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76" r:id="rId5"/>
    <p:sldId id="257" r:id="rId6"/>
    <p:sldId id="269" r:id="rId7"/>
    <p:sldId id="266" r:id="rId8"/>
    <p:sldId id="270" r:id="rId9"/>
    <p:sldId id="271" r:id="rId10"/>
    <p:sldId id="272" r:id="rId11"/>
    <p:sldId id="278" r:id="rId12"/>
    <p:sldId id="277" r:id="rId13"/>
    <p:sldId id="279" r:id="rId14"/>
    <p:sldId id="280" r:id="rId15"/>
    <p:sldId id="281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0A18"/>
    <a:srgbClr val="C509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60" d="100"/>
          <a:sy n="60" d="100"/>
        </p:scale>
        <p:origin x="1734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947B2-EA38-CA87-4BE2-F8485D916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58A80A1-98FC-8DB7-5593-0C0397A1E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023459-4138-E44A-D67F-A25F36C0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BE0-1CF9-4E92-A65F-0D322971D727}" type="datetimeFigureOut">
              <a:rPr lang="de-DE" smtClean="0"/>
              <a:t>11.10.2024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CA77F4-B6DF-8CD1-4F40-13E0747BA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DF33E1-51BD-013E-9AE8-8528B8B67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4CB6-F354-43E8-911F-89F38DE99C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881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D2B0D-929B-2667-CC82-FCE84D573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2BF85A0-4808-A5FA-A392-E13CA39D6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A68F0D-0F9F-CA17-5BA6-2726F3596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BE0-1CF9-4E92-A65F-0D322971D727}" type="datetimeFigureOut">
              <a:rPr lang="de-DE" smtClean="0"/>
              <a:t>11.10.2024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FAC0C8-E0EA-98E4-C506-00F6AA100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5CEB5A-C74A-819A-C4EF-9B0820C2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4CB6-F354-43E8-911F-89F38DE99C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50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FD6EEAD-5700-9B3E-F8D0-E4013DC1D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7C931BC-0B7E-8AA6-4B86-D1C32DB5B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3C93E9-600D-F473-52BF-7EA126D3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BE0-1CF9-4E92-A65F-0D322971D727}" type="datetimeFigureOut">
              <a:rPr lang="de-DE" smtClean="0"/>
              <a:t>11.10.2024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EA0085-F669-A310-F919-3A680338F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2272E3-8107-2D2D-8B2D-04E9AD7B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4CB6-F354-43E8-911F-89F38DE99C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356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AF489-BDDD-5FC0-FDC0-CD8442E26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DA7D2C-26D0-5690-31B4-25A87C5AA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BC1BE8-8BAA-EC6F-1EB9-B441A3C64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BE0-1CF9-4E92-A65F-0D322971D727}" type="datetimeFigureOut">
              <a:rPr lang="de-DE" smtClean="0"/>
              <a:t>11.10.2024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1FE071-4B88-CB30-84F8-8CDBA5DE8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A534A0-9D4D-F74A-CFF3-7A1DEBE0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4CB6-F354-43E8-911F-89F38DE99C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31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946766-65CB-164C-CDFD-2A76E17AE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B82BC9-877C-AAF9-7938-D9A9730D5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C88AB7-19FA-9937-2787-B3E26D891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BE0-1CF9-4E92-A65F-0D322971D727}" type="datetimeFigureOut">
              <a:rPr lang="de-DE" smtClean="0"/>
              <a:t>11.10.2024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D56455-849D-8A34-327B-E2E1F2EB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DC258B-F289-6695-AE99-69C1420E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4CB6-F354-43E8-911F-89F38DE99C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26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210A35-E086-0103-5C9B-60CEE75A5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69B90A-AEF6-A1F9-D1D9-E28FA285B3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056BD88-ABB6-5C9A-421D-596033EF8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DE041D-8D78-5555-5206-6DE4F680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BE0-1CF9-4E92-A65F-0D322971D727}" type="datetimeFigureOut">
              <a:rPr lang="de-DE" smtClean="0"/>
              <a:t>11.10.2024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12EBA1-D326-B720-2786-79787962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720A9CF-0BFE-7382-860D-34478417A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4CB6-F354-43E8-911F-89F38DE99C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904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7662D-8C67-6CB7-5C9E-F87B2C000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25A77F-B6F0-2E9A-320F-185ED973D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260127-161D-89F6-6354-E56418166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6F727E-04DE-E558-0D43-6347C241D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8008E58-A09F-61DA-8E82-A25FBAA8E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0B19690-F5F1-9DF8-8669-D34619032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BE0-1CF9-4E92-A65F-0D322971D727}" type="datetimeFigureOut">
              <a:rPr lang="de-DE" smtClean="0"/>
              <a:t>11.10.2024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17EF57D-E140-8032-1C91-DC1D9FA27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290DE6F-AD5C-3961-1F26-8A052B47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4CB6-F354-43E8-911F-89F38DE99C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744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9E719-8CC1-F1E6-BDEF-5E7623E61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899D9C3-DC67-7B79-6BBA-BBDE623AF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BE0-1CF9-4E92-A65F-0D322971D727}" type="datetimeFigureOut">
              <a:rPr lang="de-DE" smtClean="0"/>
              <a:t>11.10.2024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64B848-15F2-B876-EC88-DBB2A55A9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FD00AD-C00D-DAE5-FD02-0A25C062F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4CB6-F354-43E8-911F-89F38DE99C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7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DFD4B5-E6E6-3B85-E37A-05AAF971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BE0-1CF9-4E92-A65F-0D322971D727}" type="datetimeFigureOut">
              <a:rPr lang="de-DE" smtClean="0"/>
              <a:t>11.10.2024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9999029-2430-B1D8-4763-6EA5E1DA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F17D19-3144-8C88-9F2A-1ECCC8249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4CB6-F354-43E8-911F-89F38DE99C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11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51B8F8-4E82-9710-6AE2-2F650A3DE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E11408-46CE-7BC8-C351-0A444C5CF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7758AE-D0A0-78E1-1F0A-569EB725A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6949F0-0BB7-2CBD-4C36-ED0A571B4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BE0-1CF9-4E92-A65F-0D322971D727}" type="datetimeFigureOut">
              <a:rPr lang="de-DE" smtClean="0"/>
              <a:t>11.10.2024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166F47-8BDD-A80E-2740-DC06B3F1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DD09D6-C3CF-0EE0-2887-FF99A4F8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4CB6-F354-43E8-911F-89F38DE99C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485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9DDC5D-F350-2A53-E1DB-08DA9F96F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57195D-C785-F078-72A3-C9BAC97A0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8B544D-4E4C-8D09-C112-78CE8ACA6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FEB73CB-C17E-F7C2-1D66-EFF7E102C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BE0-1CF9-4E92-A65F-0D322971D727}" type="datetimeFigureOut">
              <a:rPr lang="de-DE" smtClean="0"/>
              <a:t>11.10.2024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8B7CE6C-DE1C-0629-6822-0DD6E3BE3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489752-AA82-536A-02A8-D878C851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4CB6-F354-43E8-911F-89F38DE99C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588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68999FD-F887-0096-A9C6-BD13A364E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F02B8-601F-F064-820F-E5AD54607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ECDB9C-CA24-68ED-8773-893F23847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29BE0-1CF9-4E92-A65F-0D322971D727}" type="datetimeFigureOut">
              <a:rPr lang="de-DE" smtClean="0"/>
              <a:t>11.10.2024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14E223-00B8-6F32-AF60-FB8934A32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B7C7D9-64E5-49A2-65EB-E8654E72A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24CB6-F354-43E8-911F-89F38DE99C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65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.wdp"/><Relationship Id="rId7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slide" Target="slide1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slide" Target="slide3.xml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1.jp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1.jp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slide" Target="slide10.xml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1.jp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C2FBB507-1225-FEF4-032A-E287B8B0E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506975"/>
            <a:ext cx="12192000" cy="729330"/>
          </a:xfrm>
        </p:spPr>
        <p:txBody>
          <a:bodyPr>
            <a:normAutofit/>
          </a:bodyPr>
          <a:lstStyle/>
          <a:p>
            <a:r>
              <a:rPr lang="de-DE" sz="3600" cap="all" dirty="0">
                <a:solidFill>
                  <a:schemeClr val="bg1"/>
                </a:solidFill>
                <a:latin typeface="Square Slabserif 711 Pro Md" panose="02060606020206080203" pitchFamily="18" charset="0"/>
              </a:rPr>
              <a:t>- </a:t>
            </a:r>
            <a:r>
              <a:rPr lang="de-DE" sz="3600" cap="all" dirty="0" err="1">
                <a:solidFill>
                  <a:schemeClr val="bg1"/>
                </a:solidFill>
                <a:latin typeface="Square Slabserif 711 Pro Md" panose="02060606020206080203" pitchFamily="18" charset="0"/>
              </a:rPr>
              <a:t>Our</a:t>
            </a:r>
            <a:r>
              <a:rPr lang="de-DE" sz="3600" cap="all" dirty="0">
                <a:solidFill>
                  <a:schemeClr val="bg1"/>
                </a:solidFill>
                <a:latin typeface="Square Slabserif 711 Pro Md" panose="02060606020206080203" pitchFamily="18" charset="0"/>
              </a:rPr>
              <a:t> </a:t>
            </a:r>
            <a:r>
              <a:rPr lang="de-DE" sz="3600" cap="all" dirty="0" err="1">
                <a:solidFill>
                  <a:schemeClr val="bg1"/>
                </a:solidFill>
                <a:latin typeface="Square Slabserif 711 Pro Md" panose="02060606020206080203" pitchFamily="18" charset="0"/>
              </a:rPr>
              <a:t>way</a:t>
            </a:r>
            <a:r>
              <a:rPr lang="de-DE" sz="3600" cap="all" dirty="0">
                <a:solidFill>
                  <a:schemeClr val="bg1"/>
                </a:solidFill>
                <a:latin typeface="Square Slabserif 711 Pro Md" panose="02060606020206080203" pitchFamily="18" charset="0"/>
              </a:rPr>
              <a:t> </a:t>
            </a:r>
            <a:r>
              <a:rPr lang="de-DE" sz="3600" cap="all" dirty="0" err="1">
                <a:solidFill>
                  <a:schemeClr val="bg1"/>
                </a:solidFill>
                <a:latin typeface="Square Slabserif 711 Pro Md" panose="02060606020206080203" pitchFamily="18" charset="0"/>
              </a:rPr>
              <a:t>to</a:t>
            </a:r>
            <a:r>
              <a:rPr lang="de-DE" sz="3600" cap="all" dirty="0">
                <a:solidFill>
                  <a:schemeClr val="bg1"/>
                </a:solidFill>
                <a:latin typeface="Square Slabserif 711 Pro Md" panose="02060606020206080203" pitchFamily="18" charset="0"/>
              </a:rPr>
              <a:t> </a:t>
            </a:r>
            <a:r>
              <a:rPr lang="de-DE" sz="3600" cap="all" dirty="0" err="1">
                <a:solidFill>
                  <a:schemeClr val="bg1"/>
                </a:solidFill>
                <a:latin typeface="Square Slabserif 711 Pro Md" panose="02060606020206080203" pitchFamily="18" charset="0"/>
              </a:rPr>
              <a:t>increased</a:t>
            </a:r>
            <a:r>
              <a:rPr lang="de-DE" sz="3600" cap="all" dirty="0">
                <a:solidFill>
                  <a:schemeClr val="bg1"/>
                </a:solidFill>
                <a:latin typeface="Square Slabserif 711 Pro Md" panose="02060606020206080203" pitchFamily="18" charset="0"/>
              </a:rPr>
              <a:t> </a:t>
            </a:r>
            <a:r>
              <a:rPr lang="de-DE" sz="3600" cap="all" dirty="0" err="1">
                <a:solidFill>
                  <a:schemeClr val="bg1"/>
                </a:solidFill>
                <a:latin typeface="Square Slabserif 711 Pro Md" panose="02060606020206080203" pitchFamily="18" charset="0"/>
              </a:rPr>
              <a:t>attendance</a:t>
            </a:r>
            <a:r>
              <a:rPr lang="de-DE" sz="3600" cap="all" dirty="0">
                <a:solidFill>
                  <a:schemeClr val="bg1"/>
                </a:solidFill>
                <a:latin typeface="Square Slabserif 711 Pro Md" panose="02060606020206080203" pitchFamily="18" charset="0"/>
              </a:rPr>
              <a:t> -</a:t>
            </a:r>
          </a:p>
        </p:txBody>
      </p:sp>
      <p:pic>
        <p:nvPicPr>
          <p:cNvPr id="5" name="Grafik 4" descr="Ein Bild, das Muster, Symmetrie, Reihe, Quadrat enthält.&#10;&#10;Automatisch generierte Beschreibung">
            <a:extLst>
              <a:ext uri="{FF2B5EF4-FFF2-40B4-BE49-F238E27FC236}">
                <a16:creationId xmlns:a16="http://schemas.microsoft.com/office/drawing/2014/main" id="{EA6846AB-BF7E-9DA3-A52C-2D7DBD4A7D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0" r="70506"/>
          <a:stretch/>
        </p:blipFill>
        <p:spPr>
          <a:xfrm>
            <a:off x="11476743" y="0"/>
            <a:ext cx="715257" cy="1517318"/>
          </a:xfrm>
          <a:prstGeom prst="rect">
            <a:avLst/>
          </a:prstGeom>
        </p:spPr>
      </p:pic>
      <p:pic>
        <p:nvPicPr>
          <p:cNvPr id="7" name="Grafik 6" descr="Ein Bild, das Muster, Farbigkeit, rot, Einpackpapier enthält.&#10;&#10;Automatisch generierte Beschreibung">
            <a:extLst>
              <a:ext uri="{FF2B5EF4-FFF2-40B4-BE49-F238E27FC236}">
                <a16:creationId xmlns:a16="http://schemas.microsoft.com/office/drawing/2014/main" id="{A6559A1A-F3E2-EFAA-6795-55CBDD726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9" t="-2072" r="-2243" b="50000"/>
          <a:stretch/>
        </p:blipFill>
        <p:spPr>
          <a:xfrm>
            <a:off x="0" y="5614737"/>
            <a:ext cx="577516" cy="1243263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D375229-49F2-875E-3F54-7FB97A9FE973}"/>
              </a:ext>
            </a:extLst>
          </p:cNvPr>
          <p:cNvSpPr txBox="1">
            <a:spLocks/>
          </p:cNvSpPr>
          <p:nvPr/>
        </p:nvSpPr>
        <p:spPr>
          <a:xfrm>
            <a:off x="-57089" y="1914993"/>
            <a:ext cx="12191999" cy="23030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800" dirty="0">
                <a:ln w="28575">
                  <a:solidFill>
                    <a:srgbClr val="EE0A18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re Slabserif 711 Pro Bd" panose="02060806020206080203" pitchFamily="18" charset="0"/>
              </a:rPr>
              <a:t>KÖLNER HAIE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ED8A15-9602-6439-2B44-D8F5A05B9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971052"/>
            <a:ext cx="12191999" cy="2303085"/>
          </a:xfrm>
        </p:spPr>
        <p:txBody>
          <a:bodyPr>
            <a:normAutofit/>
          </a:bodyPr>
          <a:lstStyle/>
          <a:p>
            <a:r>
              <a:rPr lang="de-DE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re Slabserif 711 Pro Bd" panose="02060806020206080203" pitchFamily="18" charset="0"/>
              </a:rPr>
              <a:t>KÖLNER HAIE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Folienzoom 5">
                <a:extLst>
                  <a:ext uri="{FF2B5EF4-FFF2-40B4-BE49-F238E27FC236}">
                    <a16:creationId xmlns:a16="http://schemas.microsoft.com/office/drawing/2014/main" id="{A76EA48F-6530-D65D-3F89-8769A3247C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370576"/>
                  </p:ext>
                </p:extLst>
              </p:nvPr>
            </p:nvGraphicFramePr>
            <p:xfrm>
              <a:off x="5249605" y="1096572"/>
              <a:ext cx="1692790" cy="1483458"/>
            </p:xfrm>
            <a:graphic>
              <a:graphicData uri="http://schemas.microsoft.com/office/powerpoint/2016/slidezoom">
                <pslz:sldZm>
                  <pslz:sldZmObj sldId="274" cId="582569027">
                    <pslz:zmPr id="{83E019B1-6FE1-4595-BAF9-3840AF75B935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92790" cy="148345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Folienzoom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76EA48F-6530-D65D-3F89-8769A3247C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9605" y="1096572"/>
                <a:ext cx="1692790" cy="148345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2295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Hockey, Sportausrüstung, Person, Sportspiele enthält.&#10;&#10;Automatisch generierte Beschreibung">
            <a:extLst>
              <a:ext uri="{FF2B5EF4-FFF2-40B4-BE49-F238E27FC236}">
                <a16:creationId xmlns:a16="http://schemas.microsoft.com/office/drawing/2014/main" id="{1796CE0E-69DC-D31E-9426-72CD17577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11334" r="43726" b="65904"/>
          <a:stretch/>
        </p:blipFill>
        <p:spPr>
          <a:xfrm>
            <a:off x="709685" y="0"/>
            <a:ext cx="11482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44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460FDF53-BE06-4052-5041-5310F6537096}"/>
              </a:ext>
            </a:extLst>
          </p:cNvPr>
          <p:cNvSpPr/>
          <p:nvPr/>
        </p:nvSpPr>
        <p:spPr>
          <a:xfrm>
            <a:off x="6145820" y="0"/>
            <a:ext cx="6046179" cy="6858000"/>
          </a:xfrm>
          <a:custGeom>
            <a:avLst/>
            <a:gdLst>
              <a:gd name="connsiteX0" fmla="*/ 0 w 6006353"/>
              <a:gd name="connsiteY0" fmla="*/ 0 h 6858000"/>
              <a:gd name="connsiteX1" fmla="*/ 6006353 w 6006353"/>
              <a:gd name="connsiteY1" fmla="*/ 0 h 6858000"/>
              <a:gd name="connsiteX2" fmla="*/ 6006353 w 6006353"/>
              <a:gd name="connsiteY2" fmla="*/ 6858000 h 6858000"/>
              <a:gd name="connsiteX3" fmla="*/ 0 w 6006353"/>
              <a:gd name="connsiteY3" fmla="*/ 6858000 h 6858000"/>
              <a:gd name="connsiteX4" fmla="*/ 0 w 6006353"/>
              <a:gd name="connsiteY4" fmla="*/ 0 h 6858000"/>
              <a:gd name="connsiteX5" fmla="*/ 4944036 w 6006353"/>
              <a:gd name="connsiteY5" fmla="*/ 206187 h 6858000"/>
              <a:gd name="connsiteX6" fmla="*/ 4155141 w 6006353"/>
              <a:gd name="connsiteY6" fmla="*/ 995082 h 6858000"/>
              <a:gd name="connsiteX7" fmla="*/ 4944036 w 6006353"/>
              <a:gd name="connsiteY7" fmla="*/ 1783977 h 6858000"/>
              <a:gd name="connsiteX8" fmla="*/ 5732931 w 6006353"/>
              <a:gd name="connsiteY8" fmla="*/ 995082 h 6858000"/>
              <a:gd name="connsiteX9" fmla="*/ 4944036 w 6006353"/>
              <a:gd name="connsiteY9" fmla="*/ 206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06353" h="6858000">
                <a:moveTo>
                  <a:pt x="0" y="0"/>
                </a:moveTo>
                <a:lnTo>
                  <a:pt x="6006353" y="0"/>
                </a:lnTo>
                <a:lnTo>
                  <a:pt x="6006353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4944036" y="206187"/>
                </a:moveTo>
                <a:cubicBezTo>
                  <a:pt x="4508341" y="206187"/>
                  <a:pt x="4155141" y="559387"/>
                  <a:pt x="4155141" y="995082"/>
                </a:cubicBezTo>
                <a:cubicBezTo>
                  <a:pt x="4155141" y="1430777"/>
                  <a:pt x="4508341" y="1783977"/>
                  <a:pt x="4944036" y="1783977"/>
                </a:cubicBezTo>
                <a:cubicBezTo>
                  <a:pt x="5379731" y="1783977"/>
                  <a:pt x="5732931" y="1430777"/>
                  <a:pt x="5732931" y="995082"/>
                </a:cubicBezTo>
                <a:cubicBezTo>
                  <a:pt x="5732931" y="559387"/>
                  <a:pt x="5379731" y="206187"/>
                  <a:pt x="4944036" y="206187"/>
                </a:cubicBezTo>
                <a:close/>
              </a:path>
            </a:pathLst>
          </a:custGeom>
          <a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"/>
                      </a14:imgEffect>
                      <a14:imgEffect>
                        <a14:brightnessContrast bright="-1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7" name="Grafik 6" descr="Ein Bild, das Kleidung, Person, Mann, Gruppe enthält.&#10;&#10;Automatisch generierte Beschreibung">
            <a:extLst>
              <a:ext uri="{FF2B5EF4-FFF2-40B4-BE49-F238E27FC236}">
                <a16:creationId xmlns:a16="http://schemas.microsoft.com/office/drawing/2014/main" id="{E8FB74F8-BE15-1A35-3722-FED27E47F5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61" r="26531" b="15241"/>
          <a:stretch/>
        </p:blipFill>
        <p:spPr>
          <a:xfrm>
            <a:off x="-26510" y="0"/>
            <a:ext cx="6032864" cy="6858000"/>
          </a:xfrm>
          <a:prstGeom prst="rect">
            <a:avLst/>
          </a:prstGeom>
        </p:spPr>
      </p:pic>
      <p:pic>
        <p:nvPicPr>
          <p:cNvPr id="8" name="Grafik 7" descr="Ein Bild, das Kleidung, Person, Mann, Gruppe enthält.&#10;&#10;Automatisch generierte Beschreibung">
            <a:extLst>
              <a:ext uri="{FF2B5EF4-FFF2-40B4-BE49-F238E27FC236}">
                <a16:creationId xmlns:a16="http://schemas.microsoft.com/office/drawing/2014/main" id="{DF3124AB-F0AD-9C23-77F4-26FB8F143B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61" r="26531" b="15241"/>
          <a:stretch/>
        </p:blipFill>
        <p:spPr>
          <a:xfrm>
            <a:off x="-26510" y="-1"/>
            <a:ext cx="6032863" cy="6858000"/>
          </a:xfrm>
          <a:custGeom>
            <a:avLst/>
            <a:gdLst>
              <a:gd name="connsiteX0" fmla="*/ 935827 w 6032863"/>
              <a:gd name="connsiteY0" fmla="*/ 2202704 h 6858000"/>
              <a:gd name="connsiteX1" fmla="*/ 935827 w 6032863"/>
              <a:gd name="connsiteY1" fmla="*/ 5430016 h 6858000"/>
              <a:gd name="connsiteX2" fmla="*/ 4966028 w 6032863"/>
              <a:gd name="connsiteY2" fmla="*/ 5430016 h 6858000"/>
              <a:gd name="connsiteX3" fmla="*/ 4966028 w 6032863"/>
              <a:gd name="connsiteY3" fmla="*/ 2202704 h 6858000"/>
              <a:gd name="connsiteX4" fmla="*/ 0 w 6032863"/>
              <a:gd name="connsiteY4" fmla="*/ 0 h 6858000"/>
              <a:gd name="connsiteX5" fmla="*/ 6032863 w 6032863"/>
              <a:gd name="connsiteY5" fmla="*/ 0 h 6858000"/>
              <a:gd name="connsiteX6" fmla="*/ 6032863 w 6032863"/>
              <a:gd name="connsiteY6" fmla="*/ 6858000 h 6858000"/>
              <a:gd name="connsiteX7" fmla="*/ 0 w 6032863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2863" h="6858000">
                <a:moveTo>
                  <a:pt x="935827" y="2202704"/>
                </a:moveTo>
                <a:lnTo>
                  <a:pt x="935827" y="5430016"/>
                </a:lnTo>
                <a:lnTo>
                  <a:pt x="4966028" y="5430016"/>
                </a:lnTo>
                <a:lnTo>
                  <a:pt x="4966028" y="2202704"/>
                </a:lnTo>
                <a:close/>
                <a:moveTo>
                  <a:pt x="0" y="0"/>
                </a:moveTo>
                <a:lnTo>
                  <a:pt x="6032863" y="0"/>
                </a:lnTo>
                <a:lnTo>
                  <a:pt x="60328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" name="Grafik 11" descr="Ein Bild, das Hockey, Sportausrüstung, Person, Sportspiele enthält.&#10;&#10;Automatisch generierte Beschreibung">
            <a:extLst>
              <a:ext uri="{FF2B5EF4-FFF2-40B4-BE49-F238E27FC236}">
                <a16:creationId xmlns:a16="http://schemas.microsoft.com/office/drawing/2014/main" id="{1796CE0E-69DC-D31E-9426-72CD17577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9390" r="52634" b="6484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DA05EE20-846F-4AEF-5577-F9C43B8EA289}"/>
              </a:ext>
            </a:extLst>
          </p:cNvPr>
          <p:cNvSpPr/>
          <p:nvPr/>
        </p:nvSpPr>
        <p:spPr>
          <a:xfrm>
            <a:off x="6006353" y="0"/>
            <a:ext cx="17929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Muster, Symmetrie, Reihe, Quadrat enthält.&#10;&#10;Automatisch generierte Beschreibung">
            <a:extLst>
              <a:ext uri="{FF2B5EF4-FFF2-40B4-BE49-F238E27FC236}">
                <a16:creationId xmlns:a16="http://schemas.microsoft.com/office/drawing/2014/main" id="{1FF2D2DC-181E-B58B-18CF-8A38AB3B89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0" r="70506"/>
          <a:stretch/>
        </p:blipFill>
        <p:spPr>
          <a:xfrm>
            <a:off x="5320292" y="1025317"/>
            <a:ext cx="715257" cy="1517318"/>
          </a:xfrm>
          <a:prstGeom prst="rect">
            <a:avLst/>
          </a:prstGeom>
        </p:spPr>
      </p:pic>
      <p:pic>
        <p:nvPicPr>
          <p:cNvPr id="6" name="Grafik 5" descr="Ein Bild, das Muster, Farbigkeit, rot, Einpackpapier enthält.&#10;&#10;Automatisch generierte Beschreibung">
            <a:extLst>
              <a:ext uri="{FF2B5EF4-FFF2-40B4-BE49-F238E27FC236}">
                <a16:creationId xmlns:a16="http://schemas.microsoft.com/office/drawing/2014/main" id="{7042D130-C374-0724-3BDB-A146F66C07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9" t="-2072" r="-2243" b="50000"/>
          <a:stretch/>
        </p:blipFill>
        <p:spPr>
          <a:xfrm>
            <a:off x="0" y="5614737"/>
            <a:ext cx="577516" cy="1243263"/>
          </a:xfrm>
          <a:prstGeom prst="rect">
            <a:avLst/>
          </a:prstGeom>
        </p:spPr>
      </p:pic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3ED41BA8-9FAD-4C80-9FCC-6092CD4F3EF6}"/>
              </a:ext>
            </a:extLst>
          </p:cNvPr>
          <p:cNvSpPr/>
          <p:nvPr/>
        </p:nvSpPr>
        <p:spPr>
          <a:xfrm>
            <a:off x="928283" y="2341518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digital </a:t>
            </a:r>
            <a:r>
              <a:rPr lang="de-DE" sz="2400" dirty="0" err="1">
                <a:solidFill>
                  <a:schemeClr val="bg1"/>
                </a:solidFill>
              </a:rPr>
              <a:t>expertise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04F363B6-5330-08F9-DAF6-3BFC00D34BE9}"/>
              </a:ext>
            </a:extLst>
          </p:cNvPr>
          <p:cNvSpPr/>
          <p:nvPr/>
        </p:nvSpPr>
        <p:spPr>
          <a:xfrm>
            <a:off x="928283" y="3427532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willingness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to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invest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81CAF3AD-4097-CC7B-499C-6B28A22A4EEC}"/>
              </a:ext>
            </a:extLst>
          </p:cNvPr>
          <p:cNvSpPr/>
          <p:nvPr/>
        </p:nvSpPr>
        <p:spPr>
          <a:xfrm>
            <a:off x="928283" y="4512634"/>
            <a:ext cx="4001485" cy="973766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human </a:t>
            </a:r>
            <a:r>
              <a:rPr lang="de-DE" sz="2400" dirty="0" err="1">
                <a:solidFill>
                  <a:schemeClr val="bg1"/>
                </a:solidFill>
              </a:rPr>
              <a:t>resources</a:t>
            </a:r>
            <a:r>
              <a:rPr lang="de-DE" sz="2400" dirty="0">
                <a:solidFill>
                  <a:schemeClr val="bg1"/>
                </a:solidFill>
              </a:rPr>
              <a:t> &amp; </a:t>
            </a:r>
            <a:r>
              <a:rPr lang="de-DE" sz="2400" dirty="0" err="1">
                <a:solidFill>
                  <a:schemeClr val="bg1"/>
                </a:solidFill>
              </a:rPr>
              <a:t>technology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B6925A12-4812-B26F-8323-37EEDA14BE30}"/>
              </a:ext>
            </a:extLst>
          </p:cNvPr>
          <p:cNvSpPr/>
          <p:nvPr/>
        </p:nvSpPr>
        <p:spPr>
          <a:xfrm>
            <a:off x="460562" y="367552"/>
            <a:ext cx="4941199" cy="627530"/>
          </a:xfrm>
          <a:prstGeom prst="roundRect">
            <a:avLst>
              <a:gd name="adj" fmla="val 48542"/>
            </a:avLst>
          </a:prstGeom>
          <a:solidFill>
            <a:schemeClr val="tx1">
              <a:alpha val="80000"/>
            </a:schemeClr>
          </a:solidFill>
          <a:ln w="12700" cmpd="sng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matter of mindset</a:t>
            </a:r>
            <a:endParaRPr lang="de-D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90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C2FBB507-1225-FEF4-032A-E287B8B0E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99772"/>
            <a:ext cx="12192000" cy="2120900"/>
          </a:xfrm>
        </p:spPr>
        <p:txBody>
          <a:bodyPr>
            <a:normAutofit/>
          </a:bodyPr>
          <a:lstStyle/>
          <a:p>
            <a:r>
              <a:rPr lang="de-DE" sz="4000" cap="all" dirty="0">
                <a:solidFill>
                  <a:schemeClr val="bg1"/>
                </a:solidFill>
                <a:latin typeface="Square Slabserif 711 Pro Md" panose="02060606020206080203" pitchFamily="18" charset="0"/>
              </a:rPr>
              <a:t>Basic </a:t>
            </a:r>
            <a:r>
              <a:rPr lang="de-DE" sz="4000" cap="all" dirty="0" err="1">
                <a:solidFill>
                  <a:schemeClr val="bg1"/>
                </a:solidFill>
                <a:latin typeface="Square Slabserif 711 Pro Md" panose="02060606020206080203" pitchFamily="18" charset="0"/>
              </a:rPr>
              <a:t>groundwork</a:t>
            </a:r>
            <a:endParaRPr lang="de-DE" sz="4000" cap="all" dirty="0">
              <a:solidFill>
                <a:schemeClr val="bg1"/>
              </a:solidFill>
              <a:latin typeface="Square Slabserif 711 Pro Md" panose="02060606020206080203" pitchFamily="18" charset="0"/>
            </a:endParaRPr>
          </a:p>
          <a:p>
            <a:r>
              <a:rPr lang="de-DE" sz="4000" cap="all" dirty="0">
                <a:solidFill>
                  <a:schemeClr val="bg1"/>
                </a:solidFill>
                <a:latin typeface="Square Slabserif 711 Pro Md" panose="02060606020206080203" pitchFamily="18" charset="0"/>
              </a:rPr>
              <a:t>&amp;</a:t>
            </a:r>
          </a:p>
          <a:p>
            <a:r>
              <a:rPr lang="de-DE" sz="4000" cap="all" dirty="0">
                <a:solidFill>
                  <a:schemeClr val="bg1"/>
                </a:solidFill>
                <a:latin typeface="Square Slabserif 711 Pro Md" panose="02060606020206080203" pitchFamily="18" charset="0"/>
              </a:rPr>
              <a:t>Support </a:t>
            </a:r>
            <a:r>
              <a:rPr lang="de-DE" sz="4000" cap="all" dirty="0" err="1">
                <a:solidFill>
                  <a:schemeClr val="bg1"/>
                </a:solidFill>
                <a:latin typeface="Square Slabserif 711 Pro Md" panose="02060606020206080203" pitchFamily="18" charset="0"/>
              </a:rPr>
              <a:t>from</a:t>
            </a:r>
            <a:r>
              <a:rPr lang="de-DE" sz="4000" cap="all" dirty="0">
                <a:solidFill>
                  <a:schemeClr val="bg1"/>
                </a:solidFill>
                <a:latin typeface="Square Slabserif 711 Pro Md" panose="02060606020206080203" pitchFamily="18" charset="0"/>
              </a:rPr>
              <a:t> </a:t>
            </a:r>
            <a:r>
              <a:rPr lang="de-DE" sz="4000" cap="all" dirty="0" err="1">
                <a:solidFill>
                  <a:schemeClr val="bg1"/>
                </a:solidFill>
                <a:latin typeface="Square Slabserif 711 Pro Md" panose="02060606020206080203" pitchFamily="18" charset="0"/>
              </a:rPr>
              <a:t>the</a:t>
            </a:r>
            <a:r>
              <a:rPr lang="de-DE" sz="4000" cap="all" dirty="0">
                <a:solidFill>
                  <a:schemeClr val="bg1"/>
                </a:solidFill>
                <a:latin typeface="Square Slabserif 711 Pro Md" panose="02060606020206080203" pitchFamily="18" charset="0"/>
              </a:rPr>
              <a:t> </a:t>
            </a:r>
            <a:r>
              <a:rPr lang="de-DE" sz="4000" cap="all" dirty="0" err="1">
                <a:solidFill>
                  <a:schemeClr val="bg1"/>
                </a:solidFill>
                <a:latin typeface="Square Slabserif 711 Pro Md" panose="02060606020206080203" pitchFamily="18" charset="0"/>
              </a:rPr>
              <a:t>city</a:t>
            </a:r>
            <a:endParaRPr lang="de-DE" sz="4000" cap="all" dirty="0">
              <a:solidFill>
                <a:schemeClr val="bg1"/>
              </a:solidFill>
              <a:latin typeface="Square Slabserif 711 Pro Md" panose="02060606020206080203" pitchFamily="18" charset="0"/>
            </a:endParaRPr>
          </a:p>
        </p:txBody>
      </p:sp>
      <p:pic>
        <p:nvPicPr>
          <p:cNvPr id="5" name="Grafik 4" descr="Ein Bild, das Muster, Symmetrie, Reihe, Quadrat enthält.&#10;&#10;Automatisch generierte Beschreibung">
            <a:extLst>
              <a:ext uri="{FF2B5EF4-FFF2-40B4-BE49-F238E27FC236}">
                <a16:creationId xmlns:a16="http://schemas.microsoft.com/office/drawing/2014/main" id="{EA6846AB-BF7E-9DA3-A52C-2D7DBD4A7D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0" r="70506"/>
          <a:stretch/>
        </p:blipFill>
        <p:spPr>
          <a:xfrm>
            <a:off x="11476743" y="0"/>
            <a:ext cx="715257" cy="1517318"/>
          </a:xfrm>
          <a:prstGeom prst="rect">
            <a:avLst/>
          </a:prstGeom>
        </p:spPr>
      </p:pic>
      <p:pic>
        <p:nvPicPr>
          <p:cNvPr id="7" name="Grafik 6" descr="Ein Bild, das Muster, Farbigkeit, rot, Einpackpapier enthält.&#10;&#10;Automatisch generierte Beschreibung">
            <a:extLst>
              <a:ext uri="{FF2B5EF4-FFF2-40B4-BE49-F238E27FC236}">
                <a16:creationId xmlns:a16="http://schemas.microsoft.com/office/drawing/2014/main" id="{A6559A1A-F3E2-EFAA-6795-55CBDD726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9" t="-2072" r="-2243" b="50000"/>
          <a:stretch/>
        </p:blipFill>
        <p:spPr>
          <a:xfrm>
            <a:off x="0" y="5614737"/>
            <a:ext cx="577516" cy="124326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Folienzoom 3">
                <a:extLst>
                  <a:ext uri="{FF2B5EF4-FFF2-40B4-BE49-F238E27FC236}">
                    <a16:creationId xmlns:a16="http://schemas.microsoft.com/office/drawing/2014/main" id="{96A81857-24CE-3202-BFC5-721CABAA77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589537"/>
                  </p:ext>
                </p:extLst>
              </p:nvPr>
            </p:nvGraphicFramePr>
            <p:xfrm>
              <a:off x="5383952" y="4289613"/>
              <a:ext cx="1424096" cy="1714500"/>
            </p:xfrm>
            <a:graphic>
              <a:graphicData uri="http://schemas.microsoft.com/office/powerpoint/2016/slidezoom">
                <pslz:sldZm>
                  <pslz:sldZmObj sldId="279" cId="648312768">
                    <pslz:zmPr id="{1AAC3FB2-DD4E-4392-8F16-DDA62B44EE21}" returnToParent="0" imageType="cover" transitionDur="1000" showBg="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24096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Folienzoom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6A81857-24CE-3202-BFC5-721CABAA77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3952" y="4289613"/>
                <a:ext cx="1424096" cy="171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617717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AFD6F33-5739-F6CE-57BC-994A8E60D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16174" r="20606" b="22462"/>
          <a:stretch/>
        </p:blipFill>
        <p:spPr>
          <a:xfrm>
            <a:off x="8001000" y="0"/>
            <a:ext cx="4191000" cy="6858000"/>
          </a:xfrm>
          <a:prstGeom prst="rect">
            <a:avLst/>
          </a:prstGeom>
        </p:spPr>
      </p:pic>
      <p:pic>
        <p:nvPicPr>
          <p:cNvPr id="10" name="Grafik 9" descr="Ein Bild, das draußen, Kleidung, Schuhwerk, Person enthält.&#10;&#10;Automatisch generierte Beschreibung">
            <a:extLst>
              <a:ext uri="{FF2B5EF4-FFF2-40B4-BE49-F238E27FC236}">
                <a16:creationId xmlns:a16="http://schemas.microsoft.com/office/drawing/2014/main" id="{2BB7E91F-DF14-8E9A-A699-4F8E7638B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37"/>
          <a:stretch/>
        </p:blipFill>
        <p:spPr>
          <a:xfrm>
            <a:off x="3733799" y="0"/>
            <a:ext cx="4267201" cy="6858000"/>
          </a:xfrm>
          <a:prstGeom prst="rect">
            <a:avLst/>
          </a:prstGeom>
        </p:spPr>
      </p:pic>
      <p:pic>
        <p:nvPicPr>
          <p:cNvPr id="12" name="Grafik 11" descr="Ein Bild, das Kleidung, Person, Schuhwerk, Hockey enthält.&#10;&#10;Automatisch generierte Beschreibung">
            <a:extLst>
              <a:ext uri="{FF2B5EF4-FFF2-40B4-BE49-F238E27FC236}">
                <a16:creationId xmlns:a16="http://schemas.microsoft.com/office/drawing/2014/main" id="{9DC95F93-1A04-9FE0-3CF8-247EAD3AE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08"/>
          <a:stretch/>
        </p:blipFill>
        <p:spPr>
          <a:xfrm>
            <a:off x="0" y="0"/>
            <a:ext cx="3733799" cy="68580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Folienzoom 13">
                <a:extLst>
                  <a:ext uri="{FF2B5EF4-FFF2-40B4-BE49-F238E27FC236}">
                    <a16:creationId xmlns:a16="http://schemas.microsoft.com/office/drawing/2014/main" id="{992DEE15-DB7C-08F0-07A4-0B944E4B261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64321548"/>
                  </p:ext>
                </p:extLst>
              </p:nvPr>
            </p:nvGraphicFramePr>
            <p:xfrm>
              <a:off x="6197017" y="2088108"/>
              <a:ext cx="1096767" cy="389352"/>
            </p:xfrm>
            <a:graphic>
              <a:graphicData uri="http://schemas.microsoft.com/office/powerpoint/2016/slidezoom">
                <pslz:sldZm>
                  <pslz:sldZmObj sldId="280" cId="4218066329">
                    <pslz:zmPr id="{8B43BE85-7521-4A86-9BA3-FF6CB4C58F63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96767" cy="38935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scene3d>
                          <a:camera prst="orthographicFront">
                            <a:rot lat="600000" lon="3000000" rev="0"/>
                          </a:camera>
                          <a:lightRig rig="threePt" dir="t"/>
                        </a:scene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Folienzoom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92DEE15-DB7C-08F0-07A4-0B944E4B26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7017" y="2088108"/>
                <a:ext cx="1096767" cy="38935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scene3d>
                <a:camera prst="orthographicFront">
                  <a:rot lat="600000" lon="3000000" rev="0"/>
                </a:camera>
                <a:lightRig rig="threePt" dir="t"/>
              </a:scene3d>
            </p:spPr>
          </p:pic>
        </mc:Fallback>
      </mc:AlternateContent>
      <p:sp>
        <p:nvSpPr>
          <p:cNvPr id="15" name="Rechteck 14">
            <a:extLst>
              <a:ext uri="{FF2B5EF4-FFF2-40B4-BE49-F238E27FC236}">
                <a16:creationId xmlns:a16="http://schemas.microsoft.com/office/drawing/2014/main" id="{7056BACF-7E7E-6295-BEF3-2A7F2A9A79BC}"/>
              </a:ext>
            </a:extLst>
          </p:cNvPr>
          <p:cNvSpPr/>
          <p:nvPr/>
        </p:nvSpPr>
        <p:spPr>
          <a:xfrm>
            <a:off x="3554505" y="0"/>
            <a:ext cx="17929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0128141-7B92-4DE0-2B11-4552A2786729}"/>
              </a:ext>
            </a:extLst>
          </p:cNvPr>
          <p:cNvSpPr/>
          <p:nvPr/>
        </p:nvSpPr>
        <p:spPr>
          <a:xfrm>
            <a:off x="7911353" y="0"/>
            <a:ext cx="17929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8312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BA2891-0574-9096-9512-CEEDC9615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99" y="730193"/>
            <a:ext cx="10426493" cy="5397613"/>
          </a:xfrm>
          <a:prstGeom prst="rect">
            <a:avLst/>
          </a:prstGeom>
        </p:spPr>
      </p:pic>
      <p:pic>
        <p:nvPicPr>
          <p:cNvPr id="4" name="Grafik 3" descr="Ein Bild, das Muster, Symmetrie, Reihe, Quadrat enthält.&#10;&#10;Automatisch generierte Beschreibung">
            <a:extLst>
              <a:ext uri="{FF2B5EF4-FFF2-40B4-BE49-F238E27FC236}">
                <a16:creationId xmlns:a16="http://schemas.microsoft.com/office/drawing/2014/main" id="{A1A48A22-F612-23A7-D07A-F76688FBE6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0" r="70506"/>
          <a:stretch/>
        </p:blipFill>
        <p:spPr>
          <a:xfrm>
            <a:off x="11476743" y="0"/>
            <a:ext cx="715257" cy="1517318"/>
          </a:xfrm>
          <a:prstGeom prst="rect">
            <a:avLst/>
          </a:prstGeom>
        </p:spPr>
      </p:pic>
      <p:pic>
        <p:nvPicPr>
          <p:cNvPr id="5" name="Grafik 4" descr="Ein Bild, das Muster, Farbigkeit, rot, Einpackpapier enthält.&#10;&#10;Automatisch generierte Beschreibung">
            <a:extLst>
              <a:ext uri="{FF2B5EF4-FFF2-40B4-BE49-F238E27FC236}">
                <a16:creationId xmlns:a16="http://schemas.microsoft.com/office/drawing/2014/main" id="{4771302A-0791-1757-EB96-5DB21554EB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9" t="-2072" r="-2243" b="50000"/>
          <a:stretch/>
        </p:blipFill>
        <p:spPr>
          <a:xfrm>
            <a:off x="0" y="5614737"/>
            <a:ext cx="577516" cy="12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66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uster, Symmetrie, Reihe, Quadrat enthält.&#10;&#10;Automatisch generierte Beschreibung">
            <a:extLst>
              <a:ext uri="{FF2B5EF4-FFF2-40B4-BE49-F238E27FC236}">
                <a16:creationId xmlns:a16="http://schemas.microsoft.com/office/drawing/2014/main" id="{EA6846AB-BF7E-9DA3-A52C-2D7DBD4A7D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0" r="70506"/>
          <a:stretch/>
        </p:blipFill>
        <p:spPr>
          <a:xfrm>
            <a:off x="11476743" y="0"/>
            <a:ext cx="715257" cy="1517318"/>
          </a:xfrm>
          <a:prstGeom prst="rect">
            <a:avLst/>
          </a:prstGeom>
        </p:spPr>
      </p:pic>
      <p:pic>
        <p:nvPicPr>
          <p:cNvPr id="7" name="Grafik 6" descr="Ein Bild, das Muster, Farbigkeit, rot, Einpackpapier enthält.&#10;&#10;Automatisch generierte Beschreibung">
            <a:extLst>
              <a:ext uri="{FF2B5EF4-FFF2-40B4-BE49-F238E27FC236}">
                <a16:creationId xmlns:a16="http://schemas.microsoft.com/office/drawing/2014/main" id="{A6559A1A-F3E2-EFAA-6795-55CBDD726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9" t="-2072" r="-2243" b="50000"/>
          <a:stretch/>
        </p:blipFill>
        <p:spPr>
          <a:xfrm>
            <a:off x="0" y="5614737"/>
            <a:ext cx="577516" cy="1243263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B1C697F-32A9-9AF5-B06C-C75962295440}"/>
              </a:ext>
            </a:extLst>
          </p:cNvPr>
          <p:cNvSpPr txBox="1">
            <a:spLocks/>
          </p:cNvSpPr>
          <p:nvPr/>
        </p:nvSpPr>
        <p:spPr>
          <a:xfrm>
            <a:off x="-57089" y="1914993"/>
            <a:ext cx="12191999" cy="23030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800" dirty="0">
                <a:ln w="28575">
                  <a:solidFill>
                    <a:srgbClr val="EE0A18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re Slabserif 711 Pro Bd" panose="02060806020206080203" pitchFamily="18" charset="0"/>
              </a:rPr>
              <a:t>THANK YOU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34EBAE5-450D-EBAB-B9A5-E0A5CC260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971052"/>
            <a:ext cx="12191999" cy="2303085"/>
          </a:xfrm>
        </p:spPr>
        <p:txBody>
          <a:bodyPr>
            <a:normAutofit/>
          </a:bodyPr>
          <a:lstStyle/>
          <a:p>
            <a:r>
              <a:rPr lang="de-DE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re Slabserif 711 Pro Bd" panose="02060806020206080203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64783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Luftfotografie, Luftbild, Vogelperspektive, Karte enthält.&#10;&#10;Automatisch generierte Beschreibung">
            <a:extLst>
              <a:ext uri="{FF2B5EF4-FFF2-40B4-BE49-F238E27FC236}">
                <a16:creationId xmlns:a16="http://schemas.microsoft.com/office/drawing/2014/main" id="{5ACE7909-1D80-19B7-CAD8-79693727F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14075" r="4" b="15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Folienzoom 15">
                <a:extLst>
                  <a:ext uri="{FF2B5EF4-FFF2-40B4-BE49-F238E27FC236}">
                    <a16:creationId xmlns:a16="http://schemas.microsoft.com/office/drawing/2014/main" id="{FDEF87BA-FC9F-245D-8F9F-18E337A9CD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07429075"/>
                  </p:ext>
                </p:extLst>
              </p:nvPr>
            </p:nvGraphicFramePr>
            <p:xfrm>
              <a:off x="7884367" y="2356809"/>
              <a:ext cx="845580" cy="741015"/>
            </p:xfrm>
            <a:graphic>
              <a:graphicData uri="http://schemas.microsoft.com/office/powerpoint/2016/slidezoom">
                <pslz:sldZm>
                  <pslz:sldZmObj sldId="274" cId="582569027">
                    <pslz:zmPr id="{83E019B1-6FE1-4595-BAF9-3840AF75B935}" returnToParent="0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45580" cy="74101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Folienzoom 1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FDEF87BA-FC9F-245D-8F9F-18E337A9CD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4367" y="2356809"/>
                <a:ext cx="845580" cy="74101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17" name="Rechteck 16">
            <a:extLst>
              <a:ext uri="{FF2B5EF4-FFF2-40B4-BE49-F238E27FC236}">
                <a16:creationId xmlns:a16="http://schemas.microsoft.com/office/drawing/2014/main" id="{21791C15-C301-61CA-D675-BDD0938038A3}"/>
              </a:ext>
            </a:extLst>
          </p:cNvPr>
          <p:cNvSpPr/>
          <p:nvPr/>
        </p:nvSpPr>
        <p:spPr>
          <a:xfrm>
            <a:off x="513678" y="432602"/>
            <a:ext cx="3908637" cy="5992796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solidFill>
              <a:srgbClr val="EE0A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22F960E1-F022-89E0-6D5E-B76675C69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29" y="588122"/>
            <a:ext cx="1131935" cy="136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D55B7199-B46D-64BB-5835-0B0FE072F581}"/>
              </a:ext>
            </a:extLst>
          </p:cNvPr>
          <p:cNvSpPr txBox="1"/>
          <p:nvPr/>
        </p:nvSpPr>
        <p:spPr>
          <a:xfrm>
            <a:off x="513678" y="2685161"/>
            <a:ext cx="390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City Population: 		1.079.301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C47E59E-D8AC-83E9-BA80-2C06D254A3CE}"/>
              </a:ext>
            </a:extLst>
          </p:cNvPr>
          <p:cNvSpPr txBox="1"/>
          <p:nvPr/>
        </p:nvSpPr>
        <p:spPr>
          <a:xfrm>
            <a:off x="513678" y="1891826"/>
            <a:ext cx="3908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Cologne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D959F9F-48B2-8962-695C-882624F68E1A}"/>
              </a:ext>
            </a:extLst>
          </p:cNvPr>
          <p:cNvSpPr txBox="1"/>
          <p:nvPr/>
        </p:nvSpPr>
        <p:spPr>
          <a:xfrm>
            <a:off x="513678" y="3117763"/>
            <a:ext cx="390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Metropolitan </a:t>
            </a:r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area</a:t>
            </a:r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           	3.130.000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4B8DEBD-328C-BB05-1189-D92A005C7B6F}"/>
              </a:ext>
            </a:extLst>
          </p:cNvPr>
          <p:cNvSpPr txBox="1"/>
          <p:nvPr/>
        </p:nvSpPr>
        <p:spPr>
          <a:xfrm>
            <a:off x="513678" y="3550365"/>
            <a:ext cx="390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Passionate</a:t>
            </a:r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people</a:t>
            </a:r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A9B061C-2AE4-4E36-1B67-E7A611C9B500}"/>
              </a:ext>
            </a:extLst>
          </p:cNvPr>
          <p:cNvSpPr txBox="1"/>
          <p:nvPr/>
        </p:nvSpPr>
        <p:spPr>
          <a:xfrm>
            <a:off x="513677" y="4139781"/>
            <a:ext cx="3908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carnival</a:t>
            </a:r>
            <a:endParaRPr lang="de-DE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sports</a:t>
            </a:r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teams</a:t>
            </a:r>
            <a:endParaRPr lang="de-DE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intense</a:t>
            </a:r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love</a:t>
            </a:r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city</a:t>
            </a:r>
            <a:endParaRPr lang="de-DE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Music &amp; </a:t>
            </a:r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songs</a:t>
            </a:r>
            <a:endParaRPr lang="de-DE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festivals</a:t>
            </a:r>
            <a:endParaRPr lang="de-DE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local</a:t>
            </a:r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patriotism</a:t>
            </a:r>
            <a:endParaRPr lang="de-DE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3" name="Grafik 22" descr="Ein Bild, das Muster, Symmetrie, Reihe, Quadrat enthält.&#10;&#10;Automatisch generierte Beschreibung">
            <a:extLst>
              <a:ext uri="{FF2B5EF4-FFF2-40B4-BE49-F238E27FC236}">
                <a16:creationId xmlns:a16="http://schemas.microsoft.com/office/drawing/2014/main" id="{98745D1C-0CCA-3AE6-B971-6CE046AA7F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0" r="70506"/>
          <a:stretch/>
        </p:blipFill>
        <p:spPr>
          <a:xfrm>
            <a:off x="4170251" y="539179"/>
            <a:ext cx="252063" cy="534717"/>
          </a:xfrm>
          <a:prstGeom prst="rect">
            <a:avLst/>
          </a:prstGeom>
        </p:spPr>
      </p:pic>
      <p:pic>
        <p:nvPicPr>
          <p:cNvPr id="24" name="Grafik 23" descr="Ein Bild, das Muster, Farbigkeit, rot, Einpackpapier enthält.&#10;&#10;Automatisch generierte Beschreibung">
            <a:extLst>
              <a:ext uri="{FF2B5EF4-FFF2-40B4-BE49-F238E27FC236}">
                <a16:creationId xmlns:a16="http://schemas.microsoft.com/office/drawing/2014/main" id="{EA9B2A8C-6EE8-1D40-B5C3-DBDE13847B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9" t="-2072" r="-2243" b="50000"/>
          <a:stretch/>
        </p:blipFill>
        <p:spPr>
          <a:xfrm>
            <a:off x="513676" y="5867618"/>
            <a:ext cx="248324" cy="534586"/>
          </a:xfrm>
          <a:prstGeom prst="rect">
            <a:avLst/>
          </a:prstGeom>
        </p:spPr>
      </p:pic>
      <p:pic>
        <p:nvPicPr>
          <p:cNvPr id="3" name="Karneval">
            <a:extLst>
              <a:ext uri="{FF2B5EF4-FFF2-40B4-BE49-F238E27FC236}">
                <a16:creationId xmlns:a16="http://schemas.microsoft.com/office/drawing/2014/main" id="{0896A05A-DCDA-F7B7-9BBB-2847B36E1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t="15839" r="24807" b="-129"/>
          <a:stretch/>
        </p:blipFill>
        <p:spPr bwMode="auto">
          <a:xfrm>
            <a:off x="4582758" y="446836"/>
            <a:ext cx="7422776" cy="5978562"/>
          </a:xfrm>
          <a:prstGeom prst="rect">
            <a:avLst/>
          </a:prstGeom>
          <a:noFill/>
          <a:ln>
            <a:solidFill>
              <a:srgbClr val="EE0A1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kyline">
            <a:extLst>
              <a:ext uri="{FF2B5EF4-FFF2-40B4-BE49-F238E27FC236}">
                <a16:creationId xmlns:a16="http://schemas.microsoft.com/office/drawing/2014/main" id="{4711A552-28A7-9F15-A850-78734DA5A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t="-57" r="6601" b="57"/>
          <a:stretch/>
        </p:blipFill>
        <p:spPr bwMode="auto">
          <a:xfrm>
            <a:off x="4582757" y="449406"/>
            <a:ext cx="7422776" cy="5978562"/>
          </a:xfrm>
          <a:prstGeom prst="rect">
            <a:avLst/>
          </a:prstGeom>
          <a:noFill/>
          <a:ln>
            <a:solidFill>
              <a:srgbClr val="EE0A1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030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25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25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2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25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125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125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5ACE7909-1D80-19B7-CAD8-79693727F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2EC47A0-1219-F460-CEF8-317E4AA5D3D6}"/>
              </a:ext>
            </a:extLst>
          </p:cNvPr>
          <p:cNvSpPr/>
          <p:nvPr/>
        </p:nvSpPr>
        <p:spPr>
          <a:xfrm>
            <a:off x="513678" y="1549400"/>
            <a:ext cx="3908637" cy="38862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solidFill>
              <a:srgbClr val="EE0A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Grafik 3" descr="Ein Bild, das Entwurf, Zeichnung, weiß, Schwarzweiß enthält.&#10;&#10;Automatisch generierte Beschreibung">
            <a:extLst>
              <a:ext uri="{FF2B5EF4-FFF2-40B4-BE49-F238E27FC236}">
                <a16:creationId xmlns:a16="http://schemas.microsoft.com/office/drawing/2014/main" id="{BC5F9639-C393-B8AF-D22A-A625564B4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69" y="1829598"/>
            <a:ext cx="1158251" cy="70381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157FC0C-BEA7-E1A6-9611-E95178399B81}"/>
              </a:ext>
            </a:extLst>
          </p:cNvPr>
          <p:cNvSpPr txBox="1"/>
          <p:nvPr/>
        </p:nvSpPr>
        <p:spPr>
          <a:xfrm>
            <a:off x="513678" y="3459861"/>
            <a:ext cx="390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Built</a:t>
            </a:r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in: 			1998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0FE185-E636-3B4C-0EA5-3E5647465D3C}"/>
              </a:ext>
            </a:extLst>
          </p:cNvPr>
          <p:cNvSpPr txBox="1"/>
          <p:nvPr/>
        </p:nvSpPr>
        <p:spPr>
          <a:xfrm>
            <a:off x="513678" y="2577626"/>
            <a:ext cx="3908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LANXESS </a:t>
            </a:r>
            <a:r>
              <a:rPr lang="de-DE" sz="24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arena</a:t>
            </a:r>
            <a:endParaRPr lang="de-DE" sz="24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47C0910-E56F-C97C-E134-FF354C608A81}"/>
              </a:ext>
            </a:extLst>
          </p:cNvPr>
          <p:cNvSpPr txBox="1"/>
          <p:nvPr/>
        </p:nvSpPr>
        <p:spPr>
          <a:xfrm>
            <a:off x="513678" y="3892463"/>
            <a:ext cx="390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Max. </a:t>
            </a:r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Capacity</a:t>
            </a:r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		18.600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1F04ACD-D34F-AA8A-C5D7-BB6083F419AA}"/>
              </a:ext>
            </a:extLst>
          </p:cNvPr>
          <p:cNvSpPr txBox="1"/>
          <p:nvPr/>
        </p:nvSpPr>
        <p:spPr>
          <a:xfrm>
            <a:off x="513678" y="4325065"/>
            <a:ext cx="390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All-Time </a:t>
            </a:r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average</a:t>
            </a:r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		12.240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B832990-1DA5-F0B9-1D1A-F436E728C801}"/>
              </a:ext>
            </a:extLst>
          </p:cNvPr>
          <p:cNvSpPr txBox="1"/>
          <p:nvPr/>
        </p:nvSpPr>
        <p:spPr>
          <a:xfrm>
            <a:off x="513678" y="4757667"/>
            <a:ext cx="390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2023/24 </a:t>
            </a:r>
            <a:r>
              <a:rPr lang="de-D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average</a:t>
            </a:r>
            <a:r>
              <a:rPr lang="de-D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		16.993</a:t>
            </a:r>
          </a:p>
        </p:txBody>
      </p:sp>
      <p:pic>
        <p:nvPicPr>
          <p:cNvPr id="12" name="Grafik 11" descr="Ein Bild, das Muster, Symmetrie, Reihe, Quadrat enthält.&#10;&#10;Automatisch generierte Beschreibung">
            <a:extLst>
              <a:ext uri="{FF2B5EF4-FFF2-40B4-BE49-F238E27FC236}">
                <a16:creationId xmlns:a16="http://schemas.microsoft.com/office/drawing/2014/main" id="{C154E0F3-2735-321B-2F12-8B15D57C4F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0" r="70506"/>
          <a:stretch/>
        </p:blipFill>
        <p:spPr>
          <a:xfrm>
            <a:off x="568153" y="1622339"/>
            <a:ext cx="252063" cy="534717"/>
          </a:xfrm>
          <a:prstGeom prst="rect">
            <a:avLst/>
          </a:prstGeom>
        </p:spPr>
      </p:pic>
      <p:pic>
        <p:nvPicPr>
          <p:cNvPr id="13" name="Grafik 12" descr="Ein Bild, das Muster, Farbigkeit, rot, Einpackpapier enthält.&#10;&#10;Automatisch generierte Beschreibung">
            <a:extLst>
              <a:ext uri="{FF2B5EF4-FFF2-40B4-BE49-F238E27FC236}">
                <a16:creationId xmlns:a16="http://schemas.microsoft.com/office/drawing/2014/main" id="{C3856644-EBB6-00C3-09DE-3C032F4272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9" t="-2072" r="-2243" b="50000"/>
          <a:stretch/>
        </p:blipFill>
        <p:spPr>
          <a:xfrm>
            <a:off x="4134986" y="4800722"/>
            <a:ext cx="248324" cy="5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2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1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1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6" grpId="0"/>
      <p:bldP spid="7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C2FBB507-1225-FEF4-032A-E287B8B0E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064335"/>
            <a:ext cx="12192000" cy="729330"/>
          </a:xfrm>
        </p:spPr>
        <p:txBody>
          <a:bodyPr>
            <a:normAutofit/>
          </a:bodyPr>
          <a:lstStyle/>
          <a:p>
            <a:r>
              <a:rPr lang="de-DE" sz="4000" cap="all" dirty="0" err="1">
                <a:solidFill>
                  <a:schemeClr val="bg1"/>
                </a:solidFill>
                <a:latin typeface="Square Slabserif 711 Pro Md" panose="02060606020206080203" pitchFamily="18" charset="0"/>
              </a:rPr>
              <a:t>How</a:t>
            </a:r>
            <a:r>
              <a:rPr lang="de-DE" sz="4000" cap="all" dirty="0">
                <a:solidFill>
                  <a:schemeClr val="bg1"/>
                </a:solidFill>
                <a:latin typeface="Square Slabserif 711 Pro Md" panose="02060606020206080203" pitchFamily="18" charset="0"/>
              </a:rPr>
              <a:t> </a:t>
            </a:r>
            <a:r>
              <a:rPr lang="de-DE" sz="4000" cap="all" dirty="0" err="1">
                <a:solidFill>
                  <a:schemeClr val="bg1"/>
                </a:solidFill>
                <a:latin typeface="Square Slabserif 711 Pro Md" panose="02060606020206080203" pitchFamily="18" charset="0"/>
              </a:rPr>
              <a:t>did</a:t>
            </a:r>
            <a:r>
              <a:rPr lang="de-DE" sz="4000" cap="all" dirty="0">
                <a:solidFill>
                  <a:schemeClr val="bg1"/>
                </a:solidFill>
                <a:latin typeface="Square Slabserif 711 Pro Md" panose="02060606020206080203" pitchFamily="18" charset="0"/>
              </a:rPr>
              <a:t> </a:t>
            </a:r>
            <a:r>
              <a:rPr lang="de-DE" sz="4000" cap="all" dirty="0" err="1">
                <a:solidFill>
                  <a:schemeClr val="bg1"/>
                </a:solidFill>
                <a:latin typeface="Square Slabserif 711 Pro Md" panose="02060606020206080203" pitchFamily="18" charset="0"/>
              </a:rPr>
              <a:t>we</a:t>
            </a:r>
            <a:r>
              <a:rPr lang="de-DE" sz="4000" cap="all" dirty="0">
                <a:solidFill>
                  <a:schemeClr val="bg1"/>
                </a:solidFill>
                <a:latin typeface="Square Slabserif 711 Pro Md" panose="02060606020206080203" pitchFamily="18" charset="0"/>
              </a:rPr>
              <a:t> do </a:t>
            </a:r>
            <a:r>
              <a:rPr lang="de-DE" sz="4000" cap="all" dirty="0" err="1">
                <a:solidFill>
                  <a:schemeClr val="bg1"/>
                </a:solidFill>
                <a:latin typeface="Square Slabserif 711 Pro Md" panose="02060606020206080203" pitchFamily="18" charset="0"/>
              </a:rPr>
              <a:t>it</a:t>
            </a:r>
            <a:r>
              <a:rPr lang="de-DE" sz="4000" cap="all" dirty="0">
                <a:solidFill>
                  <a:schemeClr val="bg1"/>
                </a:solidFill>
                <a:latin typeface="Square Slabserif 711 Pro Md" panose="02060606020206080203" pitchFamily="18" charset="0"/>
              </a:rPr>
              <a:t>?</a:t>
            </a:r>
          </a:p>
        </p:txBody>
      </p:sp>
      <p:pic>
        <p:nvPicPr>
          <p:cNvPr id="5" name="Grafik 4" descr="Ein Bild, das Muster, Symmetrie, Reihe, Quadrat enthält.&#10;&#10;Automatisch generierte Beschreibung">
            <a:extLst>
              <a:ext uri="{FF2B5EF4-FFF2-40B4-BE49-F238E27FC236}">
                <a16:creationId xmlns:a16="http://schemas.microsoft.com/office/drawing/2014/main" id="{EA6846AB-BF7E-9DA3-A52C-2D7DBD4A7D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0" r="70506"/>
          <a:stretch/>
        </p:blipFill>
        <p:spPr>
          <a:xfrm>
            <a:off x="11476743" y="0"/>
            <a:ext cx="715257" cy="1517318"/>
          </a:xfrm>
          <a:prstGeom prst="rect">
            <a:avLst/>
          </a:prstGeom>
        </p:spPr>
      </p:pic>
      <p:pic>
        <p:nvPicPr>
          <p:cNvPr id="7" name="Grafik 6" descr="Ein Bild, das Muster, Farbigkeit, rot, Einpackpapier enthält.&#10;&#10;Automatisch generierte Beschreibung">
            <a:extLst>
              <a:ext uri="{FF2B5EF4-FFF2-40B4-BE49-F238E27FC236}">
                <a16:creationId xmlns:a16="http://schemas.microsoft.com/office/drawing/2014/main" id="{A6559A1A-F3E2-EFAA-6795-55CBDD726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9" t="-2072" r="-2243" b="50000"/>
          <a:stretch/>
        </p:blipFill>
        <p:spPr>
          <a:xfrm>
            <a:off x="0" y="5614737"/>
            <a:ext cx="577516" cy="12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0801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Mann, Gruppe enthält.&#10;&#10;Automatisch generierte Beschreibung">
            <a:extLst>
              <a:ext uri="{FF2B5EF4-FFF2-40B4-BE49-F238E27FC236}">
                <a16:creationId xmlns:a16="http://schemas.microsoft.com/office/drawing/2014/main" id="{D6AF155D-0D37-FDF8-41B4-96A82A621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61" r="26531" b="15241"/>
          <a:stretch/>
        </p:blipFill>
        <p:spPr>
          <a:xfrm>
            <a:off x="-26510" y="0"/>
            <a:ext cx="6032864" cy="6858000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BB87BFE4-A3D6-5867-2EA8-4C9886696A13}"/>
              </a:ext>
            </a:extLst>
          </p:cNvPr>
          <p:cNvSpPr/>
          <p:nvPr/>
        </p:nvSpPr>
        <p:spPr>
          <a:xfrm>
            <a:off x="10644756" y="0"/>
            <a:ext cx="998604" cy="753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F007088-7ACB-8C72-3EE4-9970141A8121}"/>
              </a:ext>
            </a:extLst>
          </p:cNvPr>
          <p:cNvSpPr/>
          <p:nvPr/>
        </p:nvSpPr>
        <p:spPr>
          <a:xfrm>
            <a:off x="10644756" y="1219198"/>
            <a:ext cx="998604" cy="563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C3618EC5-826E-D0A7-C542-A1EB5C835F9B}"/>
              </a:ext>
            </a:extLst>
          </p:cNvPr>
          <p:cNvSpPr/>
          <p:nvPr/>
        </p:nvSpPr>
        <p:spPr>
          <a:xfrm>
            <a:off x="930859" y="2228870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average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attendance</a:t>
            </a:r>
            <a:r>
              <a:rPr lang="de-DE" sz="2400" dirty="0">
                <a:solidFill>
                  <a:schemeClr val="bg1"/>
                </a:solidFill>
              </a:rPr>
              <a:t> 11.000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700A57D-3C8E-6C7A-CDD3-0FBAD79FAA50}"/>
              </a:ext>
            </a:extLst>
          </p:cNvPr>
          <p:cNvSpPr/>
          <p:nvPr/>
        </p:nvSpPr>
        <p:spPr>
          <a:xfrm>
            <a:off x="10536890" y="397807"/>
            <a:ext cx="1194548" cy="119454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30BBF1B-19C9-024A-552D-8534560A6721}"/>
              </a:ext>
            </a:extLst>
          </p:cNvPr>
          <p:cNvSpPr txBox="1"/>
          <p:nvPr/>
        </p:nvSpPr>
        <p:spPr>
          <a:xfrm>
            <a:off x="10720411" y="-4112754"/>
            <a:ext cx="385483" cy="921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</p:txBody>
      </p:sp>
      <p:sp>
        <p:nvSpPr>
          <p:cNvPr id="2" name="Zahl rechts">
            <a:extLst>
              <a:ext uri="{FF2B5EF4-FFF2-40B4-BE49-F238E27FC236}">
                <a16:creationId xmlns:a16="http://schemas.microsoft.com/office/drawing/2014/main" id="{07441458-8D49-61B7-76E6-9E3DE41ECEE2}"/>
              </a:ext>
            </a:extLst>
          </p:cNvPr>
          <p:cNvSpPr txBox="1"/>
          <p:nvPr/>
        </p:nvSpPr>
        <p:spPr>
          <a:xfrm>
            <a:off x="11064774" y="455865"/>
            <a:ext cx="385483" cy="29530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</p:txBody>
      </p:sp>
      <p:sp>
        <p:nvSpPr>
          <p:cNvPr id="16" name="Kreis: nicht ausgefüllt 15">
            <a:extLst>
              <a:ext uri="{FF2B5EF4-FFF2-40B4-BE49-F238E27FC236}">
                <a16:creationId xmlns:a16="http://schemas.microsoft.com/office/drawing/2014/main" id="{E284683B-3AA2-A1A7-FE10-2341824E1113}"/>
              </a:ext>
            </a:extLst>
          </p:cNvPr>
          <p:cNvSpPr/>
          <p:nvPr/>
        </p:nvSpPr>
        <p:spPr>
          <a:xfrm>
            <a:off x="10340788" y="206187"/>
            <a:ext cx="1577789" cy="1577789"/>
          </a:xfrm>
          <a:prstGeom prst="donut">
            <a:avLst>
              <a:gd name="adj" fmla="val 12921"/>
            </a:avLst>
          </a:prstGeom>
          <a:gradFill flip="none" rotWithShape="1">
            <a:gsLst>
              <a:gs pos="35000">
                <a:schemeClr val="bg1">
                  <a:lumMod val="85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2448B354-D14B-39A6-52A5-87D9BD46B6C6}"/>
              </a:ext>
            </a:extLst>
          </p:cNvPr>
          <p:cNvSpPr/>
          <p:nvPr/>
        </p:nvSpPr>
        <p:spPr>
          <a:xfrm>
            <a:off x="6128911" y="0"/>
            <a:ext cx="6087000" cy="6858000"/>
          </a:xfrm>
          <a:custGeom>
            <a:avLst/>
            <a:gdLst>
              <a:gd name="connsiteX0" fmla="*/ 0 w 6006353"/>
              <a:gd name="connsiteY0" fmla="*/ 0 h 6858000"/>
              <a:gd name="connsiteX1" fmla="*/ 6006353 w 6006353"/>
              <a:gd name="connsiteY1" fmla="*/ 0 h 6858000"/>
              <a:gd name="connsiteX2" fmla="*/ 6006353 w 6006353"/>
              <a:gd name="connsiteY2" fmla="*/ 6858000 h 6858000"/>
              <a:gd name="connsiteX3" fmla="*/ 0 w 6006353"/>
              <a:gd name="connsiteY3" fmla="*/ 6858000 h 6858000"/>
              <a:gd name="connsiteX4" fmla="*/ 0 w 6006353"/>
              <a:gd name="connsiteY4" fmla="*/ 0 h 6858000"/>
              <a:gd name="connsiteX5" fmla="*/ 4944036 w 6006353"/>
              <a:gd name="connsiteY5" fmla="*/ 206187 h 6858000"/>
              <a:gd name="connsiteX6" fmla="*/ 4155141 w 6006353"/>
              <a:gd name="connsiteY6" fmla="*/ 995082 h 6858000"/>
              <a:gd name="connsiteX7" fmla="*/ 4944036 w 6006353"/>
              <a:gd name="connsiteY7" fmla="*/ 1783977 h 6858000"/>
              <a:gd name="connsiteX8" fmla="*/ 5732931 w 6006353"/>
              <a:gd name="connsiteY8" fmla="*/ 995082 h 6858000"/>
              <a:gd name="connsiteX9" fmla="*/ 4944036 w 6006353"/>
              <a:gd name="connsiteY9" fmla="*/ 206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06353" h="6858000">
                <a:moveTo>
                  <a:pt x="0" y="0"/>
                </a:moveTo>
                <a:lnTo>
                  <a:pt x="6006353" y="0"/>
                </a:lnTo>
                <a:lnTo>
                  <a:pt x="6006353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4944036" y="206187"/>
                </a:moveTo>
                <a:cubicBezTo>
                  <a:pt x="4508341" y="206187"/>
                  <a:pt x="4155141" y="559387"/>
                  <a:pt x="4155141" y="995082"/>
                </a:cubicBezTo>
                <a:cubicBezTo>
                  <a:pt x="4155141" y="1430777"/>
                  <a:pt x="4508341" y="1783977"/>
                  <a:pt x="4944036" y="1783977"/>
                </a:cubicBezTo>
                <a:cubicBezTo>
                  <a:pt x="5379731" y="1783977"/>
                  <a:pt x="5732931" y="1430777"/>
                  <a:pt x="5732931" y="995082"/>
                </a:cubicBezTo>
                <a:cubicBezTo>
                  <a:pt x="5732931" y="559387"/>
                  <a:pt x="5379731" y="206187"/>
                  <a:pt x="4944036" y="206187"/>
                </a:cubicBez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10000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527469A-A715-0F6B-2667-E552AACB059B}"/>
              </a:ext>
            </a:extLst>
          </p:cNvPr>
          <p:cNvSpPr/>
          <p:nvPr/>
        </p:nvSpPr>
        <p:spPr>
          <a:xfrm>
            <a:off x="6006353" y="0"/>
            <a:ext cx="17929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Hockey, Person, Schuhwerk, Kleidung enthält.&#10;&#10;Automatisch generierte Beschreibung">
            <a:extLst>
              <a:ext uri="{FF2B5EF4-FFF2-40B4-BE49-F238E27FC236}">
                <a16:creationId xmlns:a16="http://schemas.microsoft.com/office/drawing/2014/main" id="{952C5335-A6D0-F856-4417-D11DB8AA94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432" y="2319376"/>
            <a:ext cx="1600676" cy="3246075"/>
          </a:xfrm>
          <a:prstGeom prst="rect">
            <a:avLst/>
          </a:prstGeom>
        </p:spPr>
      </p:pic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E0E97D68-0FB5-39D7-74CF-4EBB81B63ADA}"/>
              </a:ext>
            </a:extLst>
          </p:cNvPr>
          <p:cNvSpPr/>
          <p:nvPr/>
        </p:nvSpPr>
        <p:spPr>
          <a:xfrm>
            <a:off x="930859" y="3314884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30 </a:t>
            </a:r>
            <a:r>
              <a:rPr lang="de-DE" sz="2400" dirty="0" err="1">
                <a:solidFill>
                  <a:schemeClr val="bg1"/>
                </a:solidFill>
              </a:rPr>
              <a:t>staff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members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F33890F1-C76D-DBA1-519B-FA39838B0114}"/>
              </a:ext>
            </a:extLst>
          </p:cNvPr>
          <p:cNvSpPr/>
          <p:nvPr/>
        </p:nvSpPr>
        <p:spPr>
          <a:xfrm>
            <a:off x="930859" y="4399986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enormous</a:t>
            </a:r>
            <a:r>
              <a:rPr lang="de-DE" sz="2400" dirty="0">
                <a:solidFill>
                  <a:schemeClr val="bg1"/>
                </a:solidFill>
              </a:rPr>
              <a:t> potential</a:t>
            </a: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9B496419-C147-1669-3FC4-3ABF27DC4D70}"/>
              </a:ext>
            </a:extLst>
          </p:cNvPr>
          <p:cNvSpPr/>
          <p:nvPr/>
        </p:nvSpPr>
        <p:spPr>
          <a:xfrm>
            <a:off x="930859" y="9786277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newsletter</a:t>
            </a:r>
            <a:r>
              <a:rPr lang="de-DE" sz="2400" dirty="0">
                <a:solidFill>
                  <a:schemeClr val="bg1"/>
                </a:solidFill>
              </a:rPr>
              <a:t> via </a:t>
            </a:r>
            <a:r>
              <a:rPr lang="de-DE" sz="2400" dirty="0" err="1">
                <a:solidFill>
                  <a:schemeClr val="bg1"/>
                </a:solidFill>
              </a:rPr>
              <a:t>watering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can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3732CEFC-B3B4-2199-9EA3-24BB34AAC223}"/>
              </a:ext>
            </a:extLst>
          </p:cNvPr>
          <p:cNvSpPr/>
          <p:nvPr/>
        </p:nvSpPr>
        <p:spPr>
          <a:xfrm>
            <a:off x="930859" y="10737909"/>
            <a:ext cx="4001485" cy="1295217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critical questions about processes and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brand awareness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A26C093F-DB86-9C09-6BCE-71A1E7C2AF43}"/>
              </a:ext>
            </a:extLst>
          </p:cNvPr>
          <p:cNvSpPr/>
          <p:nvPr/>
        </p:nvSpPr>
        <p:spPr>
          <a:xfrm>
            <a:off x="930859" y="12357227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13.333 after 19/20 </a:t>
            </a:r>
            <a:r>
              <a:rPr lang="de-DE" sz="2400" dirty="0" err="1">
                <a:solidFill>
                  <a:schemeClr val="bg1"/>
                </a:solidFill>
              </a:rPr>
              <a:t>season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FAE16E33-9FCA-C7C9-7986-5A8871B10489}"/>
              </a:ext>
            </a:extLst>
          </p:cNvPr>
          <p:cNvSpPr/>
          <p:nvPr/>
        </p:nvSpPr>
        <p:spPr>
          <a:xfrm>
            <a:off x="930859" y="16588488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Einführung Salesforce</a:t>
            </a:r>
          </a:p>
        </p:txBody>
      </p: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9C62F81A-B2AA-6DA4-4CBB-58CDECC0EC6B}"/>
              </a:ext>
            </a:extLst>
          </p:cNvPr>
          <p:cNvSpPr/>
          <p:nvPr/>
        </p:nvSpPr>
        <p:spPr>
          <a:xfrm>
            <a:off x="930859" y="17520607"/>
            <a:ext cx="4001485" cy="1295217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Relaunch der Webseite und des Onlineshops</a:t>
            </a: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B77DF0FD-7570-B92C-32FF-D0D08C08A5EE}"/>
              </a:ext>
            </a:extLst>
          </p:cNvPr>
          <p:cNvSpPr/>
          <p:nvPr/>
        </p:nvSpPr>
        <p:spPr>
          <a:xfrm>
            <a:off x="930859" y="19120413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Daten als größtes Gut</a:t>
            </a:r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E8F0C50D-3622-B112-17D9-6DB47D50879D}"/>
              </a:ext>
            </a:extLst>
          </p:cNvPr>
          <p:cNvSpPr/>
          <p:nvPr/>
        </p:nvSpPr>
        <p:spPr>
          <a:xfrm>
            <a:off x="930859" y="23031470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Ads in </a:t>
            </a:r>
            <a:r>
              <a:rPr lang="de-DE" sz="2400" dirty="0" err="1">
                <a:solidFill>
                  <a:schemeClr val="bg1"/>
                </a:solidFill>
              </a:rPr>
              <a:t>Social</a:t>
            </a:r>
            <a:r>
              <a:rPr lang="de-DE" sz="2400" dirty="0">
                <a:solidFill>
                  <a:schemeClr val="bg1"/>
                </a:solidFill>
              </a:rPr>
              <a:t> Media</a:t>
            </a:r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7E8DA5D8-339F-C390-1E71-19534C085F46}"/>
              </a:ext>
            </a:extLst>
          </p:cNvPr>
          <p:cNvSpPr/>
          <p:nvPr/>
        </p:nvSpPr>
        <p:spPr>
          <a:xfrm>
            <a:off x="930859" y="24117484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Affiliate</a:t>
            </a:r>
            <a:r>
              <a:rPr lang="de-DE" sz="2400" dirty="0">
                <a:solidFill>
                  <a:schemeClr val="bg1"/>
                </a:solidFill>
              </a:rPr>
              <a:t> Marketing</a:t>
            </a:r>
          </a:p>
        </p:txBody>
      </p:sp>
      <p:sp>
        <p:nvSpPr>
          <p:cNvPr id="42" name="Rechteck: abgerundete Ecken 41">
            <a:extLst>
              <a:ext uri="{FF2B5EF4-FFF2-40B4-BE49-F238E27FC236}">
                <a16:creationId xmlns:a16="http://schemas.microsoft.com/office/drawing/2014/main" id="{9746A6F1-8BAF-8710-0AE5-28067C3A0130}"/>
              </a:ext>
            </a:extLst>
          </p:cNvPr>
          <p:cNvSpPr/>
          <p:nvPr/>
        </p:nvSpPr>
        <p:spPr>
          <a:xfrm>
            <a:off x="930859" y="25202586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Cuuub</a:t>
            </a:r>
            <a:r>
              <a:rPr lang="de-DE" sz="2400" dirty="0">
                <a:solidFill>
                  <a:schemeClr val="bg1"/>
                </a:solidFill>
              </a:rPr>
              <a:t> als Touchpoint</a:t>
            </a:r>
          </a:p>
        </p:txBody>
      </p:sp>
      <p:sp>
        <p:nvSpPr>
          <p:cNvPr id="43" name="Rechteck: abgerundete Ecken 42">
            <a:extLst>
              <a:ext uri="{FF2B5EF4-FFF2-40B4-BE49-F238E27FC236}">
                <a16:creationId xmlns:a16="http://schemas.microsoft.com/office/drawing/2014/main" id="{5575D339-47AE-F2E0-9DC6-ADA2BF0EAA07}"/>
              </a:ext>
            </a:extLst>
          </p:cNvPr>
          <p:cNvSpPr/>
          <p:nvPr/>
        </p:nvSpPr>
        <p:spPr>
          <a:xfrm>
            <a:off x="930859" y="28565204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Scout: Fraunhofer-Studie</a:t>
            </a:r>
          </a:p>
        </p:txBody>
      </p:sp>
      <p:sp>
        <p:nvSpPr>
          <p:cNvPr id="44" name="Rechteck: abgerundete Ecken 43">
            <a:extLst>
              <a:ext uri="{FF2B5EF4-FFF2-40B4-BE49-F238E27FC236}">
                <a16:creationId xmlns:a16="http://schemas.microsoft.com/office/drawing/2014/main" id="{0BB8E96D-5338-F40D-D138-398ADAD8D8DB}"/>
              </a:ext>
            </a:extLst>
          </p:cNvPr>
          <p:cNvSpPr/>
          <p:nvPr/>
        </p:nvSpPr>
        <p:spPr>
          <a:xfrm>
            <a:off x="930859" y="29651218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SSO &amp; Relaunch der App</a:t>
            </a:r>
          </a:p>
        </p:txBody>
      </p:sp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D95746A9-E174-33A8-B208-07839D286520}"/>
              </a:ext>
            </a:extLst>
          </p:cNvPr>
          <p:cNvSpPr/>
          <p:nvPr/>
        </p:nvSpPr>
        <p:spPr>
          <a:xfrm>
            <a:off x="930859" y="30736320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automatisierte </a:t>
            </a:r>
            <a:r>
              <a:rPr lang="de-DE" sz="2400" dirty="0" err="1">
                <a:solidFill>
                  <a:schemeClr val="bg1"/>
                </a:solidFill>
              </a:rPr>
              <a:t>Journeys</a:t>
            </a: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5" name="Grafik 4" descr="Ein Bild, das Kleidung, Person, Mann, Gruppe enthält.&#10;&#10;Automatisch generierte Beschreibung">
            <a:extLst>
              <a:ext uri="{FF2B5EF4-FFF2-40B4-BE49-F238E27FC236}">
                <a16:creationId xmlns:a16="http://schemas.microsoft.com/office/drawing/2014/main" id="{83E3B199-59C8-CBA2-B389-2914A7012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61" r="26531" b="15241"/>
          <a:stretch/>
        </p:blipFill>
        <p:spPr>
          <a:xfrm>
            <a:off x="-26510" y="-1"/>
            <a:ext cx="6032863" cy="6858000"/>
          </a:xfrm>
          <a:custGeom>
            <a:avLst/>
            <a:gdLst>
              <a:gd name="connsiteX0" fmla="*/ 935827 w 6032863"/>
              <a:gd name="connsiteY0" fmla="*/ 2202704 h 6858000"/>
              <a:gd name="connsiteX1" fmla="*/ 935827 w 6032863"/>
              <a:gd name="connsiteY1" fmla="*/ 5430016 h 6858000"/>
              <a:gd name="connsiteX2" fmla="*/ 4966028 w 6032863"/>
              <a:gd name="connsiteY2" fmla="*/ 5430016 h 6858000"/>
              <a:gd name="connsiteX3" fmla="*/ 4966028 w 6032863"/>
              <a:gd name="connsiteY3" fmla="*/ 2202704 h 6858000"/>
              <a:gd name="connsiteX4" fmla="*/ 0 w 6032863"/>
              <a:gd name="connsiteY4" fmla="*/ 0 h 6858000"/>
              <a:gd name="connsiteX5" fmla="*/ 6032863 w 6032863"/>
              <a:gd name="connsiteY5" fmla="*/ 0 h 6858000"/>
              <a:gd name="connsiteX6" fmla="*/ 6032863 w 6032863"/>
              <a:gd name="connsiteY6" fmla="*/ 6858000 h 6858000"/>
              <a:gd name="connsiteX7" fmla="*/ 0 w 6032863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2863" h="6858000">
                <a:moveTo>
                  <a:pt x="935827" y="2202704"/>
                </a:moveTo>
                <a:lnTo>
                  <a:pt x="935827" y="5430016"/>
                </a:lnTo>
                <a:lnTo>
                  <a:pt x="4966028" y="5430016"/>
                </a:lnTo>
                <a:lnTo>
                  <a:pt x="4966028" y="2202704"/>
                </a:lnTo>
                <a:close/>
                <a:moveTo>
                  <a:pt x="0" y="0"/>
                </a:moveTo>
                <a:lnTo>
                  <a:pt x="6032863" y="0"/>
                </a:lnTo>
                <a:lnTo>
                  <a:pt x="60328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4" name="Grafik 23" descr="Ein Bild, das Muster, Symmetrie, Reihe, Quadrat enthält.&#10;&#10;Automatisch generierte Beschreibung">
            <a:extLst>
              <a:ext uri="{FF2B5EF4-FFF2-40B4-BE49-F238E27FC236}">
                <a16:creationId xmlns:a16="http://schemas.microsoft.com/office/drawing/2014/main" id="{11E7A3EC-364A-CB86-F8D6-B874179723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0" r="70506"/>
          <a:stretch/>
        </p:blipFill>
        <p:spPr>
          <a:xfrm>
            <a:off x="5320292" y="1025317"/>
            <a:ext cx="715257" cy="1517318"/>
          </a:xfrm>
          <a:prstGeom prst="rect">
            <a:avLst/>
          </a:prstGeom>
        </p:spPr>
      </p:pic>
      <p:pic>
        <p:nvPicPr>
          <p:cNvPr id="25" name="Grafik 24" descr="Ein Bild, das Muster, Farbigkeit, rot, Einpackpapier enthält.&#10;&#10;Automatisch generierte Beschreibung">
            <a:extLst>
              <a:ext uri="{FF2B5EF4-FFF2-40B4-BE49-F238E27FC236}">
                <a16:creationId xmlns:a16="http://schemas.microsoft.com/office/drawing/2014/main" id="{4FF57B32-1268-0FC5-8114-B69E2616A9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9" t="-2072" r="-2243" b="50000"/>
          <a:stretch/>
        </p:blipFill>
        <p:spPr>
          <a:xfrm>
            <a:off x="0" y="5614737"/>
            <a:ext cx="577516" cy="1243263"/>
          </a:xfrm>
          <a:prstGeom prst="rect">
            <a:avLst/>
          </a:prstGeom>
        </p:spPr>
      </p:pic>
      <p:sp>
        <p:nvSpPr>
          <p:cNvPr id="46" name="Rechteck: abgerundete Ecken 45">
            <a:extLst>
              <a:ext uri="{FF2B5EF4-FFF2-40B4-BE49-F238E27FC236}">
                <a16:creationId xmlns:a16="http://schemas.microsoft.com/office/drawing/2014/main" id="{3B461CD5-ADD6-7A05-9711-9EE648826B8A}"/>
              </a:ext>
            </a:extLst>
          </p:cNvPr>
          <p:cNvSpPr/>
          <p:nvPr/>
        </p:nvSpPr>
        <p:spPr>
          <a:xfrm>
            <a:off x="460562" y="367552"/>
            <a:ext cx="4941199" cy="627530"/>
          </a:xfrm>
          <a:prstGeom prst="roundRect">
            <a:avLst>
              <a:gd name="adj" fmla="val 48542"/>
            </a:avLst>
          </a:prstGeom>
          <a:solidFill>
            <a:schemeClr val="tx1">
              <a:alpha val="80000"/>
            </a:schemeClr>
          </a:solidFill>
          <a:ln w="12700" cmpd="sng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bg1"/>
                </a:solidFill>
              </a:rPr>
              <a:t>status</a:t>
            </a:r>
            <a:r>
              <a:rPr lang="de-DE" sz="3200" dirty="0">
                <a:solidFill>
                  <a:schemeClr val="bg1"/>
                </a:solidFill>
              </a:rPr>
              <a:t> quo 18/19</a:t>
            </a:r>
          </a:p>
        </p:txBody>
      </p:sp>
    </p:spTree>
    <p:extLst>
      <p:ext uri="{BB962C8B-B14F-4D97-AF65-F5344CB8AC3E}">
        <p14:creationId xmlns:p14="http://schemas.microsoft.com/office/powerpoint/2010/main" val="66221658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Kleidung, Person, Mann, Gruppe enthält.&#10;&#10;Automatisch generierte Beschreibung">
            <a:extLst>
              <a:ext uri="{FF2B5EF4-FFF2-40B4-BE49-F238E27FC236}">
                <a16:creationId xmlns:a16="http://schemas.microsoft.com/office/drawing/2014/main" id="{8BE9A0D3-588F-F1D8-B72E-E46BA711F9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61" r="26531" b="15241"/>
          <a:stretch/>
        </p:blipFill>
        <p:spPr>
          <a:xfrm>
            <a:off x="-26510" y="0"/>
            <a:ext cx="6032864" cy="685800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6700A57D-3C8E-6C7A-CDD3-0FBAD79FAA50}"/>
              </a:ext>
            </a:extLst>
          </p:cNvPr>
          <p:cNvSpPr/>
          <p:nvPr/>
        </p:nvSpPr>
        <p:spPr>
          <a:xfrm>
            <a:off x="10536890" y="397807"/>
            <a:ext cx="1194548" cy="119454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30BBF1B-19C9-024A-552D-8534560A6721}"/>
              </a:ext>
            </a:extLst>
          </p:cNvPr>
          <p:cNvSpPr txBox="1"/>
          <p:nvPr/>
        </p:nvSpPr>
        <p:spPr>
          <a:xfrm>
            <a:off x="10741048" y="-4107638"/>
            <a:ext cx="385483" cy="921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</p:txBody>
      </p:sp>
      <p:sp>
        <p:nvSpPr>
          <p:cNvPr id="2" name="Zahl rechts">
            <a:extLst>
              <a:ext uri="{FF2B5EF4-FFF2-40B4-BE49-F238E27FC236}">
                <a16:creationId xmlns:a16="http://schemas.microsoft.com/office/drawing/2014/main" id="{F5E0D969-C6AD-38FD-1B39-7E00AB9776E2}"/>
              </a:ext>
            </a:extLst>
          </p:cNvPr>
          <p:cNvSpPr txBox="1"/>
          <p:nvPr/>
        </p:nvSpPr>
        <p:spPr>
          <a:xfrm>
            <a:off x="11073366" y="-2288152"/>
            <a:ext cx="385483" cy="29530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</p:txBody>
      </p:sp>
      <p:sp>
        <p:nvSpPr>
          <p:cNvPr id="42" name="Kreis: nicht ausgefüllt 41">
            <a:extLst>
              <a:ext uri="{FF2B5EF4-FFF2-40B4-BE49-F238E27FC236}">
                <a16:creationId xmlns:a16="http://schemas.microsoft.com/office/drawing/2014/main" id="{D9BE4F04-019D-A3ED-F2E8-382C84CDFEE4}"/>
              </a:ext>
            </a:extLst>
          </p:cNvPr>
          <p:cNvSpPr/>
          <p:nvPr/>
        </p:nvSpPr>
        <p:spPr>
          <a:xfrm>
            <a:off x="10340788" y="206187"/>
            <a:ext cx="1577789" cy="1577789"/>
          </a:xfrm>
          <a:prstGeom prst="donut">
            <a:avLst>
              <a:gd name="adj" fmla="val 12921"/>
            </a:avLst>
          </a:prstGeom>
          <a:gradFill flip="none" rotWithShape="1">
            <a:gsLst>
              <a:gs pos="70000">
                <a:schemeClr val="bg1">
                  <a:lumMod val="85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0" name="Freihandform: Form 39">
            <a:extLst>
              <a:ext uri="{FF2B5EF4-FFF2-40B4-BE49-F238E27FC236}">
                <a16:creationId xmlns:a16="http://schemas.microsoft.com/office/drawing/2014/main" id="{70AB09D0-F6E9-D0F5-9956-8DA1ED0D58CA}"/>
              </a:ext>
            </a:extLst>
          </p:cNvPr>
          <p:cNvSpPr/>
          <p:nvPr/>
        </p:nvSpPr>
        <p:spPr>
          <a:xfrm>
            <a:off x="6164382" y="0"/>
            <a:ext cx="6040896" cy="6858000"/>
          </a:xfrm>
          <a:custGeom>
            <a:avLst/>
            <a:gdLst>
              <a:gd name="connsiteX0" fmla="*/ 0 w 6006353"/>
              <a:gd name="connsiteY0" fmla="*/ 0 h 6858000"/>
              <a:gd name="connsiteX1" fmla="*/ 6006353 w 6006353"/>
              <a:gd name="connsiteY1" fmla="*/ 0 h 6858000"/>
              <a:gd name="connsiteX2" fmla="*/ 6006353 w 6006353"/>
              <a:gd name="connsiteY2" fmla="*/ 6858000 h 6858000"/>
              <a:gd name="connsiteX3" fmla="*/ 0 w 6006353"/>
              <a:gd name="connsiteY3" fmla="*/ 6858000 h 6858000"/>
              <a:gd name="connsiteX4" fmla="*/ 0 w 6006353"/>
              <a:gd name="connsiteY4" fmla="*/ 0 h 6858000"/>
              <a:gd name="connsiteX5" fmla="*/ 4944036 w 6006353"/>
              <a:gd name="connsiteY5" fmla="*/ 206187 h 6858000"/>
              <a:gd name="connsiteX6" fmla="*/ 4155141 w 6006353"/>
              <a:gd name="connsiteY6" fmla="*/ 995082 h 6858000"/>
              <a:gd name="connsiteX7" fmla="*/ 4944036 w 6006353"/>
              <a:gd name="connsiteY7" fmla="*/ 1783977 h 6858000"/>
              <a:gd name="connsiteX8" fmla="*/ 5732931 w 6006353"/>
              <a:gd name="connsiteY8" fmla="*/ 995082 h 6858000"/>
              <a:gd name="connsiteX9" fmla="*/ 4944036 w 6006353"/>
              <a:gd name="connsiteY9" fmla="*/ 206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06353" h="6858000">
                <a:moveTo>
                  <a:pt x="0" y="0"/>
                </a:moveTo>
                <a:lnTo>
                  <a:pt x="6006353" y="0"/>
                </a:lnTo>
                <a:lnTo>
                  <a:pt x="6006353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4944036" y="206187"/>
                </a:moveTo>
                <a:cubicBezTo>
                  <a:pt x="4508341" y="206187"/>
                  <a:pt x="4155141" y="559387"/>
                  <a:pt x="4155141" y="995082"/>
                </a:cubicBezTo>
                <a:cubicBezTo>
                  <a:pt x="4155141" y="1430777"/>
                  <a:pt x="4508341" y="1783977"/>
                  <a:pt x="4944036" y="1783977"/>
                </a:cubicBezTo>
                <a:cubicBezTo>
                  <a:pt x="5379731" y="1783977"/>
                  <a:pt x="5732931" y="1430777"/>
                  <a:pt x="5732931" y="995082"/>
                </a:cubicBezTo>
                <a:cubicBezTo>
                  <a:pt x="5732931" y="559387"/>
                  <a:pt x="5379731" y="206187"/>
                  <a:pt x="4944036" y="206187"/>
                </a:cubicBez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100000"/>
                      </a14:imgEffect>
                      <a14:imgEffect>
                        <a14:brightnessContrast bright="-6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527469A-A715-0F6B-2667-E552AACB059B}"/>
              </a:ext>
            </a:extLst>
          </p:cNvPr>
          <p:cNvSpPr/>
          <p:nvPr/>
        </p:nvSpPr>
        <p:spPr>
          <a:xfrm>
            <a:off x="6006353" y="0"/>
            <a:ext cx="17929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Hockey, Person, Schuhwerk, Kleidung enthält.&#10;&#10;Automatisch generierte Beschreibung">
            <a:extLst>
              <a:ext uri="{FF2B5EF4-FFF2-40B4-BE49-F238E27FC236}">
                <a16:creationId xmlns:a16="http://schemas.microsoft.com/office/drawing/2014/main" id="{4121330D-832C-BB18-85B1-96D5A70CE4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637" y="1676400"/>
            <a:ext cx="2117887" cy="4294946"/>
          </a:xfrm>
          <a:prstGeom prst="rect">
            <a:avLst/>
          </a:prstGeom>
        </p:spPr>
      </p:pic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A63FBC25-2475-4212-C1D2-D76CF8C19972}"/>
              </a:ext>
            </a:extLst>
          </p:cNvPr>
          <p:cNvSpPr/>
          <p:nvPr/>
        </p:nvSpPr>
        <p:spPr>
          <a:xfrm>
            <a:off x="934422" y="-5328537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average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attendance</a:t>
            </a:r>
            <a:r>
              <a:rPr lang="de-DE" sz="2400" dirty="0">
                <a:solidFill>
                  <a:schemeClr val="bg1"/>
                </a:solidFill>
              </a:rPr>
              <a:t> 11.000</a:t>
            </a:r>
          </a:p>
        </p:txBody>
      </p:sp>
      <p:sp>
        <p:nvSpPr>
          <p:cNvPr id="43" name="Rechteck: abgerundete Ecken 42">
            <a:extLst>
              <a:ext uri="{FF2B5EF4-FFF2-40B4-BE49-F238E27FC236}">
                <a16:creationId xmlns:a16="http://schemas.microsoft.com/office/drawing/2014/main" id="{6172A23A-ED74-3586-2CF9-98B948F084E1}"/>
              </a:ext>
            </a:extLst>
          </p:cNvPr>
          <p:cNvSpPr/>
          <p:nvPr/>
        </p:nvSpPr>
        <p:spPr>
          <a:xfrm>
            <a:off x="934422" y="-4242523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30 </a:t>
            </a:r>
            <a:r>
              <a:rPr lang="de-DE" sz="2400" dirty="0" err="1">
                <a:solidFill>
                  <a:schemeClr val="bg1"/>
                </a:solidFill>
              </a:rPr>
              <a:t>staff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members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46" name="Rechteck: abgerundete Ecken 45">
            <a:extLst>
              <a:ext uri="{FF2B5EF4-FFF2-40B4-BE49-F238E27FC236}">
                <a16:creationId xmlns:a16="http://schemas.microsoft.com/office/drawing/2014/main" id="{4ED566EC-893D-35B2-79D4-FF4DB2484238}"/>
              </a:ext>
            </a:extLst>
          </p:cNvPr>
          <p:cNvSpPr/>
          <p:nvPr/>
        </p:nvSpPr>
        <p:spPr>
          <a:xfrm>
            <a:off x="934422" y="-3157421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enormous</a:t>
            </a:r>
            <a:r>
              <a:rPr lang="de-DE" sz="2400" dirty="0">
                <a:solidFill>
                  <a:schemeClr val="bg1"/>
                </a:solidFill>
              </a:rPr>
              <a:t> potential</a:t>
            </a:r>
          </a:p>
        </p:txBody>
      </p:sp>
      <p:sp>
        <p:nvSpPr>
          <p:cNvPr id="47" name="Rechteck: abgerundete Ecken 46">
            <a:extLst>
              <a:ext uri="{FF2B5EF4-FFF2-40B4-BE49-F238E27FC236}">
                <a16:creationId xmlns:a16="http://schemas.microsoft.com/office/drawing/2014/main" id="{1F9AA7D9-76DF-D6C2-E481-BEBB2F8529BB}"/>
              </a:ext>
            </a:extLst>
          </p:cNvPr>
          <p:cNvSpPr/>
          <p:nvPr/>
        </p:nvSpPr>
        <p:spPr>
          <a:xfrm>
            <a:off x="934422" y="2228870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newsletter</a:t>
            </a:r>
            <a:r>
              <a:rPr lang="de-DE" sz="2400" dirty="0">
                <a:solidFill>
                  <a:schemeClr val="bg1"/>
                </a:solidFill>
              </a:rPr>
              <a:t> via </a:t>
            </a:r>
            <a:r>
              <a:rPr lang="de-DE" sz="2400" dirty="0" err="1">
                <a:solidFill>
                  <a:schemeClr val="bg1"/>
                </a:solidFill>
              </a:rPr>
              <a:t>watering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can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49" name="Rechteck: abgerundete Ecken 48">
            <a:extLst>
              <a:ext uri="{FF2B5EF4-FFF2-40B4-BE49-F238E27FC236}">
                <a16:creationId xmlns:a16="http://schemas.microsoft.com/office/drawing/2014/main" id="{0E91EF57-1E9C-3B93-62C7-9E15320626F2}"/>
              </a:ext>
            </a:extLst>
          </p:cNvPr>
          <p:cNvSpPr/>
          <p:nvPr/>
        </p:nvSpPr>
        <p:spPr>
          <a:xfrm>
            <a:off x="934422" y="3180502"/>
            <a:ext cx="4001485" cy="1295217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critical questions about processes and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brand awareness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50" name="Rechteck: abgerundete Ecken 49">
            <a:extLst>
              <a:ext uri="{FF2B5EF4-FFF2-40B4-BE49-F238E27FC236}">
                <a16:creationId xmlns:a16="http://schemas.microsoft.com/office/drawing/2014/main" id="{7CB1A685-8996-0627-66B8-4F6DDC50A3DF}"/>
              </a:ext>
            </a:extLst>
          </p:cNvPr>
          <p:cNvSpPr/>
          <p:nvPr/>
        </p:nvSpPr>
        <p:spPr>
          <a:xfrm>
            <a:off x="934422" y="4799820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13.333 after 19/20 </a:t>
            </a:r>
            <a:r>
              <a:rPr lang="de-DE" sz="2400" dirty="0" err="1">
                <a:solidFill>
                  <a:schemeClr val="bg1"/>
                </a:solidFill>
              </a:rPr>
              <a:t>season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51" name="Rechteck: abgerundete Ecken 50">
            <a:extLst>
              <a:ext uri="{FF2B5EF4-FFF2-40B4-BE49-F238E27FC236}">
                <a16:creationId xmlns:a16="http://schemas.microsoft.com/office/drawing/2014/main" id="{C27C44AE-AF84-47FA-C2DD-A8269DEC2285}"/>
              </a:ext>
            </a:extLst>
          </p:cNvPr>
          <p:cNvSpPr/>
          <p:nvPr/>
        </p:nvSpPr>
        <p:spPr>
          <a:xfrm>
            <a:off x="934422" y="9031081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introduction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salesforce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52" name="Rechteck: abgerundete Ecken 51">
            <a:extLst>
              <a:ext uri="{FF2B5EF4-FFF2-40B4-BE49-F238E27FC236}">
                <a16:creationId xmlns:a16="http://schemas.microsoft.com/office/drawing/2014/main" id="{DF1B0C03-4F16-B347-E539-D3A3071A6CF1}"/>
              </a:ext>
            </a:extLst>
          </p:cNvPr>
          <p:cNvSpPr/>
          <p:nvPr/>
        </p:nvSpPr>
        <p:spPr>
          <a:xfrm>
            <a:off x="934422" y="9963200"/>
            <a:ext cx="4001485" cy="1295217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relaunch of website and online store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53" name="Rechteck: abgerundete Ecken 52">
            <a:extLst>
              <a:ext uri="{FF2B5EF4-FFF2-40B4-BE49-F238E27FC236}">
                <a16:creationId xmlns:a16="http://schemas.microsoft.com/office/drawing/2014/main" id="{7FCA1BBC-E5F0-39ED-0867-15B278DAC1A7}"/>
              </a:ext>
            </a:extLst>
          </p:cNvPr>
          <p:cNvSpPr/>
          <p:nvPr/>
        </p:nvSpPr>
        <p:spPr>
          <a:xfrm>
            <a:off x="934422" y="11563006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data as the greatest asset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54" name="Rechteck: abgerundete Ecken 53">
            <a:extLst>
              <a:ext uri="{FF2B5EF4-FFF2-40B4-BE49-F238E27FC236}">
                <a16:creationId xmlns:a16="http://schemas.microsoft.com/office/drawing/2014/main" id="{8EB885DC-1271-7C8A-ED05-A8254E2631C3}"/>
              </a:ext>
            </a:extLst>
          </p:cNvPr>
          <p:cNvSpPr/>
          <p:nvPr/>
        </p:nvSpPr>
        <p:spPr>
          <a:xfrm>
            <a:off x="934422" y="15474063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Ads in </a:t>
            </a:r>
            <a:r>
              <a:rPr lang="de-DE" sz="2400" dirty="0" err="1">
                <a:solidFill>
                  <a:schemeClr val="bg1"/>
                </a:solidFill>
              </a:rPr>
              <a:t>Social</a:t>
            </a:r>
            <a:r>
              <a:rPr lang="de-DE" sz="2400" dirty="0">
                <a:solidFill>
                  <a:schemeClr val="bg1"/>
                </a:solidFill>
              </a:rPr>
              <a:t> Media</a:t>
            </a:r>
          </a:p>
        </p:txBody>
      </p:sp>
      <p:sp>
        <p:nvSpPr>
          <p:cNvPr id="55" name="Rechteck: abgerundete Ecken 54">
            <a:extLst>
              <a:ext uri="{FF2B5EF4-FFF2-40B4-BE49-F238E27FC236}">
                <a16:creationId xmlns:a16="http://schemas.microsoft.com/office/drawing/2014/main" id="{89216F2F-551A-4664-54A5-F00CC650EE3C}"/>
              </a:ext>
            </a:extLst>
          </p:cNvPr>
          <p:cNvSpPr/>
          <p:nvPr/>
        </p:nvSpPr>
        <p:spPr>
          <a:xfrm>
            <a:off x="934422" y="16560077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Affiliate</a:t>
            </a:r>
            <a:r>
              <a:rPr lang="de-DE" sz="2400" dirty="0">
                <a:solidFill>
                  <a:schemeClr val="bg1"/>
                </a:solidFill>
              </a:rPr>
              <a:t> Marketing</a:t>
            </a:r>
          </a:p>
        </p:txBody>
      </p:sp>
      <p:sp>
        <p:nvSpPr>
          <p:cNvPr id="56" name="Rechteck: abgerundete Ecken 55">
            <a:extLst>
              <a:ext uri="{FF2B5EF4-FFF2-40B4-BE49-F238E27FC236}">
                <a16:creationId xmlns:a16="http://schemas.microsoft.com/office/drawing/2014/main" id="{2AB854BF-FF22-35DE-72BF-5498624F5715}"/>
              </a:ext>
            </a:extLst>
          </p:cNvPr>
          <p:cNvSpPr/>
          <p:nvPr/>
        </p:nvSpPr>
        <p:spPr>
          <a:xfrm>
            <a:off x="934422" y="17645179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Cuuub</a:t>
            </a:r>
            <a:r>
              <a:rPr lang="de-DE" sz="2400" dirty="0">
                <a:solidFill>
                  <a:schemeClr val="bg1"/>
                </a:solidFill>
              </a:rPr>
              <a:t> als Touchpoint</a:t>
            </a:r>
          </a:p>
        </p:txBody>
      </p:sp>
      <p:sp>
        <p:nvSpPr>
          <p:cNvPr id="57" name="Rechteck: abgerundete Ecken 56">
            <a:extLst>
              <a:ext uri="{FF2B5EF4-FFF2-40B4-BE49-F238E27FC236}">
                <a16:creationId xmlns:a16="http://schemas.microsoft.com/office/drawing/2014/main" id="{1BA480D8-A47E-F0B0-FE56-219FD2CCBB83}"/>
              </a:ext>
            </a:extLst>
          </p:cNvPr>
          <p:cNvSpPr/>
          <p:nvPr/>
        </p:nvSpPr>
        <p:spPr>
          <a:xfrm>
            <a:off x="934422" y="21007797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Scout: Fraunhofer-Studie</a:t>
            </a:r>
          </a:p>
        </p:txBody>
      </p:sp>
      <p:sp>
        <p:nvSpPr>
          <p:cNvPr id="58" name="Rechteck: abgerundete Ecken 57">
            <a:extLst>
              <a:ext uri="{FF2B5EF4-FFF2-40B4-BE49-F238E27FC236}">
                <a16:creationId xmlns:a16="http://schemas.microsoft.com/office/drawing/2014/main" id="{10C79E44-78FB-4ECC-8D4C-9072C58C09A9}"/>
              </a:ext>
            </a:extLst>
          </p:cNvPr>
          <p:cNvSpPr/>
          <p:nvPr/>
        </p:nvSpPr>
        <p:spPr>
          <a:xfrm>
            <a:off x="934422" y="22093811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SSO &amp; Relaunch der App</a:t>
            </a:r>
          </a:p>
        </p:txBody>
      </p:sp>
      <p:sp>
        <p:nvSpPr>
          <p:cNvPr id="59" name="Rechteck: abgerundete Ecken 58">
            <a:extLst>
              <a:ext uri="{FF2B5EF4-FFF2-40B4-BE49-F238E27FC236}">
                <a16:creationId xmlns:a16="http://schemas.microsoft.com/office/drawing/2014/main" id="{3506C986-09AF-FCDA-A8FE-2712AD7676B6}"/>
              </a:ext>
            </a:extLst>
          </p:cNvPr>
          <p:cNvSpPr/>
          <p:nvPr/>
        </p:nvSpPr>
        <p:spPr>
          <a:xfrm>
            <a:off x="934422" y="23178913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automatisierte </a:t>
            </a:r>
            <a:r>
              <a:rPr lang="de-DE" sz="2400" dirty="0" err="1">
                <a:solidFill>
                  <a:schemeClr val="bg1"/>
                </a:solidFill>
              </a:rPr>
              <a:t>Journeys</a:t>
            </a: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8" name="Grafik 7" descr="Ein Bild, das Kleidung, Person, Mann, Gruppe enthält.&#10;&#10;Automatisch generierte Beschreibung">
            <a:extLst>
              <a:ext uri="{FF2B5EF4-FFF2-40B4-BE49-F238E27FC236}">
                <a16:creationId xmlns:a16="http://schemas.microsoft.com/office/drawing/2014/main" id="{8E08C716-3B21-FF3F-252E-02207B8DDC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61" r="26531" b="15241"/>
          <a:stretch/>
        </p:blipFill>
        <p:spPr>
          <a:xfrm>
            <a:off x="-26510" y="-1"/>
            <a:ext cx="6032863" cy="6858000"/>
          </a:xfrm>
          <a:custGeom>
            <a:avLst/>
            <a:gdLst>
              <a:gd name="connsiteX0" fmla="*/ 935827 w 6032863"/>
              <a:gd name="connsiteY0" fmla="*/ 2202704 h 6858000"/>
              <a:gd name="connsiteX1" fmla="*/ 935827 w 6032863"/>
              <a:gd name="connsiteY1" fmla="*/ 5430016 h 6858000"/>
              <a:gd name="connsiteX2" fmla="*/ 4966028 w 6032863"/>
              <a:gd name="connsiteY2" fmla="*/ 5430016 h 6858000"/>
              <a:gd name="connsiteX3" fmla="*/ 4966028 w 6032863"/>
              <a:gd name="connsiteY3" fmla="*/ 2202704 h 6858000"/>
              <a:gd name="connsiteX4" fmla="*/ 0 w 6032863"/>
              <a:gd name="connsiteY4" fmla="*/ 0 h 6858000"/>
              <a:gd name="connsiteX5" fmla="*/ 6032863 w 6032863"/>
              <a:gd name="connsiteY5" fmla="*/ 0 h 6858000"/>
              <a:gd name="connsiteX6" fmla="*/ 6032863 w 6032863"/>
              <a:gd name="connsiteY6" fmla="*/ 6858000 h 6858000"/>
              <a:gd name="connsiteX7" fmla="*/ 0 w 6032863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2863" h="6858000">
                <a:moveTo>
                  <a:pt x="935827" y="2202704"/>
                </a:moveTo>
                <a:lnTo>
                  <a:pt x="935827" y="5430016"/>
                </a:lnTo>
                <a:lnTo>
                  <a:pt x="4966028" y="5430016"/>
                </a:lnTo>
                <a:lnTo>
                  <a:pt x="4966028" y="2202704"/>
                </a:lnTo>
                <a:close/>
                <a:moveTo>
                  <a:pt x="0" y="0"/>
                </a:moveTo>
                <a:lnTo>
                  <a:pt x="6032863" y="0"/>
                </a:lnTo>
                <a:lnTo>
                  <a:pt x="60328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4" name="Grafik 43" descr="Ein Bild, das Muster, Symmetrie, Reihe, Quadrat enthält.&#10;&#10;Automatisch generierte Beschreibung">
            <a:extLst>
              <a:ext uri="{FF2B5EF4-FFF2-40B4-BE49-F238E27FC236}">
                <a16:creationId xmlns:a16="http://schemas.microsoft.com/office/drawing/2014/main" id="{12D890B6-6229-A275-9E5E-4997378D95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0" r="70506"/>
          <a:stretch/>
        </p:blipFill>
        <p:spPr>
          <a:xfrm>
            <a:off x="5320292" y="1025317"/>
            <a:ext cx="715257" cy="1517318"/>
          </a:xfrm>
          <a:prstGeom prst="rect">
            <a:avLst/>
          </a:prstGeom>
        </p:spPr>
      </p:pic>
      <p:pic>
        <p:nvPicPr>
          <p:cNvPr id="45" name="Grafik 44" descr="Ein Bild, das Muster, Farbigkeit, rot, Einpackpapier enthält.&#10;&#10;Automatisch generierte Beschreibung">
            <a:extLst>
              <a:ext uri="{FF2B5EF4-FFF2-40B4-BE49-F238E27FC236}">
                <a16:creationId xmlns:a16="http://schemas.microsoft.com/office/drawing/2014/main" id="{4251A3FC-2E05-2C35-7742-F0F3C59BB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9" t="-2072" r="-2243" b="50000"/>
          <a:stretch/>
        </p:blipFill>
        <p:spPr>
          <a:xfrm>
            <a:off x="0" y="5614737"/>
            <a:ext cx="577516" cy="1243263"/>
          </a:xfrm>
          <a:prstGeom prst="rect">
            <a:avLst/>
          </a:prstGeom>
        </p:spPr>
      </p:pic>
      <p:sp>
        <p:nvSpPr>
          <p:cNvPr id="61" name="Rechteck: abgerundete Ecken 60">
            <a:extLst>
              <a:ext uri="{FF2B5EF4-FFF2-40B4-BE49-F238E27FC236}">
                <a16:creationId xmlns:a16="http://schemas.microsoft.com/office/drawing/2014/main" id="{BB53A083-73FD-2264-7FA3-163841C2BD21}"/>
              </a:ext>
            </a:extLst>
          </p:cNvPr>
          <p:cNvSpPr/>
          <p:nvPr/>
        </p:nvSpPr>
        <p:spPr>
          <a:xfrm>
            <a:off x="460562" y="367552"/>
            <a:ext cx="4941199" cy="627530"/>
          </a:xfrm>
          <a:prstGeom prst="roundRect">
            <a:avLst>
              <a:gd name="adj" fmla="val 48542"/>
            </a:avLst>
          </a:prstGeom>
          <a:solidFill>
            <a:schemeClr val="tx1">
              <a:alpha val="80000"/>
            </a:schemeClr>
          </a:solidFill>
          <a:ln w="12700" cmpd="sng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initial </a:t>
            </a:r>
            <a:r>
              <a:rPr lang="de-DE" sz="3200" dirty="0" err="1">
                <a:solidFill>
                  <a:schemeClr val="bg1"/>
                </a:solidFill>
              </a:rPr>
              <a:t>successes</a:t>
            </a:r>
            <a:r>
              <a:rPr lang="de-DE" sz="3200" dirty="0">
                <a:solidFill>
                  <a:schemeClr val="bg1"/>
                </a:solidFill>
              </a:rPr>
              <a:t> 19/20</a:t>
            </a:r>
          </a:p>
        </p:txBody>
      </p:sp>
    </p:spTree>
    <p:extLst>
      <p:ext uri="{BB962C8B-B14F-4D97-AF65-F5344CB8AC3E}">
        <p14:creationId xmlns:p14="http://schemas.microsoft.com/office/powerpoint/2010/main" val="3801732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leidung, Person, Mann, Gruppe enthält.&#10;&#10;Automatisch generierte Beschreibung">
            <a:extLst>
              <a:ext uri="{FF2B5EF4-FFF2-40B4-BE49-F238E27FC236}">
                <a16:creationId xmlns:a16="http://schemas.microsoft.com/office/drawing/2014/main" id="{0128EC90-3A22-53CD-097C-03660A602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61" r="26531" b="15241"/>
          <a:stretch/>
        </p:blipFill>
        <p:spPr>
          <a:xfrm>
            <a:off x="-26510" y="0"/>
            <a:ext cx="6032864" cy="6858000"/>
          </a:xfrm>
          <a:prstGeom prst="rect">
            <a:avLst/>
          </a:prstGeom>
        </p:spPr>
      </p:pic>
      <p:sp>
        <p:nvSpPr>
          <p:cNvPr id="21" name="Zahl HG">
            <a:extLst>
              <a:ext uri="{FF2B5EF4-FFF2-40B4-BE49-F238E27FC236}">
                <a16:creationId xmlns:a16="http://schemas.microsoft.com/office/drawing/2014/main" id="{4A0C6FA2-D0CD-E42E-9AB2-BACAE99BBB16}"/>
              </a:ext>
            </a:extLst>
          </p:cNvPr>
          <p:cNvSpPr/>
          <p:nvPr/>
        </p:nvSpPr>
        <p:spPr>
          <a:xfrm>
            <a:off x="10536890" y="397807"/>
            <a:ext cx="1194548" cy="119454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Zahl links">
            <a:extLst>
              <a:ext uri="{FF2B5EF4-FFF2-40B4-BE49-F238E27FC236}">
                <a16:creationId xmlns:a16="http://schemas.microsoft.com/office/drawing/2014/main" id="{9C1CC561-7BDF-3969-B51E-05D85C6F4268}"/>
              </a:ext>
            </a:extLst>
          </p:cNvPr>
          <p:cNvSpPr txBox="1"/>
          <p:nvPr/>
        </p:nvSpPr>
        <p:spPr>
          <a:xfrm>
            <a:off x="10732129" y="-5024657"/>
            <a:ext cx="385483" cy="921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</p:txBody>
      </p:sp>
      <p:sp>
        <p:nvSpPr>
          <p:cNvPr id="4" name="Zahl rechts">
            <a:extLst>
              <a:ext uri="{FF2B5EF4-FFF2-40B4-BE49-F238E27FC236}">
                <a16:creationId xmlns:a16="http://schemas.microsoft.com/office/drawing/2014/main" id="{75848836-533C-67C6-A460-4D66400116DA}"/>
              </a:ext>
            </a:extLst>
          </p:cNvPr>
          <p:cNvSpPr txBox="1"/>
          <p:nvPr/>
        </p:nvSpPr>
        <p:spPr>
          <a:xfrm>
            <a:off x="11057174" y="-15083313"/>
            <a:ext cx="385483" cy="29530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</p:txBody>
      </p:sp>
      <p:sp>
        <p:nvSpPr>
          <p:cNvPr id="24" name="Kreis: nicht ausgefüllt 23">
            <a:extLst>
              <a:ext uri="{FF2B5EF4-FFF2-40B4-BE49-F238E27FC236}">
                <a16:creationId xmlns:a16="http://schemas.microsoft.com/office/drawing/2014/main" id="{9F95A3F7-9BB0-A454-08EB-FE3A9E78E2A1}"/>
              </a:ext>
            </a:extLst>
          </p:cNvPr>
          <p:cNvSpPr/>
          <p:nvPr/>
        </p:nvSpPr>
        <p:spPr>
          <a:xfrm>
            <a:off x="10340788" y="206187"/>
            <a:ext cx="1577789" cy="1577789"/>
          </a:xfrm>
          <a:prstGeom prst="donut">
            <a:avLst>
              <a:gd name="adj" fmla="val 12921"/>
            </a:avLst>
          </a:prstGeom>
          <a:gradFill flip="none" rotWithShape="1">
            <a:gsLst>
              <a:gs pos="75000">
                <a:schemeClr val="bg1">
                  <a:lumMod val="85000"/>
                </a:schemeClr>
              </a:gs>
              <a:gs pos="15000">
                <a:schemeClr val="accent6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1" name="Freihandform: Form 40">
            <a:extLst>
              <a:ext uri="{FF2B5EF4-FFF2-40B4-BE49-F238E27FC236}">
                <a16:creationId xmlns:a16="http://schemas.microsoft.com/office/drawing/2014/main" id="{36F16CB8-DCCE-10EE-D9E4-5B05AFE6A415}"/>
              </a:ext>
            </a:extLst>
          </p:cNvPr>
          <p:cNvSpPr/>
          <p:nvPr/>
        </p:nvSpPr>
        <p:spPr>
          <a:xfrm>
            <a:off x="6164382" y="0"/>
            <a:ext cx="6040896" cy="6858000"/>
          </a:xfrm>
          <a:custGeom>
            <a:avLst/>
            <a:gdLst>
              <a:gd name="connsiteX0" fmla="*/ 0 w 6006353"/>
              <a:gd name="connsiteY0" fmla="*/ 0 h 6858000"/>
              <a:gd name="connsiteX1" fmla="*/ 6006353 w 6006353"/>
              <a:gd name="connsiteY1" fmla="*/ 0 h 6858000"/>
              <a:gd name="connsiteX2" fmla="*/ 6006353 w 6006353"/>
              <a:gd name="connsiteY2" fmla="*/ 6858000 h 6858000"/>
              <a:gd name="connsiteX3" fmla="*/ 0 w 6006353"/>
              <a:gd name="connsiteY3" fmla="*/ 6858000 h 6858000"/>
              <a:gd name="connsiteX4" fmla="*/ 0 w 6006353"/>
              <a:gd name="connsiteY4" fmla="*/ 0 h 6858000"/>
              <a:gd name="connsiteX5" fmla="*/ 4944036 w 6006353"/>
              <a:gd name="connsiteY5" fmla="*/ 206187 h 6858000"/>
              <a:gd name="connsiteX6" fmla="*/ 4155141 w 6006353"/>
              <a:gd name="connsiteY6" fmla="*/ 995082 h 6858000"/>
              <a:gd name="connsiteX7" fmla="*/ 4944036 w 6006353"/>
              <a:gd name="connsiteY7" fmla="*/ 1783977 h 6858000"/>
              <a:gd name="connsiteX8" fmla="*/ 5732931 w 6006353"/>
              <a:gd name="connsiteY8" fmla="*/ 995082 h 6858000"/>
              <a:gd name="connsiteX9" fmla="*/ 4944036 w 6006353"/>
              <a:gd name="connsiteY9" fmla="*/ 206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06353" h="6858000">
                <a:moveTo>
                  <a:pt x="0" y="0"/>
                </a:moveTo>
                <a:lnTo>
                  <a:pt x="6006353" y="0"/>
                </a:lnTo>
                <a:lnTo>
                  <a:pt x="6006353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4944036" y="206187"/>
                </a:moveTo>
                <a:cubicBezTo>
                  <a:pt x="4508341" y="206187"/>
                  <a:pt x="4155141" y="559387"/>
                  <a:pt x="4155141" y="995082"/>
                </a:cubicBezTo>
                <a:cubicBezTo>
                  <a:pt x="4155141" y="1430777"/>
                  <a:pt x="4508341" y="1783977"/>
                  <a:pt x="4944036" y="1783977"/>
                </a:cubicBezTo>
                <a:cubicBezTo>
                  <a:pt x="5379731" y="1783977"/>
                  <a:pt x="5732931" y="1430777"/>
                  <a:pt x="5732931" y="995082"/>
                </a:cubicBezTo>
                <a:cubicBezTo>
                  <a:pt x="5732931" y="559387"/>
                  <a:pt x="5379731" y="206187"/>
                  <a:pt x="4944036" y="206187"/>
                </a:cubicBez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70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527469A-A715-0F6B-2667-E552AACB059B}"/>
              </a:ext>
            </a:extLst>
          </p:cNvPr>
          <p:cNvSpPr/>
          <p:nvPr/>
        </p:nvSpPr>
        <p:spPr>
          <a:xfrm>
            <a:off x="6006353" y="0"/>
            <a:ext cx="17929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Spieler" descr="Ein Bild, das Hockey, Sportspiele, Person, Schlittschuhlaufen enthält.&#10;&#10;Automatisch generierte Beschreibung">
            <a:extLst>
              <a:ext uri="{FF2B5EF4-FFF2-40B4-BE49-F238E27FC236}">
                <a16:creationId xmlns:a16="http://schemas.microsoft.com/office/drawing/2014/main" id="{EBFD63E1-A4C6-CAD6-5BAB-0FBE96F76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26" y="788150"/>
            <a:ext cx="2872127" cy="5535958"/>
          </a:xfrm>
          <a:prstGeom prst="rect">
            <a:avLst/>
          </a:prstGeom>
        </p:spPr>
      </p:pic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05073472-4DED-55A7-9E7A-DDCD92425EE7}"/>
              </a:ext>
            </a:extLst>
          </p:cNvPr>
          <p:cNvSpPr/>
          <p:nvPr/>
        </p:nvSpPr>
        <p:spPr>
          <a:xfrm>
            <a:off x="932201" y="-12130748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average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attendance</a:t>
            </a:r>
            <a:r>
              <a:rPr lang="de-DE" sz="2400" dirty="0">
                <a:solidFill>
                  <a:schemeClr val="bg1"/>
                </a:solidFill>
              </a:rPr>
              <a:t> 11.000</a:t>
            </a: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7C10E5D3-76FD-15F5-A260-B50BA4C22CE3}"/>
              </a:ext>
            </a:extLst>
          </p:cNvPr>
          <p:cNvSpPr/>
          <p:nvPr/>
        </p:nvSpPr>
        <p:spPr>
          <a:xfrm>
            <a:off x="932201" y="-11044734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30 </a:t>
            </a:r>
            <a:r>
              <a:rPr lang="de-DE" sz="2400" dirty="0" err="1">
                <a:solidFill>
                  <a:schemeClr val="bg1"/>
                </a:solidFill>
              </a:rPr>
              <a:t>staff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members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CF61E813-A65B-209C-9AA7-BB037A68153B}"/>
              </a:ext>
            </a:extLst>
          </p:cNvPr>
          <p:cNvSpPr/>
          <p:nvPr/>
        </p:nvSpPr>
        <p:spPr>
          <a:xfrm>
            <a:off x="932201" y="-9959632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enormous</a:t>
            </a:r>
            <a:r>
              <a:rPr lang="de-DE" sz="2400" dirty="0">
                <a:solidFill>
                  <a:schemeClr val="bg1"/>
                </a:solidFill>
              </a:rPr>
              <a:t> potential</a:t>
            </a: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A0663D86-11FF-7133-1D2D-E277A0DB7F40}"/>
              </a:ext>
            </a:extLst>
          </p:cNvPr>
          <p:cNvSpPr/>
          <p:nvPr/>
        </p:nvSpPr>
        <p:spPr>
          <a:xfrm>
            <a:off x="932201" y="-4573341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newsletter</a:t>
            </a:r>
            <a:r>
              <a:rPr lang="de-DE" sz="2400" dirty="0">
                <a:solidFill>
                  <a:schemeClr val="bg1"/>
                </a:solidFill>
              </a:rPr>
              <a:t> via </a:t>
            </a:r>
            <a:r>
              <a:rPr lang="de-DE" sz="2400" dirty="0" err="1">
                <a:solidFill>
                  <a:schemeClr val="bg1"/>
                </a:solidFill>
              </a:rPr>
              <a:t>watering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can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39C8AF63-B197-CB88-C1EE-457F8E9F23D9}"/>
              </a:ext>
            </a:extLst>
          </p:cNvPr>
          <p:cNvSpPr/>
          <p:nvPr/>
        </p:nvSpPr>
        <p:spPr>
          <a:xfrm>
            <a:off x="932201" y="-3621709"/>
            <a:ext cx="4001485" cy="1295217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critical questions about processes and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brand awareness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44" name="Rechteck: abgerundete Ecken 43">
            <a:extLst>
              <a:ext uri="{FF2B5EF4-FFF2-40B4-BE49-F238E27FC236}">
                <a16:creationId xmlns:a16="http://schemas.microsoft.com/office/drawing/2014/main" id="{28FD7363-287B-5B0F-F0BD-D9B24D2C13D1}"/>
              </a:ext>
            </a:extLst>
          </p:cNvPr>
          <p:cNvSpPr/>
          <p:nvPr/>
        </p:nvSpPr>
        <p:spPr>
          <a:xfrm>
            <a:off x="932201" y="-2002391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13.333 after 19/20 </a:t>
            </a:r>
            <a:r>
              <a:rPr lang="de-DE" sz="2400" dirty="0" err="1">
                <a:solidFill>
                  <a:schemeClr val="bg1"/>
                </a:solidFill>
              </a:rPr>
              <a:t>season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CA3D9B0A-9645-6779-3DAE-D902A52B20DA}"/>
              </a:ext>
            </a:extLst>
          </p:cNvPr>
          <p:cNvSpPr/>
          <p:nvPr/>
        </p:nvSpPr>
        <p:spPr>
          <a:xfrm>
            <a:off x="932201" y="2228870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introduction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salesforce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47" name="Rechteck: abgerundete Ecken 46">
            <a:extLst>
              <a:ext uri="{FF2B5EF4-FFF2-40B4-BE49-F238E27FC236}">
                <a16:creationId xmlns:a16="http://schemas.microsoft.com/office/drawing/2014/main" id="{F973C6C0-CBD7-695B-4A3C-B057B58D7A23}"/>
              </a:ext>
            </a:extLst>
          </p:cNvPr>
          <p:cNvSpPr/>
          <p:nvPr/>
        </p:nvSpPr>
        <p:spPr>
          <a:xfrm>
            <a:off x="932201" y="3160989"/>
            <a:ext cx="4001485" cy="1295217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relaunch of website and online store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48" name="Rechteck: abgerundete Ecken 47">
            <a:extLst>
              <a:ext uri="{FF2B5EF4-FFF2-40B4-BE49-F238E27FC236}">
                <a16:creationId xmlns:a16="http://schemas.microsoft.com/office/drawing/2014/main" id="{12097A84-4EDD-30B0-0987-C3128E1E03A2}"/>
              </a:ext>
            </a:extLst>
          </p:cNvPr>
          <p:cNvSpPr/>
          <p:nvPr/>
        </p:nvSpPr>
        <p:spPr>
          <a:xfrm>
            <a:off x="932201" y="4760795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data as the greatest asset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49" name="Rechteck: abgerundete Ecken 48">
            <a:extLst>
              <a:ext uri="{FF2B5EF4-FFF2-40B4-BE49-F238E27FC236}">
                <a16:creationId xmlns:a16="http://schemas.microsoft.com/office/drawing/2014/main" id="{3214F15D-5BE0-A4FB-A5C8-A5A725768287}"/>
              </a:ext>
            </a:extLst>
          </p:cNvPr>
          <p:cNvSpPr/>
          <p:nvPr/>
        </p:nvSpPr>
        <p:spPr>
          <a:xfrm>
            <a:off x="932201" y="8671852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ads</a:t>
            </a:r>
            <a:r>
              <a:rPr lang="de-DE" sz="2400" dirty="0">
                <a:solidFill>
                  <a:schemeClr val="bg1"/>
                </a:solidFill>
              </a:rPr>
              <a:t> in social </a:t>
            </a:r>
            <a:r>
              <a:rPr lang="de-DE" sz="2400" dirty="0" err="1">
                <a:solidFill>
                  <a:schemeClr val="bg1"/>
                </a:solidFill>
              </a:rPr>
              <a:t>media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50" name="Rechteck: abgerundete Ecken 49">
            <a:extLst>
              <a:ext uri="{FF2B5EF4-FFF2-40B4-BE49-F238E27FC236}">
                <a16:creationId xmlns:a16="http://schemas.microsoft.com/office/drawing/2014/main" id="{C6F5A546-2269-7A93-7D8B-C302DE6967EB}"/>
              </a:ext>
            </a:extLst>
          </p:cNvPr>
          <p:cNvSpPr/>
          <p:nvPr/>
        </p:nvSpPr>
        <p:spPr>
          <a:xfrm>
            <a:off x="932201" y="9757866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affiliate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marketing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51" name="Rechteck: abgerundete Ecken 50">
            <a:extLst>
              <a:ext uri="{FF2B5EF4-FFF2-40B4-BE49-F238E27FC236}">
                <a16:creationId xmlns:a16="http://schemas.microsoft.com/office/drawing/2014/main" id="{BD815D0C-85DD-7589-F6CA-51C0A7D378C7}"/>
              </a:ext>
            </a:extLst>
          </p:cNvPr>
          <p:cNvSpPr/>
          <p:nvPr/>
        </p:nvSpPr>
        <p:spPr>
          <a:xfrm>
            <a:off x="932201" y="10842968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individual </a:t>
            </a:r>
            <a:r>
              <a:rPr lang="de-DE" sz="2400" dirty="0" err="1">
                <a:solidFill>
                  <a:schemeClr val="bg1"/>
                </a:solidFill>
              </a:rPr>
              <a:t>approach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52" name="Rechteck: abgerundete Ecken 51">
            <a:extLst>
              <a:ext uri="{FF2B5EF4-FFF2-40B4-BE49-F238E27FC236}">
                <a16:creationId xmlns:a16="http://schemas.microsoft.com/office/drawing/2014/main" id="{9BA9C272-4F23-0227-9B08-961AB0ABBDEE}"/>
              </a:ext>
            </a:extLst>
          </p:cNvPr>
          <p:cNvSpPr/>
          <p:nvPr/>
        </p:nvSpPr>
        <p:spPr>
          <a:xfrm>
            <a:off x="932201" y="14205586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Scout: Fraunhofer-Studie</a:t>
            </a:r>
          </a:p>
        </p:txBody>
      </p:sp>
      <p:sp>
        <p:nvSpPr>
          <p:cNvPr id="53" name="Rechteck: abgerundete Ecken 52">
            <a:extLst>
              <a:ext uri="{FF2B5EF4-FFF2-40B4-BE49-F238E27FC236}">
                <a16:creationId xmlns:a16="http://schemas.microsoft.com/office/drawing/2014/main" id="{50DE85A5-B522-46C1-AB6E-BBDA752D853A}"/>
              </a:ext>
            </a:extLst>
          </p:cNvPr>
          <p:cNvSpPr/>
          <p:nvPr/>
        </p:nvSpPr>
        <p:spPr>
          <a:xfrm>
            <a:off x="932201" y="15291600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SSO &amp; Relaunch der App</a:t>
            </a:r>
          </a:p>
        </p:txBody>
      </p:sp>
      <p:sp>
        <p:nvSpPr>
          <p:cNvPr id="54" name="Rechteck: abgerundete Ecken 53">
            <a:extLst>
              <a:ext uri="{FF2B5EF4-FFF2-40B4-BE49-F238E27FC236}">
                <a16:creationId xmlns:a16="http://schemas.microsoft.com/office/drawing/2014/main" id="{B244A8F1-7766-94E6-6F88-970C4D655637}"/>
              </a:ext>
            </a:extLst>
          </p:cNvPr>
          <p:cNvSpPr/>
          <p:nvPr/>
        </p:nvSpPr>
        <p:spPr>
          <a:xfrm>
            <a:off x="932201" y="16376702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automatisierte </a:t>
            </a:r>
            <a:r>
              <a:rPr lang="de-DE" sz="2400" dirty="0" err="1">
                <a:solidFill>
                  <a:schemeClr val="bg1"/>
                </a:solidFill>
              </a:rPr>
              <a:t>Journeys</a:t>
            </a: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10" name="Grafik 9" descr="Ein Bild, das Kleidung, Person, Mann, Gruppe enthält.&#10;&#10;Automatisch generierte Beschreibung">
            <a:extLst>
              <a:ext uri="{FF2B5EF4-FFF2-40B4-BE49-F238E27FC236}">
                <a16:creationId xmlns:a16="http://schemas.microsoft.com/office/drawing/2014/main" id="{D7A72CAF-761B-F169-1699-3BCDC9477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61" r="26531" b="15241"/>
          <a:stretch/>
        </p:blipFill>
        <p:spPr>
          <a:xfrm>
            <a:off x="-26510" y="-1"/>
            <a:ext cx="6032863" cy="6858000"/>
          </a:xfrm>
          <a:custGeom>
            <a:avLst/>
            <a:gdLst>
              <a:gd name="connsiteX0" fmla="*/ 935827 w 6032863"/>
              <a:gd name="connsiteY0" fmla="*/ 2202704 h 6858000"/>
              <a:gd name="connsiteX1" fmla="*/ 935827 w 6032863"/>
              <a:gd name="connsiteY1" fmla="*/ 5430016 h 6858000"/>
              <a:gd name="connsiteX2" fmla="*/ 4966028 w 6032863"/>
              <a:gd name="connsiteY2" fmla="*/ 5430016 h 6858000"/>
              <a:gd name="connsiteX3" fmla="*/ 4966028 w 6032863"/>
              <a:gd name="connsiteY3" fmla="*/ 2202704 h 6858000"/>
              <a:gd name="connsiteX4" fmla="*/ 0 w 6032863"/>
              <a:gd name="connsiteY4" fmla="*/ 0 h 6858000"/>
              <a:gd name="connsiteX5" fmla="*/ 6032863 w 6032863"/>
              <a:gd name="connsiteY5" fmla="*/ 0 h 6858000"/>
              <a:gd name="connsiteX6" fmla="*/ 6032863 w 6032863"/>
              <a:gd name="connsiteY6" fmla="*/ 6858000 h 6858000"/>
              <a:gd name="connsiteX7" fmla="*/ 0 w 6032863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2863" h="6858000">
                <a:moveTo>
                  <a:pt x="935827" y="2202704"/>
                </a:moveTo>
                <a:lnTo>
                  <a:pt x="935827" y="5430016"/>
                </a:lnTo>
                <a:lnTo>
                  <a:pt x="4966028" y="5430016"/>
                </a:lnTo>
                <a:lnTo>
                  <a:pt x="4966028" y="2202704"/>
                </a:lnTo>
                <a:close/>
                <a:moveTo>
                  <a:pt x="0" y="0"/>
                </a:moveTo>
                <a:lnTo>
                  <a:pt x="6032863" y="0"/>
                </a:lnTo>
                <a:lnTo>
                  <a:pt x="60328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2" name="Grafik 41" descr="Ein Bild, das Muster, Symmetrie, Reihe, Quadrat enthält.&#10;&#10;Automatisch generierte Beschreibung">
            <a:extLst>
              <a:ext uri="{FF2B5EF4-FFF2-40B4-BE49-F238E27FC236}">
                <a16:creationId xmlns:a16="http://schemas.microsoft.com/office/drawing/2014/main" id="{E34C1061-05E1-1D50-A394-D017BD3723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0" r="70506"/>
          <a:stretch/>
        </p:blipFill>
        <p:spPr>
          <a:xfrm>
            <a:off x="5320292" y="1025317"/>
            <a:ext cx="715257" cy="1517318"/>
          </a:xfrm>
          <a:prstGeom prst="rect">
            <a:avLst/>
          </a:prstGeom>
        </p:spPr>
      </p:pic>
      <p:pic>
        <p:nvPicPr>
          <p:cNvPr id="43" name="Grafik 42" descr="Ein Bild, das Muster, Farbigkeit, rot, Einpackpapier enthält.&#10;&#10;Automatisch generierte Beschreibung">
            <a:extLst>
              <a:ext uri="{FF2B5EF4-FFF2-40B4-BE49-F238E27FC236}">
                <a16:creationId xmlns:a16="http://schemas.microsoft.com/office/drawing/2014/main" id="{6C0C3232-6EBF-9849-06F5-2135CCCDAC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9" t="-2072" r="-2243" b="50000"/>
          <a:stretch/>
        </p:blipFill>
        <p:spPr>
          <a:xfrm>
            <a:off x="0" y="5614737"/>
            <a:ext cx="577516" cy="1243263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51573B2-0006-6086-48E9-AB9543C800A2}"/>
              </a:ext>
            </a:extLst>
          </p:cNvPr>
          <p:cNvSpPr/>
          <p:nvPr/>
        </p:nvSpPr>
        <p:spPr>
          <a:xfrm>
            <a:off x="460562" y="367552"/>
            <a:ext cx="4941199" cy="627530"/>
          </a:xfrm>
          <a:prstGeom prst="roundRect">
            <a:avLst>
              <a:gd name="adj" fmla="val 48542"/>
            </a:avLst>
          </a:prstGeom>
          <a:solidFill>
            <a:schemeClr val="tx1">
              <a:alpha val="80000"/>
            </a:schemeClr>
          </a:solidFill>
          <a:ln w="12700" cmpd="sng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bg1"/>
                </a:solidFill>
              </a:rPr>
              <a:t>clear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strategy</a:t>
            </a:r>
            <a:endParaRPr lang="de-D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73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leidung, Person, Mann, Gruppe enthält.&#10;&#10;Automatisch generierte Beschreibung">
            <a:extLst>
              <a:ext uri="{FF2B5EF4-FFF2-40B4-BE49-F238E27FC236}">
                <a16:creationId xmlns:a16="http://schemas.microsoft.com/office/drawing/2014/main" id="{A6DBCCF1-8DA5-3134-5C70-EB34D1FE8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61" r="26531" b="15241"/>
          <a:stretch/>
        </p:blipFill>
        <p:spPr>
          <a:xfrm>
            <a:off x="-26510" y="0"/>
            <a:ext cx="6032864" cy="6858000"/>
          </a:xfrm>
          <a:prstGeom prst="rect">
            <a:avLst/>
          </a:prstGeom>
        </p:spPr>
      </p:pic>
      <p:sp>
        <p:nvSpPr>
          <p:cNvPr id="21" name="Zahl HG">
            <a:extLst>
              <a:ext uri="{FF2B5EF4-FFF2-40B4-BE49-F238E27FC236}">
                <a16:creationId xmlns:a16="http://schemas.microsoft.com/office/drawing/2014/main" id="{4A0C6FA2-D0CD-E42E-9AB2-BACAE99BBB16}"/>
              </a:ext>
            </a:extLst>
          </p:cNvPr>
          <p:cNvSpPr/>
          <p:nvPr/>
        </p:nvSpPr>
        <p:spPr>
          <a:xfrm>
            <a:off x="10536890" y="397807"/>
            <a:ext cx="1194548" cy="119454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Zahl links">
            <a:extLst>
              <a:ext uri="{FF2B5EF4-FFF2-40B4-BE49-F238E27FC236}">
                <a16:creationId xmlns:a16="http://schemas.microsoft.com/office/drawing/2014/main" id="{9C1CC561-7BDF-3969-B51E-05D85C6F4268}"/>
              </a:ext>
            </a:extLst>
          </p:cNvPr>
          <p:cNvSpPr txBox="1"/>
          <p:nvPr/>
        </p:nvSpPr>
        <p:spPr>
          <a:xfrm>
            <a:off x="10719533" y="-5936690"/>
            <a:ext cx="385483" cy="921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</p:txBody>
      </p:sp>
      <p:sp>
        <p:nvSpPr>
          <p:cNvPr id="4" name="Zahl rechts">
            <a:extLst>
              <a:ext uri="{FF2B5EF4-FFF2-40B4-BE49-F238E27FC236}">
                <a16:creationId xmlns:a16="http://schemas.microsoft.com/office/drawing/2014/main" id="{A98923DB-158F-91FB-B3D9-D5242D2F1F83}"/>
              </a:ext>
            </a:extLst>
          </p:cNvPr>
          <p:cNvSpPr txBox="1"/>
          <p:nvPr/>
        </p:nvSpPr>
        <p:spPr>
          <a:xfrm>
            <a:off x="11062484" y="-19661752"/>
            <a:ext cx="385483" cy="29530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</p:txBody>
      </p:sp>
      <p:sp>
        <p:nvSpPr>
          <p:cNvPr id="24" name="Kreis: nicht ausgefüllt 23">
            <a:extLst>
              <a:ext uri="{FF2B5EF4-FFF2-40B4-BE49-F238E27FC236}">
                <a16:creationId xmlns:a16="http://schemas.microsoft.com/office/drawing/2014/main" id="{9F95A3F7-9BB0-A454-08EB-FE3A9E78E2A1}"/>
              </a:ext>
            </a:extLst>
          </p:cNvPr>
          <p:cNvSpPr/>
          <p:nvPr/>
        </p:nvSpPr>
        <p:spPr>
          <a:xfrm>
            <a:off x="10340788" y="206187"/>
            <a:ext cx="1577789" cy="1577789"/>
          </a:xfrm>
          <a:prstGeom prst="donut">
            <a:avLst>
              <a:gd name="adj" fmla="val 12921"/>
            </a:avLst>
          </a:prstGeom>
          <a:gradFill flip="none" rotWithShape="1">
            <a:gsLst>
              <a:gs pos="75000">
                <a:schemeClr val="bg1">
                  <a:lumMod val="85000"/>
                </a:schemeClr>
              </a:gs>
              <a:gs pos="39000">
                <a:schemeClr val="accent6">
                  <a:lumMod val="85000"/>
                  <a:lumOff val="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1" name="Freihandform: Form 40">
            <a:extLst>
              <a:ext uri="{FF2B5EF4-FFF2-40B4-BE49-F238E27FC236}">
                <a16:creationId xmlns:a16="http://schemas.microsoft.com/office/drawing/2014/main" id="{36F16CB8-DCCE-10EE-D9E4-5B05AFE6A415}"/>
              </a:ext>
            </a:extLst>
          </p:cNvPr>
          <p:cNvSpPr/>
          <p:nvPr/>
        </p:nvSpPr>
        <p:spPr>
          <a:xfrm>
            <a:off x="6164382" y="0"/>
            <a:ext cx="6027618" cy="6858000"/>
          </a:xfrm>
          <a:custGeom>
            <a:avLst/>
            <a:gdLst>
              <a:gd name="connsiteX0" fmla="*/ 0 w 6006353"/>
              <a:gd name="connsiteY0" fmla="*/ 0 h 6858000"/>
              <a:gd name="connsiteX1" fmla="*/ 6006353 w 6006353"/>
              <a:gd name="connsiteY1" fmla="*/ 0 h 6858000"/>
              <a:gd name="connsiteX2" fmla="*/ 6006353 w 6006353"/>
              <a:gd name="connsiteY2" fmla="*/ 6858000 h 6858000"/>
              <a:gd name="connsiteX3" fmla="*/ 0 w 6006353"/>
              <a:gd name="connsiteY3" fmla="*/ 6858000 h 6858000"/>
              <a:gd name="connsiteX4" fmla="*/ 0 w 6006353"/>
              <a:gd name="connsiteY4" fmla="*/ 0 h 6858000"/>
              <a:gd name="connsiteX5" fmla="*/ 4944036 w 6006353"/>
              <a:gd name="connsiteY5" fmla="*/ 206187 h 6858000"/>
              <a:gd name="connsiteX6" fmla="*/ 4155141 w 6006353"/>
              <a:gd name="connsiteY6" fmla="*/ 995082 h 6858000"/>
              <a:gd name="connsiteX7" fmla="*/ 4944036 w 6006353"/>
              <a:gd name="connsiteY7" fmla="*/ 1783977 h 6858000"/>
              <a:gd name="connsiteX8" fmla="*/ 5732931 w 6006353"/>
              <a:gd name="connsiteY8" fmla="*/ 995082 h 6858000"/>
              <a:gd name="connsiteX9" fmla="*/ 4944036 w 6006353"/>
              <a:gd name="connsiteY9" fmla="*/ 206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06353" h="6858000">
                <a:moveTo>
                  <a:pt x="0" y="0"/>
                </a:moveTo>
                <a:lnTo>
                  <a:pt x="6006353" y="0"/>
                </a:lnTo>
                <a:lnTo>
                  <a:pt x="6006353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4944036" y="206187"/>
                </a:moveTo>
                <a:cubicBezTo>
                  <a:pt x="4508341" y="206187"/>
                  <a:pt x="4155141" y="559387"/>
                  <a:pt x="4155141" y="995082"/>
                </a:cubicBezTo>
                <a:cubicBezTo>
                  <a:pt x="4155141" y="1430777"/>
                  <a:pt x="4508341" y="1783977"/>
                  <a:pt x="4944036" y="1783977"/>
                </a:cubicBezTo>
                <a:cubicBezTo>
                  <a:pt x="5379731" y="1783977"/>
                  <a:pt x="5732931" y="1430777"/>
                  <a:pt x="5732931" y="995082"/>
                </a:cubicBezTo>
                <a:cubicBezTo>
                  <a:pt x="5732931" y="559387"/>
                  <a:pt x="5379731" y="206187"/>
                  <a:pt x="4944036" y="206187"/>
                </a:cubicBezTo>
                <a:close/>
              </a:path>
            </a:pathLst>
          </a:custGeom>
          <a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40000"/>
                      </a14:imgEffect>
                      <a14:imgEffect>
                        <a14:brightnessContrast bright="-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" name="Grafik 2" descr="Ein Bild, das Hockey, Helm, Person, Sportausrüstung enthält.&#10;&#10;Automatisch generierte Beschreibung">
            <a:extLst>
              <a:ext uri="{FF2B5EF4-FFF2-40B4-BE49-F238E27FC236}">
                <a16:creationId xmlns:a16="http://schemas.microsoft.com/office/drawing/2014/main" id="{6703692A-59A7-5FD4-E5C3-D30586E59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75" y="1613938"/>
            <a:ext cx="4331685" cy="461682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5527469A-A715-0F6B-2667-E552AACB059B}"/>
              </a:ext>
            </a:extLst>
          </p:cNvPr>
          <p:cNvSpPr/>
          <p:nvPr/>
        </p:nvSpPr>
        <p:spPr>
          <a:xfrm>
            <a:off x="6006353" y="0"/>
            <a:ext cx="17929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772282A6-AA35-C759-9F01-BA55EA8A244B}"/>
              </a:ext>
            </a:extLst>
          </p:cNvPr>
          <p:cNvSpPr/>
          <p:nvPr/>
        </p:nvSpPr>
        <p:spPr>
          <a:xfrm>
            <a:off x="924860" y="-18554680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average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attendance</a:t>
            </a:r>
            <a:r>
              <a:rPr lang="de-DE" sz="2400" dirty="0">
                <a:solidFill>
                  <a:schemeClr val="bg1"/>
                </a:solidFill>
              </a:rPr>
              <a:t> 11.000</a:t>
            </a: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6D39C1A1-AF54-79E1-198D-C3CD7132E96C}"/>
              </a:ext>
            </a:extLst>
          </p:cNvPr>
          <p:cNvSpPr/>
          <p:nvPr/>
        </p:nvSpPr>
        <p:spPr>
          <a:xfrm>
            <a:off x="924860" y="-17468666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30 Mitarbeiter</a:t>
            </a:r>
          </a:p>
        </p:txBody>
      </p: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BAD22AD8-8565-8E25-A624-79BC528975AE}"/>
              </a:ext>
            </a:extLst>
          </p:cNvPr>
          <p:cNvSpPr/>
          <p:nvPr/>
        </p:nvSpPr>
        <p:spPr>
          <a:xfrm>
            <a:off x="924860" y="-16383564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gigantisches Potential</a:t>
            </a: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D1F42A1B-29EF-2A1E-8C39-A632BF35AC82}"/>
              </a:ext>
            </a:extLst>
          </p:cNvPr>
          <p:cNvSpPr/>
          <p:nvPr/>
        </p:nvSpPr>
        <p:spPr>
          <a:xfrm>
            <a:off x="924860" y="-10997273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Newsletter per Gießkanne</a:t>
            </a:r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180155EA-293B-7763-604C-6CB40AAB0CED}"/>
              </a:ext>
            </a:extLst>
          </p:cNvPr>
          <p:cNvSpPr/>
          <p:nvPr/>
        </p:nvSpPr>
        <p:spPr>
          <a:xfrm>
            <a:off x="924860" y="-10045641"/>
            <a:ext cx="4001485" cy="1295217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kritische Fragen zu Prozessen und Wahrnehmung der Marke </a:t>
            </a:r>
          </a:p>
        </p:txBody>
      </p:sp>
      <p:sp>
        <p:nvSpPr>
          <p:cNvPr id="44" name="Rechteck: abgerundete Ecken 43">
            <a:extLst>
              <a:ext uri="{FF2B5EF4-FFF2-40B4-BE49-F238E27FC236}">
                <a16:creationId xmlns:a16="http://schemas.microsoft.com/office/drawing/2014/main" id="{055FED66-6A7E-ACB5-01D1-FA68B85E36EC}"/>
              </a:ext>
            </a:extLst>
          </p:cNvPr>
          <p:cNvSpPr/>
          <p:nvPr/>
        </p:nvSpPr>
        <p:spPr>
          <a:xfrm>
            <a:off x="924860" y="-8426323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13.333 nach der Saison 19/20</a:t>
            </a:r>
          </a:p>
        </p:txBody>
      </p:sp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2E26728F-B075-7E0B-8687-3432E31A7FD4}"/>
              </a:ext>
            </a:extLst>
          </p:cNvPr>
          <p:cNvSpPr/>
          <p:nvPr/>
        </p:nvSpPr>
        <p:spPr>
          <a:xfrm>
            <a:off x="924860" y="-4195062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introduction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salesforce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47" name="Rechteck: abgerundete Ecken 46">
            <a:extLst>
              <a:ext uri="{FF2B5EF4-FFF2-40B4-BE49-F238E27FC236}">
                <a16:creationId xmlns:a16="http://schemas.microsoft.com/office/drawing/2014/main" id="{A2CA5EB0-D89E-0CB9-7288-A5CE0C3B1E62}"/>
              </a:ext>
            </a:extLst>
          </p:cNvPr>
          <p:cNvSpPr/>
          <p:nvPr/>
        </p:nvSpPr>
        <p:spPr>
          <a:xfrm>
            <a:off x="924860" y="-3262943"/>
            <a:ext cx="4001485" cy="1295217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relaunch of website and online store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48" name="Rechteck: abgerundete Ecken 47">
            <a:extLst>
              <a:ext uri="{FF2B5EF4-FFF2-40B4-BE49-F238E27FC236}">
                <a16:creationId xmlns:a16="http://schemas.microsoft.com/office/drawing/2014/main" id="{E8B81309-77E2-4292-214F-61B006E0B861}"/>
              </a:ext>
            </a:extLst>
          </p:cNvPr>
          <p:cNvSpPr/>
          <p:nvPr/>
        </p:nvSpPr>
        <p:spPr>
          <a:xfrm>
            <a:off x="924860" y="-1663137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data as the greatest asset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49" name="Rechteck: abgerundete Ecken 48">
            <a:extLst>
              <a:ext uri="{FF2B5EF4-FFF2-40B4-BE49-F238E27FC236}">
                <a16:creationId xmlns:a16="http://schemas.microsoft.com/office/drawing/2014/main" id="{739EF608-2648-5260-4725-683FED319826}"/>
              </a:ext>
            </a:extLst>
          </p:cNvPr>
          <p:cNvSpPr/>
          <p:nvPr/>
        </p:nvSpPr>
        <p:spPr>
          <a:xfrm>
            <a:off x="924860" y="2247920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ads</a:t>
            </a:r>
            <a:r>
              <a:rPr lang="de-DE" sz="2400" dirty="0">
                <a:solidFill>
                  <a:schemeClr val="bg1"/>
                </a:solidFill>
              </a:rPr>
              <a:t> in social </a:t>
            </a:r>
            <a:r>
              <a:rPr lang="de-DE" sz="2400" dirty="0" err="1">
                <a:solidFill>
                  <a:schemeClr val="bg1"/>
                </a:solidFill>
              </a:rPr>
              <a:t>media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50" name="Rechteck: abgerundete Ecken 49">
            <a:extLst>
              <a:ext uri="{FF2B5EF4-FFF2-40B4-BE49-F238E27FC236}">
                <a16:creationId xmlns:a16="http://schemas.microsoft.com/office/drawing/2014/main" id="{6FF409CD-A0FB-4B7E-7F78-D1B4DD306291}"/>
              </a:ext>
            </a:extLst>
          </p:cNvPr>
          <p:cNvSpPr/>
          <p:nvPr/>
        </p:nvSpPr>
        <p:spPr>
          <a:xfrm>
            <a:off x="924860" y="3333934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affiliate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marketing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51" name="Rechteck: abgerundete Ecken 50">
            <a:extLst>
              <a:ext uri="{FF2B5EF4-FFF2-40B4-BE49-F238E27FC236}">
                <a16:creationId xmlns:a16="http://schemas.microsoft.com/office/drawing/2014/main" id="{3A18600A-047B-883E-7FFA-2483ED30A34C}"/>
              </a:ext>
            </a:extLst>
          </p:cNvPr>
          <p:cNvSpPr/>
          <p:nvPr/>
        </p:nvSpPr>
        <p:spPr>
          <a:xfrm>
            <a:off x="924860" y="4419036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individual </a:t>
            </a:r>
            <a:r>
              <a:rPr lang="de-DE" sz="2400" dirty="0" err="1">
                <a:solidFill>
                  <a:schemeClr val="bg1"/>
                </a:solidFill>
              </a:rPr>
              <a:t>approach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52" name="Rechteck: abgerundete Ecken 51">
            <a:extLst>
              <a:ext uri="{FF2B5EF4-FFF2-40B4-BE49-F238E27FC236}">
                <a16:creationId xmlns:a16="http://schemas.microsoft.com/office/drawing/2014/main" id="{5BD1C48E-DC23-D7CE-1B82-D242345479D6}"/>
              </a:ext>
            </a:extLst>
          </p:cNvPr>
          <p:cNvSpPr/>
          <p:nvPr/>
        </p:nvSpPr>
        <p:spPr>
          <a:xfrm>
            <a:off x="924860" y="7781654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SSO &amp; </a:t>
            </a:r>
            <a:r>
              <a:rPr lang="de-DE" sz="2400" dirty="0" err="1">
                <a:solidFill>
                  <a:schemeClr val="bg1"/>
                </a:solidFill>
              </a:rPr>
              <a:t>app</a:t>
            </a:r>
            <a:r>
              <a:rPr lang="de-DE" sz="2400" dirty="0">
                <a:solidFill>
                  <a:schemeClr val="bg1"/>
                </a:solidFill>
              </a:rPr>
              <a:t> relaunch</a:t>
            </a:r>
          </a:p>
        </p:txBody>
      </p:sp>
      <p:sp>
        <p:nvSpPr>
          <p:cNvPr id="53" name="Rechteck: abgerundete Ecken 52">
            <a:extLst>
              <a:ext uri="{FF2B5EF4-FFF2-40B4-BE49-F238E27FC236}">
                <a16:creationId xmlns:a16="http://schemas.microsoft.com/office/drawing/2014/main" id="{1947E7A9-742D-178F-1A4E-67C375D5401A}"/>
              </a:ext>
            </a:extLst>
          </p:cNvPr>
          <p:cNvSpPr/>
          <p:nvPr/>
        </p:nvSpPr>
        <p:spPr>
          <a:xfrm>
            <a:off x="924860" y="8867668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automated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journeys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54" name="Rechteck: abgerundete Ecken 53">
            <a:extLst>
              <a:ext uri="{FF2B5EF4-FFF2-40B4-BE49-F238E27FC236}">
                <a16:creationId xmlns:a16="http://schemas.microsoft.com/office/drawing/2014/main" id="{4F7F9ED0-A513-572F-0F23-2099E605B5F9}"/>
              </a:ext>
            </a:extLst>
          </p:cNvPr>
          <p:cNvSpPr/>
          <p:nvPr/>
        </p:nvSpPr>
        <p:spPr>
          <a:xfrm>
            <a:off x="924860" y="9952770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ticket </a:t>
            </a:r>
            <a:r>
              <a:rPr lang="de-DE" sz="2400" dirty="0" err="1">
                <a:solidFill>
                  <a:schemeClr val="bg1"/>
                </a:solidFill>
              </a:rPr>
              <a:t>transfer</a:t>
            </a:r>
            <a:r>
              <a:rPr lang="de-DE" sz="2400" dirty="0">
                <a:solidFill>
                  <a:schemeClr val="bg1"/>
                </a:solidFill>
              </a:rPr>
              <a:t> via </a:t>
            </a:r>
            <a:r>
              <a:rPr lang="de-DE" sz="2400" dirty="0" err="1">
                <a:solidFill>
                  <a:schemeClr val="bg1"/>
                </a:solidFill>
              </a:rPr>
              <a:t>app</a:t>
            </a: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10" name="Grafik 9" descr="Ein Bild, das Kleidung, Person, Mann, Gruppe enthält.&#10;&#10;Automatisch generierte Beschreibung">
            <a:extLst>
              <a:ext uri="{FF2B5EF4-FFF2-40B4-BE49-F238E27FC236}">
                <a16:creationId xmlns:a16="http://schemas.microsoft.com/office/drawing/2014/main" id="{0E3D90C8-97DF-DC16-904B-376B751B3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61" r="26531" b="15241"/>
          <a:stretch/>
        </p:blipFill>
        <p:spPr>
          <a:xfrm>
            <a:off x="-26510" y="-1"/>
            <a:ext cx="6032863" cy="6858000"/>
          </a:xfrm>
          <a:custGeom>
            <a:avLst/>
            <a:gdLst>
              <a:gd name="connsiteX0" fmla="*/ 935827 w 6032863"/>
              <a:gd name="connsiteY0" fmla="*/ 2202704 h 6858000"/>
              <a:gd name="connsiteX1" fmla="*/ 935827 w 6032863"/>
              <a:gd name="connsiteY1" fmla="*/ 5430016 h 6858000"/>
              <a:gd name="connsiteX2" fmla="*/ 4966028 w 6032863"/>
              <a:gd name="connsiteY2" fmla="*/ 5430016 h 6858000"/>
              <a:gd name="connsiteX3" fmla="*/ 4966028 w 6032863"/>
              <a:gd name="connsiteY3" fmla="*/ 2202704 h 6858000"/>
              <a:gd name="connsiteX4" fmla="*/ 0 w 6032863"/>
              <a:gd name="connsiteY4" fmla="*/ 0 h 6858000"/>
              <a:gd name="connsiteX5" fmla="*/ 6032863 w 6032863"/>
              <a:gd name="connsiteY5" fmla="*/ 0 h 6858000"/>
              <a:gd name="connsiteX6" fmla="*/ 6032863 w 6032863"/>
              <a:gd name="connsiteY6" fmla="*/ 6858000 h 6858000"/>
              <a:gd name="connsiteX7" fmla="*/ 0 w 6032863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2863" h="6858000">
                <a:moveTo>
                  <a:pt x="935827" y="2202704"/>
                </a:moveTo>
                <a:lnTo>
                  <a:pt x="935827" y="5430016"/>
                </a:lnTo>
                <a:lnTo>
                  <a:pt x="4966028" y="5430016"/>
                </a:lnTo>
                <a:lnTo>
                  <a:pt x="4966028" y="2202704"/>
                </a:lnTo>
                <a:close/>
                <a:moveTo>
                  <a:pt x="0" y="0"/>
                </a:moveTo>
                <a:lnTo>
                  <a:pt x="6032863" y="0"/>
                </a:lnTo>
                <a:lnTo>
                  <a:pt x="60328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2" name="Grafik 41" descr="Ein Bild, das Muster, Symmetrie, Reihe, Quadrat enthält.&#10;&#10;Automatisch generierte Beschreibung">
            <a:extLst>
              <a:ext uri="{FF2B5EF4-FFF2-40B4-BE49-F238E27FC236}">
                <a16:creationId xmlns:a16="http://schemas.microsoft.com/office/drawing/2014/main" id="{E34C1061-05E1-1D50-A394-D017BD3723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0" r="70506"/>
          <a:stretch/>
        </p:blipFill>
        <p:spPr>
          <a:xfrm>
            <a:off x="5320292" y="1025317"/>
            <a:ext cx="715257" cy="1517318"/>
          </a:xfrm>
          <a:prstGeom prst="rect">
            <a:avLst/>
          </a:prstGeom>
        </p:spPr>
      </p:pic>
      <p:pic>
        <p:nvPicPr>
          <p:cNvPr id="43" name="Grafik 42" descr="Ein Bild, das Muster, Farbigkeit, rot, Einpackpapier enthält.&#10;&#10;Automatisch generierte Beschreibung">
            <a:extLst>
              <a:ext uri="{FF2B5EF4-FFF2-40B4-BE49-F238E27FC236}">
                <a16:creationId xmlns:a16="http://schemas.microsoft.com/office/drawing/2014/main" id="{6C0C3232-6EBF-9849-06F5-2135CCCDAC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9" t="-2072" r="-2243" b="50000"/>
          <a:stretch/>
        </p:blipFill>
        <p:spPr>
          <a:xfrm>
            <a:off x="0" y="5614737"/>
            <a:ext cx="577516" cy="1243263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5FD866BA-8396-FC72-8803-0C0E5CEEF1DF}"/>
              </a:ext>
            </a:extLst>
          </p:cNvPr>
          <p:cNvSpPr/>
          <p:nvPr/>
        </p:nvSpPr>
        <p:spPr>
          <a:xfrm>
            <a:off x="460562" y="367552"/>
            <a:ext cx="4941199" cy="627530"/>
          </a:xfrm>
          <a:prstGeom prst="roundRect">
            <a:avLst>
              <a:gd name="adj" fmla="val 48542"/>
            </a:avLst>
          </a:prstGeom>
          <a:solidFill>
            <a:schemeClr val="tx1">
              <a:alpha val="80000"/>
            </a:schemeClr>
          </a:solidFill>
          <a:ln w="12700" cmpd="sng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bg1"/>
                </a:solidFill>
              </a:rPr>
              <a:t>special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skills</a:t>
            </a:r>
            <a:endParaRPr lang="de-D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44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leidung, Person, Mann, Gruppe enthält.&#10;&#10;Automatisch generierte Beschreibung">
            <a:extLst>
              <a:ext uri="{FF2B5EF4-FFF2-40B4-BE49-F238E27FC236}">
                <a16:creationId xmlns:a16="http://schemas.microsoft.com/office/drawing/2014/main" id="{7A825FC9-3CDE-C3AE-A66A-3BDC17BA2A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61" r="26531" b="15241"/>
          <a:stretch/>
        </p:blipFill>
        <p:spPr>
          <a:xfrm>
            <a:off x="-26510" y="0"/>
            <a:ext cx="6032864" cy="6858000"/>
          </a:xfrm>
          <a:prstGeom prst="rect">
            <a:avLst/>
          </a:prstGeom>
        </p:spPr>
      </p:pic>
      <p:sp>
        <p:nvSpPr>
          <p:cNvPr id="21" name="Zahl HG">
            <a:extLst>
              <a:ext uri="{FF2B5EF4-FFF2-40B4-BE49-F238E27FC236}">
                <a16:creationId xmlns:a16="http://schemas.microsoft.com/office/drawing/2014/main" id="{4A0C6FA2-D0CD-E42E-9AB2-BACAE99BBB16}"/>
              </a:ext>
            </a:extLst>
          </p:cNvPr>
          <p:cNvSpPr/>
          <p:nvPr/>
        </p:nvSpPr>
        <p:spPr>
          <a:xfrm>
            <a:off x="10536890" y="397807"/>
            <a:ext cx="1194548" cy="119454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Zahl links">
            <a:extLst>
              <a:ext uri="{FF2B5EF4-FFF2-40B4-BE49-F238E27FC236}">
                <a16:creationId xmlns:a16="http://schemas.microsoft.com/office/drawing/2014/main" id="{9C1CC561-7BDF-3969-B51E-05D85C6F4268}"/>
              </a:ext>
            </a:extLst>
          </p:cNvPr>
          <p:cNvSpPr txBox="1"/>
          <p:nvPr/>
        </p:nvSpPr>
        <p:spPr>
          <a:xfrm>
            <a:off x="10750467" y="-7757440"/>
            <a:ext cx="385483" cy="921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</p:txBody>
      </p:sp>
      <p:sp>
        <p:nvSpPr>
          <p:cNvPr id="2" name="Zahl rechts">
            <a:extLst>
              <a:ext uri="{FF2B5EF4-FFF2-40B4-BE49-F238E27FC236}">
                <a16:creationId xmlns:a16="http://schemas.microsoft.com/office/drawing/2014/main" id="{07279D06-68CA-660D-9999-1A49A8166AB8}"/>
              </a:ext>
            </a:extLst>
          </p:cNvPr>
          <p:cNvSpPr txBox="1"/>
          <p:nvPr/>
        </p:nvSpPr>
        <p:spPr>
          <a:xfrm>
            <a:off x="11054246" y="-27873107"/>
            <a:ext cx="385483" cy="29530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de-DE" sz="4000" dirty="0">
                <a:latin typeface="Square Slabserif 711 Pro Bd" panose="02060806020206080203" pitchFamily="18" charset="0"/>
              </a:rPr>
              <a:t>1</a:t>
            </a:r>
          </a:p>
        </p:txBody>
      </p:sp>
      <p:sp>
        <p:nvSpPr>
          <p:cNvPr id="24" name="Kreis: nicht ausgefüllt 23">
            <a:extLst>
              <a:ext uri="{FF2B5EF4-FFF2-40B4-BE49-F238E27FC236}">
                <a16:creationId xmlns:a16="http://schemas.microsoft.com/office/drawing/2014/main" id="{9F95A3F7-9BB0-A454-08EB-FE3A9E78E2A1}"/>
              </a:ext>
            </a:extLst>
          </p:cNvPr>
          <p:cNvSpPr/>
          <p:nvPr/>
        </p:nvSpPr>
        <p:spPr>
          <a:xfrm>
            <a:off x="10340788" y="206187"/>
            <a:ext cx="1577789" cy="1577789"/>
          </a:xfrm>
          <a:prstGeom prst="donut">
            <a:avLst>
              <a:gd name="adj" fmla="val 12921"/>
            </a:avLst>
          </a:prstGeom>
          <a:gradFill flip="none" rotWithShape="1">
            <a:gsLst>
              <a:gs pos="84000">
                <a:schemeClr val="bg1">
                  <a:lumMod val="100000"/>
                </a:schemeClr>
              </a:gs>
              <a:gs pos="68000">
                <a:schemeClr val="accent6">
                  <a:lumMod val="90000"/>
                  <a:lumOff val="1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1" name="Freihandform: Form 40">
            <a:extLst>
              <a:ext uri="{FF2B5EF4-FFF2-40B4-BE49-F238E27FC236}">
                <a16:creationId xmlns:a16="http://schemas.microsoft.com/office/drawing/2014/main" id="{36F16CB8-DCCE-10EE-D9E4-5B05AFE6A415}"/>
              </a:ext>
            </a:extLst>
          </p:cNvPr>
          <p:cNvSpPr/>
          <p:nvPr/>
        </p:nvSpPr>
        <p:spPr>
          <a:xfrm>
            <a:off x="6145820" y="0"/>
            <a:ext cx="6046179" cy="6858000"/>
          </a:xfrm>
          <a:custGeom>
            <a:avLst/>
            <a:gdLst>
              <a:gd name="connsiteX0" fmla="*/ 0 w 6006353"/>
              <a:gd name="connsiteY0" fmla="*/ 0 h 6858000"/>
              <a:gd name="connsiteX1" fmla="*/ 6006353 w 6006353"/>
              <a:gd name="connsiteY1" fmla="*/ 0 h 6858000"/>
              <a:gd name="connsiteX2" fmla="*/ 6006353 w 6006353"/>
              <a:gd name="connsiteY2" fmla="*/ 6858000 h 6858000"/>
              <a:gd name="connsiteX3" fmla="*/ 0 w 6006353"/>
              <a:gd name="connsiteY3" fmla="*/ 6858000 h 6858000"/>
              <a:gd name="connsiteX4" fmla="*/ 0 w 6006353"/>
              <a:gd name="connsiteY4" fmla="*/ 0 h 6858000"/>
              <a:gd name="connsiteX5" fmla="*/ 4944036 w 6006353"/>
              <a:gd name="connsiteY5" fmla="*/ 206187 h 6858000"/>
              <a:gd name="connsiteX6" fmla="*/ 4155141 w 6006353"/>
              <a:gd name="connsiteY6" fmla="*/ 995082 h 6858000"/>
              <a:gd name="connsiteX7" fmla="*/ 4944036 w 6006353"/>
              <a:gd name="connsiteY7" fmla="*/ 1783977 h 6858000"/>
              <a:gd name="connsiteX8" fmla="*/ 5732931 w 6006353"/>
              <a:gd name="connsiteY8" fmla="*/ 995082 h 6858000"/>
              <a:gd name="connsiteX9" fmla="*/ 4944036 w 6006353"/>
              <a:gd name="connsiteY9" fmla="*/ 206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06353" h="6858000">
                <a:moveTo>
                  <a:pt x="0" y="0"/>
                </a:moveTo>
                <a:lnTo>
                  <a:pt x="6006353" y="0"/>
                </a:lnTo>
                <a:lnTo>
                  <a:pt x="6006353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4944036" y="206187"/>
                </a:moveTo>
                <a:cubicBezTo>
                  <a:pt x="4508341" y="206187"/>
                  <a:pt x="4155141" y="559387"/>
                  <a:pt x="4155141" y="995082"/>
                </a:cubicBezTo>
                <a:cubicBezTo>
                  <a:pt x="4155141" y="1430777"/>
                  <a:pt x="4508341" y="1783977"/>
                  <a:pt x="4944036" y="1783977"/>
                </a:cubicBezTo>
                <a:cubicBezTo>
                  <a:pt x="5379731" y="1783977"/>
                  <a:pt x="5732931" y="1430777"/>
                  <a:pt x="5732931" y="995082"/>
                </a:cubicBezTo>
                <a:cubicBezTo>
                  <a:pt x="5732931" y="559387"/>
                  <a:pt x="5379731" y="206187"/>
                  <a:pt x="4944036" y="206187"/>
                </a:cubicBezTo>
                <a:close/>
              </a:path>
            </a:pathLst>
          </a:custGeom>
          <a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"/>
                      </a14:imgEffect>
                      <a14:imgEffect>
                        <a14:brightnessContrast bright="-1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527469A-A715-0F6B-2667-E552AACB059B}"/>
              </a:ext>
            </a:extLst>
          </p:cNvPr>
          <p:cNvSpPr/>
          <p:nvPr/>
        </p:nvSpPr>
        <p:spPr>
          <a:xfrm>
            <a:off x="6006353" y="0"/>
            <a:ext cx="17929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Hockey, Sportausrüstung, Person, Sportspiele enthält.&#10;&#10;Automatisch generierte Beschreibung">
            <a:extLst>
              <a:ext uri="{FF2B5EF4-FFF2-40B4-BE49-F238E27FC236}">
                <a16:creationId xmlns:a16="http://schemas.microsoft.com/office/drawing/2014/main" id="{CA4D31D4-EFB8-626C-7A5F-87975902F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131" y="67117"/>
            <a:ext cx="4535905" cy="6520779"/>
          </a:xfrm>
          <a:prstGeom prst="rect">
            <a:avLst/>
          </a:prstGeom>
        </p:spPr>
      </p:pic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9021DB4F-C526-F8A8-9960-70E23935FAB3}"/>
              </a:ext>
            </a:extLst>
          </p:cNvPr>
          <p:cNvSpPr/>
          <p:nvPr/>
        </p:nvSpPr>
        <p:spPr>
          <a:xfrm>
            <a:off x="928283" y="-23994816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average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attendance</a:t>
            </a:r>
            <a:r>
              <a:rPr lang="de-DE" sz="2400" dirty="0">
                <a:solidFill>
                  <a:schemeClr val="bg1"/>
                </a:solidFill>
              </a:rPr>
              <a:t> 11.000</a:t>
            </a: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0CC6762C-B290-33F7-1067-DE385A49EFFC}"/>
              </a:ext>
            </a:extLst>
          </p:cNvPr>
          <p:cNvSpPr/>
          <p:nvPr/>
        </p:nvSpPr>
        <p:spPr>
          <a:xfrm>
            <a:off x="928283" y="-22908802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30 Mitarbeiter</a:t>
            </a:r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3F822C28-5254-1DA0-96B0-386405C0D572}"/>
              </a:ext>
            </a:extLst>
          </p:cNvPr>
          <p:cNvSpPr/>
          <p:nvPr/>
        </p:nvSpPr>
        <p:spPr>
          <a:xfrm>
            <a:off x="928283" y="-21823700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gigantisches Potential</a:t>
            </a: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FC15D6A5-10C0-41D1-ED05-7D12B4429517}"/>
              </a:ext>
            </a:extLst>
          </p:cNvPr>
          <p:cNvSpPr/>
          <p:nvPr/>
        </p:nvSpPr>
        <p:spPr>
          <a:xfrm>
            <a:off x="928283" y="-16437409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Newsletter per Gießkanne</a:t>
            </a:r>
          </a:p>
        </p:txBody>
      </p: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BCC151D5-290E-F766-AB19-A787028E547E}"/>
              </a:ext>
            </a:extLst>
          </p:cNvPr>
          <p:cNvSpPr/>
          <p:nvPr/>
        </p:nvSpPr>
        <p:spPr>
          <a:xfrm>
            <a:off x="928283" y="-15485777"/>
            <a:ext cx="4001485" cy="1295217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kritische Fragen zu Prozessen und Wahrnehmung der Marke </a:t>
            </a:r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5322924A-3614-E230-3481-1146AF04BBDF}"/>
              </a:ext>
            </a:extLst>
          </p:cNvPr>
          <p:cNvSpPr/>
          <p:nvPr/>
        </p:nvSpPr>
        <p:spPr>
          <a:xfrm>
            <a:off x="928283" y="-13866459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13.333 nach der Saison 19/20</a:t>
            </a:r>
          </a:p>
        </p:txBody>
      </p:sp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6C5767B3-74C8-4E68-5176-716EA07234B9}"/>
              </a:ext>
            </a:extLst>
          </p:cNvPr>
          <p:cNvSpPr/>
          <p:nvPr/>
        </p:nvSpPr>
        <p:spPr>
          <a:xfrm>
            <a:off x="928283" y="-9635198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Einführung Salesforce</a:t>
            </a: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12DB06B6-1CC0-79B0-5EAD-39A5DA082821}"/>
              </a:ext>
            </a:extLst>
          </p:cNvPr>
          <p:cNvSpPr/>
          <p:nvPr/>
        </p:nvSpPr>
        <p:spPr>
          <a:xfrm>
            <a:off x="928283" y="-8703079"/>
            <a:ext cx="4001485" cy="1295217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Relaunch der Webseite und des Onlineshops</a:t>
            </a:r>
          </a:p>
        </p:txBody>
      </p: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F10DDB1A-77D7-4131-D176-5AE4C8E4B0BB}"/>
              </a:ext>
            </a:extLst>
          </p:cNvPr>
          <p:cNvSpPr/>
          <p:nvPr/>
        </p:nvSpPr>
        <p:spPr>
          <a:xfrm>
            <a:off x="928283" y="-7103273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Daten als größtes Gut</a:t>
            </a: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E32506FE-7985-BD88-A7A3-9ECA942C23FC}"/>
              </a:ext>
            </a:extLst>
          </p:cNvPr>
          <p:cNvSpPr/>
          <p:nvPr/>
        </p:nvSpPr>
        <p:spPr>
          <a:xfrm>
            <a:off x="928283" y="-3192216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ads</a:t>
            </a:r>
            <a:r>
              <a:rPr lang="de-DE" sz="2400" dirty="0">
                <a:solidFill>
                  <a:schemeClr val="bg1"/>
                </a:solidFill>
              </a:rPr>
              <a:t> in social </a:t>
            </a:r>
            <a:r>
              <a:rPr lang="de-DE" sz="2400" dirty="0" err="1">
                <a:solidFill>
                  <a:schemeClr val="bg1"/>
                </a:solidFill>
              </a:rPr>
              <a:t>media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B9B02018-826A-D85F-015F-92FB17BB3136}"/>
              </a:ext>
            </a:extLst>
          </p:cNvPr>
          <p:cNvSpPr/>
          <p:nvPr/>
        </p:nvSpPr>
        <p:spPr>
          <a:xfrm>
            <a:off x="928283" y="-2106202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affiliate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marketing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44" name="Rechteck: abgerundete Ecken 43">
            <a:extLst>
              <a:ext uri="{FF2B5EF4-FFF2-40B4-BE49-F238E27FC236}">
                <a16:creationId xmlns:a16="http://schemas.microsoft.com/office/drawing/2014/main" id="{7077D8B6-2BBE-A55D-C8F7-2040EDC3B02D}"/>
              </a:ext>
            </a:extLst>
          </p:cNvPr>
          <p:cNvSpPr/>
          <p:nvPr/>
        </p:nvSpPr>
        <p:spPr>
          <a:xfrm>
            <a:off x="928283" y="-1021100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individual </a:t>
            </a:r>
            <a:r>
              <a:rPr lang="de-DE" sz="2400" dirty="0" err="1">
                <a:solidFill>
                  <a:schemeClr val="bg1"/>
                </a:solidFill>
              </a:rPr>
              <a:t>approach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20EF0668-C26B-2FF3-422E-AA412C94CD20}"/>
              </a:ext>
            </a:extLst>
          </p:cNvPr>
          <p:cNvSpPr/>
          <p:nvPr/>
        </p:nvSpPr>
        <p:spPr>
          <a:xfrm>
            <a:off x="928283" y="2341518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SSO &amp; </a:t>
            </a:r>
            <a:r>
              <a:rPr lang="de-DE" sz="2400" dirty="0" err="1">
                <a:solidFill>
                  <a:schemeClr val="bg1"/>
                </a:solidFill>
              </a:rPr>
              <a:t>app</a:t>
            </a:r>
            <a:r>
              <a:rPr lang="de-DE" sz="2400" dirty="0">
                <a:solidFill>
                  <a:schemeClr val="bg1"/>
                </a:solidFill>
              </a:rPr>
              <a:t> relaunch</a:t>
            </a:r>
          </a:p>
        </p:txBody>
      </p:sp>
      <p:sp>
        <p:nvSpPr>
          <p:cNvPr id="47" name="Rechteck: abgerundete Ecken 46">
            <a:extLst>
              <a:ext uri="{FF2B5EF4-FFF2-40B4-BE49-F238E27FC236}">
                <a16:creationId xmlns:a16="http://schemas.microsoft.com/office/drawing/2014/main" id="{0C441839-0038-56E4-C500-A56B0A4B3E1B}"/>
              </a:ext>
            </a:extLst>
          </p:cNvPr>
          <p:cNvSpPr/>
          <p:nvPr/>
        </p:nvSpPr>
        <p:spPr>
          <a:xfrm>
            <a:off x="928283" y="3427532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automated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journeys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48" name="Rechteck: abgerundete Ecken 47">
            <a:extLst>
              <a:ext uri="{FF2B5EF4-FFF2-40B4-BE49-F238E27FC236}">
                <a16:creationId xmlns:a16="http://schemas.microsoft.com/office/drawing/2014/main" id="{0B1A0151-1B7F-6C3A-D608-66D91072B271}"/>
              </a:ext>
            </a:extLst>
          </p:cNvPr>
          <p:cNvSpPr/>
          <p:nvPr/>
        </p:nvSpPr>
        <p:spPr>
          <a:xfrm>
            <a:off x="928283" y="4512634"/>
            <a:ext cx="4001485" cy="627530"/>
          </a:xfrm>
          <a:prstGeom prst="roundRect">
            <a:avLst>
              <a:gd name="adj" fmla="val 36399"/>
            </a:avLst>
          </a:prstGeom>
          <a:solidFill>
            <a:schemeClr val="tx1">
              <a:alpha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ticket </a:t>
            </a:r>
            <a:r>
              <a:rPr lang="de-DE" sz="2400" dirty="0" err="1">
                <a:solidFill>
                  <a:schemeClr val="bg1"/>
                </a:solidFill>
              </a:rPr>
              <a:t>transfer</a:t>
            </a:r>
            <a:r>
              <a:rPr lang="de-DE" sz="2400" dirty="0">
                <a:solidFill>
                  <a:schemeClr val="bg1"/>
                </a:solidFill>
              </a:rPr>
              <a:t> via </a:t>
            </a:r>
            <a:r>
              <a:rPr lang="de-DE" sz="2400" dirty="0" err="1">
                <a:solidFill>
                  <a:schemeClr val="bg1"/>
                </a:solidFill>
              </a:rPr>
              <a:t>app</a:t>
            </a: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10" name="Grafik 9" descr="Ein Bild, das Kleidung, Person, Mann, Gruppe enthält.&#10;&#10;Automatisch generierte Beschreibung">
            <a:extLst>
              <a:ext uri="{FF2B5EF4-FFF2-40B4-BE49-F238E27FC236}">
                <a16:creationId xmlns:a16="http://schemas.microsoft.com/office/drawing/2014/main" id="{99995214-DB13-5BF1-E91E-5EF4865D6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61" r="26531" b="15241"/>
          <a:stretch/>
        </p:blipFill>
        <p:spPr>
          <a:xfrm>
            <a:off x="-26510" y="-1"/>
            <a:ext cx="6032863" cy="6858000"/>
          </a:xfrm>
          <a:custGeom>
            <a:avLst/>
            <a:gdLst>
              <a:gd name="connsiteX0" fmla="*/ 935827 w 6032863"/>
              <a:gd name="connsiteY0" fmla="*/ 2202704 h 6858000"/>
              <a:gd name="connsiteX1" fmla="*/ 935827 w 6032863"/>
              <a:gd name="connsiteY1" fmla="*/ 5430016 h 6858000"/>
              <a:gd name="connsiteX2" fmla="*/ 4966028 w 6032863"/>
              <a:gd name="connsiteY2" fmla="*/ 5430016 h 6858000"/>
              <a:gd name="connsiteX3" fmla="*/ 4966028 w 6032863"/>
              <a:gd name="connsiteY3" fmla="*/ 2202704 h 6858000"/>
              <a:gd name="connsiteX4" fmla="*/ 0 w 6032863"/>
              <a:gd name="connsiteY4" fmla="*/ 0 h 6858000"/>
              <a:gd name="connsiteX5" fmla="*/ 6032863 w 6032863"/>
              <a:gd name="connsiteY5" fmla="*/ 0 h 6858000"/>
              <a:gd name="connsiteX6" fmla="*/ 6032863 w 6032863"/>
              <a:gd name="connsiteY6" fmla="*/ 6858000 h 6858000"/>
              <a:gd name="connsiteX7" fmla="*/ 0 w 6032863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2863" h="6858000">
                <a:moveTo>
                  <a:pt x="935827" y="2202704"/>
                </a:moveTo>
                <a:lnTo>
                  <a:pt x="935827" y="5430016"/>
                </a:lnTo>
                <a:lnTo>
                  <a:pt x="4966028" y="5430016"/>
                </a:lnTo>
                <a:lnTo>
                  <a:pt x="4966028" y="2202704"/>
                </a:lnTo>
                <a:close/>
                <a:moveTo>
                  <a:pt x="0" y="0"/>
                </a:moveTo>
                <a:lnTo>
                  <a:pt x="6032863" y="0"/>
                </a:lnTo>
                <a:lnTo>
                  <a:pt x="60328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2" name="Grafik 41" descr="Ein Bild, das Muster, Symmetrie, Reihe, Quadrat enthält.&#10;&#10;Automatisch generierte Beschreibung">
            <a:extLst>
              <a:ext uri="{FF2B5EF4-FFF2-40B4-BE49-F238E27FC236}">
                <a16:creationId xmlns:a16="http://schemas.microsoft.com/office/drawing/2014/main" id="{E34C1061-05E1-1D50-A394-D017BD3723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0" r="70506"/>
          <a:stretch/>
        </p:blipFill>
        <p:spPr>
          <a:xfrm>
            <a:off x="5320292" y="1025317"/>
            <a:ext cx="715257" cy="1517318"/>
          </a:xfrm>
          <a:prstGeom prst="rect">
            <a:avLst/>
          </a:prstGeom>
        </p:spPr>
      </p:pic>
      <p:pic>
        <p:nvPicPr>
          <p:cNvPr id="43" name="Grafik 42" descr="Ein Bild, das Muster, Farbigkeit, rot, Einpackpapier enthält.&#10;&#10;Automatisch generierte Beschreibung">
            <a:extLst>
              <a:ext uri="{FF2B5EF4-FFF2-40B4-BE49-F238E27FC236}">
                <a16:creationId xmlns:a16="http://schemas.microsoft.com/office/drawing/2014/main" id="{6C0C3232-6EBF-9849-06F5-2135CCCDAC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9" t="-2072" r="-2243" b="50000"/>
          <a:stretch/>
        </p:blipFill>
        <p:spPr>
          <a:xfrm>
            <a:off x="0" y="5614737"/>
            <a:ext cx="577516" cy="1243263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4E34FC6-BFFF-BB1E-DE6C-11C409D8B451}"/>
              </a:ext>
            </a:extLst>
          </p:cNvPr>
          <p:cNvSpPr/>
          <p:nvPr/>
        </p:nvSpPr>
        <p:spPr>
          <a:xfrm>
            <a:off x="460562" y="367552"/>
            <a:ext cx="4941199" cy="627530"/>
          </a:xfrm>
          <a:prstGeom prst="roundRect">
            <a:avLst>
              <a:gd name="adj" fmla="val 48542"/>
            </a:avLst>
          </a:prstGeom>
          <a:solidFill>
            <a:schemeClr val="tx1">
              <a:alpha val="80000"/>
            </a:schemeClr>
          </a:solidFill>
          <a:ln w="12700" cmpd="sng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bg1"/>
                </a:solidFill>
              </a:rPr>
              <a:t>today</a:t>
            </a:r>
            <a:r>
              <a:rPr lang="de-DE" sz="3200" dirty="0">
                <a:solidFill>
                  <a:schemeClr val="bg1"/>
                </a:solidFill>
              </a:rPr>
              <a:t> &amp; </a:t>
            </a:r>
            <a:r>
              <a:rPr lang="de-DE" sz="3200" dirty="0" err="1">
                <a:solidFill>
                  <a:schemeClr val="bg1"/>
                </a:solidFill>
              </a:rPr>
              <a:t>next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steps</a:t>
            </a:r>
            <a:endParaRPr lang="de-DE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Folienzoom 12">
                <a:extLst>
                  <a:ext uri="{FF2B5EF4-FFF2-40B4-BE49-F238E27FC236}">
                    <a16:creationId xmlns:a16="http://schemas.microsoft.com/office/drawing/2014/main" id="{24F86F96-5A14-3591-8F38-D0CEAE5E6B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06272250"/>
                  </p:ext>
                </p:extLst>
              </p:nvPr>
            </p:nvGraphicFramePr>
            <p:xfrm>
              <a:off x="7202595" y="807669"/>
              <a:ext cx="2644302" cy="1487420"/>
            </p:xfrm>
            <a:graphic>
              <a:graphicData uri="http://schemas.microsoft.com/office/powerpoint/2016/slidezoom">
                <pslz:sldZm>
                  <pslz:sldZmObj sldId="272" cId="3571544593">
                    <pslz:zmPr id="{4901364C-0142-48BB-A3B8-02CE5C6BBA52}" returnToParent="0" transitionDur="1000" showBg="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44302" cy="148742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Folienzoom 1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4F86F96-5A14-3591-8F38-D0CEAE5E6B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02595" y="807669"/>
                <a:ext cx="2644302" cy="14874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2026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592</Words>
  <Application>Microsoft Office PowerPoint</Application>
  <PresentationFormat>Breitbild</PresentationFormat>
  <Paragraphs>321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Source Sans Pro</vt:lpstr>
      <vt:lpstr>Square Slabserif 711 Pro Bd</vt:lpstr>
      <vt:lpstr>Square Slabserif 711 Pro Md</vt:lpstr>
      <vt:lpstr>Office</vt:lpstr>
      <vt:lpstr>KÖLNER HAIE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Kölner Haie - European Hockey Alliance 2024</dc:title>
  <dc:creator>Tobias Schwarz</dc:creator>
  <cp:lastModifiedBy>Tobias Schwarz</cp:lastModifiedBy>
  <cp:revision>28</cp:revision>
  <dcterms:created xsi:type="dcterms:W3CDTF">2023-10-26T08:05:47Z</dcterms:created>
  <dcterms:modified xsi:type="dcterms:W3CDTF">2024-10-11T13:45:24Z</dcterms:modified>
</cp:coreProperties>
</file>