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49"/>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Lst>
  <p:sldSz cx="18288000" cy="10287000"/>
  <p:notesSz cx="6858000" cy="9144000"/>
  <p:embeddedFontLst>
    <p:embeddedFont>
      <p:font typeface="Red Hat Display Bold" charset="1" panose="02010803040201060303"/>
      <p:regular r:id="rId52"/>
    </p:embeddedFont>
    <p:embeddedFont>
      <p:font typeface="Red Hat Display Italics" charset="1" panose="020105030402010D0303"/>
      <p:regular r:id="rId53"/>
    </p:embeddedFont>
    <p:embeddedFont>
      <p:font typeface="Red Hat Display" charset="1" panose="02010503040201060303"/>
      <p:regular r:id="rId55"/>
    </p:embeddedFont>
    <p:embeddedFont>
      <p:font typeface="Red Hat Display Bold Italics" charset="1" panose="020108030402010D0303"/>
      <p:regular r:id="rId56"/>
    </p:embeddedFont>
    <p:embeddedFont>
      <p:font typeface="Open Sans" charset="1" panose="00000000000000000000"/>
      <p:regular r:id="rId6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slides/slide34.xml" Type="http://schemas.openxmlformats.org/officeDocument/2006/relationships/slide"/><Relationship Id="rId4" Target="theme/theme1.xml" Type="http://schemas.openxmlformats.org/officeDocument/2006/relationships/theme"/><Relationship Id="rId40" Target="slides/slide35.xml" Type="http://schemas.openxmlformats.org/officeDocument/2006/relationships/slide"/><Relationship Id="rId41" Target="slides/slide36.xml" Type="http://schemas.openxmlformats.org/officeDocument/2006/relationships/slide"/><Relationship Id="rId42" Target="slides/slide37.xml" Type="http://schemas.openxmlformats.org/officeDocument/2006/relationships/slide"/><Relationship Id="rId43" Target="slides/slide38.xml" Type="http://schemas.openxmlformats.org/officeDocument/2006/relationships/slide"/><Relationship Id="rId44" Target="slides/slide39.xml" Type="http://schemas.openxmlformats.org/officeDocument/2006/relationships/slide"/><Relationship Id="rId45" Target="slides/slide40.xml" Type="http://schemas.openxmlformats.org/officeDocument/2006/relationships/slide"/><Relationship Id="rId46" Target="slides/slide41.xml" Type="http://schemas.openxmlformats.org/officeDocument/2006/relationships/slide"/><Relationship Id="rId47" Target="slides/slide42.xml" Type="http://schemas.openxmlformats.org/officeDocument/2006/relationships/slide"/><Relationship Id="rId48" Target="slides/slide43.xml" Type="http://schemas.openxmlformats.org/officeDocument/2006/relationships/slide"/><Relationship Id="rId49" Target="notesMasters/notesMaster1.xml" Type="http://schemas.openxmlformats.org/officeDocument/2006/relationships/notesMaster"/><Relationship Id="rId5" Target="tableStyles.xml" Type="http://schemas.openxmlformats.org/officeDocument/2006/relationships/tableStyles"/><Relationship Id="rId50" Target="theme/theme2.xml" Type="http://schemas.openxmlformats.org/officeDocument/2006/relationships/theme"/><Relationship Id="rId51" Target="notesSlides/notesSlide1.xml" Type="http://schemas.openxmlformats.org/officeDocument/2006/relationships/notesSlide"/><Relationship Id="rId52" Target="fonts/font52.fntdata" Type="http://schemas.openxmlformats.org/officeDocument/2006/relationships/font"/><Relationship Id="rId53" Target="fonts/font53.fntdata" Type="http://schemas.openxmlformats.org/officeDocument/2006/relationships/font"/><Relationship Id="rId54" Target="notesSlides/notesSlide2.xml" Type="http://schemas.openxmlformats.org/officeDocument/2006/relationships/notesSlide"/><Relationship Id="rId55" Target="fonts/font55.fntdata" Type="http://schemas.openxmlformats.org/officeDocument/2006/relationships/font"/><Relationship Id="rId56" Target="fonts/font56.fntdata" Type="http://schemas.openxmlformats.org/officeDocument/2006/relationships/font"/><Relationship Id="rId57" Target="notesSlides/notesSlide3.xml" Type="http://schemas.openxmlformats.org/officeDocument/2006/relationships/notesSlide"/><Relationship Id="rId58" Target="notesSlides/notesSlide4.xml" Type="http://schemas.openxmlformats.org/officeDocument/2006/relationships/notesSlide"/><Relationship Id="rId59" Target="notesSlides/notesSlide5.xml" Type="http://schemas.openxmlformats.org/officeDocument/2006/relationships/notesSlide"/><Relationship Id="rId6" Target="slides/slide1.xml" Type="http://schemas.openxmlformats.org/officeDocument/2006/relationships/slide"/><Relationship Id="rId60" Target="notesSlides/notesSlide6.xml" Type="http://schemas.openxmlformats.org/officeDocument/2006/relationships/notesSlide"/><Relationship Id="rId61" Target="notesSlides/notesSlide7.xml" Type="http://schemas.openxmlformats.org/officeDocument/2006/relationships/notesSlide"/><Relationship Id="rId62" Target="notesSlides/notesSlide8.xml" Type="http://schemas.openxmlformats.org/officeDocument/2006/relationships/notesSlide"/><Relationship Id="rId63" Target="notesSlides/notesSlide9.xml" Type="http://schemas.openxmlformats.org/officeDocument/2006/relationships/notesSlide"/><Relationship Id="rId64" Target="notesSlides/notesSlide10.xml" Type="http://schemas.openxmlformats.org/officeDocument/2006/relationships/notesSlide"/><Relationship Id="rId65" Target="notesSlides/notesSlide11.xml" Type="http://schemas.openxmlformats.org/officeDocument/2006/relationships/notesSlide"/><Relationship Id="rId66" Target="fonts/font66.fntdata" Type="http://schemas.openxmlformats.org/officeDocument/2006/relationships/font"/><Relationship Id="rId67" Target="notesSlides/notesSlide12.xml" Type="http://schemas.openxmlformats.org/officeDocument/2006/relationships/notesSlide"/><Relationship Id="rId68" Target="notesSlides/notesSlide13.xml" Type="http://schemas.openxmlformats.org/officeDocument/2006/relationships/notesSlide"/><Relationship Id="rId69" Target="notesSlides/notesSlide14.xml" Type="http://schemas.openxmlformats.org/officeDocument/2006/relationships/notesSlide"/><Relationship Id="rId7" Target="slides/slide2.xml" Type="http://schemas.openxmlformats.org/officeDocument/2006/relationships/slide"/><Relationship Id="rId70" Target="notesSlides/notesSlide15.xml" Type="http://schemas.openxmlformats.org/officeDocument/2006/relationships/notesSlide"/><Relationship Id="rId71" Target="notesSlides/notesSlide16.xml" Type="http://schemas.openxmlformats.org/officeDocument/2006/relationships/notesSlide"/><Relationship Id="rId72" Target="notesSlides/notesSlide17.xml" Type="http://schemas.openxmlformats.org/officeDocument/2006/relationships/notesSlide"/><Relationship Id="rId73" Target="notesSlides/notesSlide18.xml" Type="http://schemas.openxmlformats.org/officeDocument/2006/relationships/notesSlide"/><Relationship Id="rId74" Target="notesSlides/notesSlide19.xml" Type="http://schemas.openxmlformats.org/officeDocument/2006/relationships/notesSlide"/><Relationship Id="rId75" Target="notesSlides/notesSlide20.xml" Type="http://schemas.openxmlformats.org/officeDocument/2006/relationships/notesSlide"/><Relationship Id="rId76" Target="notesSlides/notesSlide21.xml" Type="http://schemas.openxmlformats.org/officeDocument/2006/relationships/notesSlide"/><Relationship Id="rId77" Target="notesSlides/notesSlide22.xml" Type="http://schemas.openxmlformats.org/officeDocument/2006/relationships/notesSlide"/><Relationship Id="rId78" Target="notesSlides/notesSlide23.xml" Type="http://schemas.openxmlformats.org/officeDocument/2006/relationships/notesSlide"/><Relationship Id="rId79" Target="notesSlides/notesSlide24.xml" Type="http://schemas.openxmlformats.org/officeDocument/2006/relationships/notesSlide"/><Relationship Id="rId8" Target="slides/slide3.xml" Type="http://schemas.openxmlformats.org/officeDocument/2006/relationships/slide"/><Relationship Id="rId80" Target="notesSlides/notesSlide25.xml" Type="http://schemas.openxmlformats.org/officeDocument/2006/relationships/notesSlide"/><Relationship Id="rId81" Target="notesSlides/notesSlide26.xml" Type="http://schemas.openxmlformats.org/officeDocument/2006/relationships/notesSlide"/><Relationship Id="rId82" Target="notesSlides/notesSlide27.xml" Type="http://schemas.openxmlformats.org/officeDocument/2006/relationships/notesSlide"/><Relationship Id="rId83" Target="notesSlides/notesSlide28.xml" Type="http://schemas.openxmlformats.org/officeDocument/2006/relationships/notesSlide"/><Relationship Id="rId84" Target="notesSlides/notesSlide29.xml" Type="http://schemas.openxmlformats.org/officeDocument/2006/relationships/note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9.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0.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1.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2.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4.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5.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6.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9.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0.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1.xml" Type="http://schemas.openxmlformats.org/officeDocument/2006/relationships/slide"/></Relationships>
</file>

<file path=ppt/notesSlides/_rels/notesSlide2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2.xml" Type="http://schemas.openxmlformats.org/officeDocument/2006/relationships/slide"/></Relationships>
</file>

<file path=ppt/notesSlides/_rels/notesSlide2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3.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Before I start, let me share a quick story about this guy.</a:t>
            </a:r>
          </a:p>
          <a:p>
            <a:r>
              <a:rPr lang="en-US"/>
              <a:t/>
            </a:r>
          </a:p>
          <a:p>
            <a:r>
              <a:rPr lang="en-US"/>
              <a:t>How many of you know who this is?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first time I met Patrick Kane in 2018 - he told me that the reason he was among the best in the world was because he never got bored with the basics.</a:t>
            </a:r>
          </a:p>
          <a:p>
            <a:r>
              <a:rPr lang="en-US"/>
              <a:t/>
            </a:r>
          </a:p>
          <a:p>
            <a:r>
              <a:rPr lang="en-US"/>
              <a:t>By this point, he had just been named MVP of the World Championship the past spring, leading the USA to a bronze medal. A few years prior, he’d been MVP when he won his third Stanley Cup with the Blackhawks. There was no doubt he was still one of the best players in the world.</a:t>
            </a:r>
          </a:p>
          <a:p>
            <a:r>
              <a:rPr lang="en-US"/>
              <a:t/>
            </a:r>
          </a:p>
          <a:p>
            <a:r>
              <a:rPr lang="en-US"/>
              <a:t>The Blackhawks just flew me over for the NHL season, and this was my first NHL camp as a performance coach, and I was a rookie in this setting.</a:t>
            </a:r>
          </a:p>
          <a:p>
            <a:r>
              <a:rPr lang="en-US"/>
              <a:t/>
            </a:r>
          </a:p>
          <a:p>
            <a:r>
              <a:rPr lang="en-US"/>
              <a:t>On the first day of the NHL camp, after he finished all the physical tests, he brought his hockey gloves and went straight across the gym and through a door I hadn’t noticed before. Naturally, I was curious about what he was doing there alone.</a:t>
            </a:r>
          </a:p>
          <a:p>
            <a:r>
              <a:rPr lang="en-US"/>
              <a:t/>
            </a:r>
          </a:p>
          <a:p>
            <a:r>
              <a:rPr lang="en-US"/>
              <a:t>The testing for the other players was in full swing, with players and staff everywhere at different stations. I debated with myself for a moment: should I follow him or stay put? </a:t>
            </a:r>
          </a:p>
          <a:p>
            <a:r>
              <a:rPr lang="en-US"/>
              <a:t/>
            </a:r>
          </a:p>
          <a:p>
            <a:r>
              <a:rPr lang="en-US"/>
              <a:t/>
            </a:r>
          </a:p>
          <a:p>
            <a:r>
              <a:rPr lang="en-US"/>
              <a:t>Eventually, I gathered some courage and went over, put my hand on the door handle. My heart raced, sweating on my back, and my hand trembled. </a:t>
            </a:r>
          </a:p>
          <a:p>
            <a:r>
              <a:rPr lang="en-US"/>
              <a:t/>
            </a:r>
          </a:p>
          <a:p>
            <a:r>
              <a:rPr lang="en-US"/>
              <a:t>Would you have opened the door?</a:t>
            </a:r>
          </a:p>
          <a:p>
            <a:r>
              <a:rPr lang="en-US"/>
              <a:t/>
            </a:r>
          </a:p>
          <a:p>
            <a:r>
              <a:rPr lang="en-US"/>
              <a:t>I did. Inside was a shooting room with plastic ice covering the floor, a few different nets, and tons of pucks. He looked up, a little surprised, and I quickly asked, “Is it okay if I just observe you for a bit?” I think he was so surprised he just said yes.</a:t>
            </a:r>
          </a:p>
          <a:p>
            <a:r>
              <a:rPr lang="en-US"/>
              <a:t/>
            </a:r>
          </a:p>
          <a:p>
            <a:r>
              <a:rPr lang="en-US"/>
              <a:t>I stood there silently for about 10 minutes, watching him work with laser focus, execution and precision. I was blown away, both by the level of focus and execution, but also since I’ve seen, practicing kids in Sweden, Finland, Czech Republic, Russia, and the U.S., do the exact same drills.</a:t>
            </a:r>
          </a:p>
          <a:p>
            <a:r>
              <a:rPr lang="en-US"/>
              <a:t/>
            </a:r>
          </a:p>
          <a:p>
            <a:r>
              <a:rPr lang="en-US"/>
              <a:t>The next day, I ran into him in the gym just before the day’s workouts began. I thanked him for yesterday, and my curiosity got the better of me: “I’m curious, you can do whatever you want with a stick and puck, and yet you focused on such basic and fundamental things in there. Why?” He looked up from under his cap, smiled, and said, “What do you think makes me the best in the world?”</a:t>
            </a:r>
          </a:p>
          <a:p>
            <a:r>
              <a:rPr lang="en-US"/>
              <a:t/>
            </a:r>
          </a:p>
          <a:p>
            <a:r>
              <a:rPr lang="en-US"/>
              <a:t>Patrick Kane, undeniably one of the world’s best hockey players at the time, understood that to stay at the top of his game, even by the time when he had all the success he had had, he still needed to master the basics.</a:t>
            </a:r>
          </a:p>
          <a:p>
            <a:r>
              <a:rPr lang="en-US"/>
              <a:t/>
            </a:r>
          </a:p>
          <a:p>
            <a:r>
              <a:rPr lang="en-US"/>
              <a:t>Who do you think, out of the 65 players we had at that camp, was in the shooting room every day of that NHL camp?</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 what’s my point?</a:t>
            </a:r>
          </a:p>
          <a:p>
            <a:r>
              <a:rPr lang="en-US"/>
              <a:t/>
            </a:r>
          </a:p>
          <a:p>
            <a:r>
              <a:rPr lang="en-US"/>
              <a:t>What I learned from Patrick Kane — one of the world’s best hockey players and the brightest star among those 65 players in that camp, definitely the one who needed to be in that shooting room the least — was that you never skip the basics.</a:t>
            </a:r>
          </a:p>
          <a:p>
            <a:r>
              <a:rPr lang="en-US"/>
              <a:t/>
            </a:r>
          </a:p>
          <a:p>
            <a:r>
              <a:rPr lang="en-US"/>
              <a:t>You and I both know there’s a reason why some players succeed, and others don’t. It’s not about talent, luck or bad luck. The same goes for coaches, GMs, CEOs, and teams.</a:t>
            </a:r>
          </a:p>
          <a:p>
            <a:r>
              <a:rPr lang="en-US"/>
              <a:t/>
            </a:r>
          </a:p>
          <a:p>
            <a:r>
              <a:rPr lang="en-US"/>
              <a:t>Mastering the basics as a player looks one way; mastering them as a leader or an organization looks a bit different. </a:t>
            </a:r>
          </a:p>
          <a:p>
            <a:r>
              <a:rPr lang="en-US"/>
              <a:t/>
            </a:r>
          </a:p>
          <a:p>
            <a:r>
              <a:rPr lang="en-US"/>
              <a:t>But if Patrick Kane focuses on the fundamentals, I’m pretty sure that applies to you and me too.</a:t>
            </a:r>
          </a:p>
          <a:p>
            <a:r>
              <a:rPr lang="en-US"/>
              <a:t/>
            </a:r>
          </a:p>
          <a:p>
            <a:r>
              <a:rPr lang="en-US"/>
              <a:t>And that’s the lens through which I’ll present today.</a:t>
            </a:r>
          </a:p>
          <a:p>
            <a:r>
              <a:rPr lang="en-US"/>
              <a:t/>
            </a:r>
          </a:p>
          <a:p>
            <a:r>
              <a:rPr lang="en-US"/>
              <a:t>I’ve been fortunate to be working behind the scenes internationally in multiple different continents, countries and leagues for the past 13 years, I’ve seen most of it - the good, the bad and the ugly. I’ve seen what works, what doesn’t work and a lot of different nuances in different teams and cultures. </a:t>
            </a:r>
          </a:p>
          <a:p>
            <a:r>
              <a:rPr lang="en-US"/>
              <a:t/>
            </a:r>
          </a:p>
          <a:p>
            <a:r>
              <a:rPr lang="en-US"/>
              <a:t>My focus throughout my full journey in the world of hockey has been the off-ice portion as a sports performance coach; to be working and educating players behind the scenes on how to become a high performer and to stay at that level or to reach their next level. </a:t>
            </a:r>
          </a:p>
          <a:p>
            <a:r>
              <a:rPr lang="en-US"/>
              <a:t/>
            </a:r>
          </a:p>
          <a:p>
            <a:r>
              <a:rPr lang="en-US"/>
              <a:t>Today I’m fortunate to be entering my fourth year working with a great performance and development staff with one of the biggest hockey franchises in the world, Chicago Blackhawks. </a:t>
            </a:r>
          </a:p>
          <a:p>
            <a:r>
              <a:rPr lang="en-US"/>
              <a:t/>
            </a:r>
          </a:p>
          <a:p>
            <a:r>
              <a:rPr lang="en-US"/>
              <a:t>So let’s dive right in, no time to waste: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What’s the cost of an injured player? Does anyone know?</a:t>
            </a:r>
          </a:p>
          <a:p>
            <a:r>
              <a:rPr lang="en-US"/>
              <a:t/>
            </a:r>
          </a:p>
          <a:p>
            <a:r>
              <a:rPr lang="en-US"/>
              <a:t>The biggest cost for European hockey organizations is the player budget, where large sums are often invested in players, especially imports. But how many clubs have a strategy in place to ensure their players' physical condition? Without a strong infrastructure to support and maintain players performance, these investments are at risk of being wasted. It’s short-term thinking that can lead to long-term issues like injuries and underperformance.</a:t>
            </a:r>
          </a:p>
          <a:p>
            <a:r>
              <a:rPr lang="en-US"/>
              <a:t/>
            </a:r>
          </a:p>
          <a:p>
            <a:r>
              <a:rPr lang="en-US"/>
              <a:t>What does it really cost when a player gets injured? Beyond the salary expenses, you’re looking at lost performance, potentially reduced media coverage, fan criticism, and opportunity costs where you could have signed a better option. </a:t>
            </a:r>
          </a:p>
          <a:p>
            <a:r>
              <a:rPr lang="en-US"/>
              <a:t/>
            </a:r>
          </a:p>
          <a:p>
            <a:r>
              <a:rPr lang="en-US"/>
              <a:t>On top of that, there are additional costs like insurance, cars, flights, equipment and housing. An injury can also disrupt the internal dynamics of the team, putting extra pressure on other players, which increases the risk of further injuries. This highlights the importance of focusing on prevention and investing in infrastructure to minimize these risks.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Genomsnittlig lön: 140k/mån</a:t>
            </a:r>
          </a:p>
          <a:p>
            <a:r>
              <a:rPr lang="en-US"/>
              <a:t>Inkl. soc.avgift: 184k/mån</a:t>
            </a:r>
          </a:p>
          <a:p>
            <a:r>
              <a:rPr lang="en-US"/>
              <a:t>Dag 1-14: 6500kr = 84,500kr</a:t>
            </a:r>
          </a:p>
          <a:p>
            <a:r>
              <a:rPr lang="en-US"/>
              <a:t>Dag 15-90: 4300kr/dag</a:t>
            </a:r>
          </a:p>
          <a:p>
            <a:r>
              <a:rPr lang="en-US"/>
              <a:t>Därefter tar FK 80%</a:t>
            </a:r>
          </a:p>
          <a:p>
            <a:r>
              <a:rPr lang="en-US"/>
              <a:t/>
            </a:r>
          </a:p>
          <a:p>
            <a:r>
              <a:rPr lang="en-US"/>
              <a:t>Över medel: 200k/mån</a:t>
            </a:r>
          </a:p>
          <a:p>
            <a:r>
              <a:rPr lang="en-US"/>
              <a:t>Dag 1-14: 8640kr = 120,960kr</a:t>
            </a:r>
          </a:p>
          <a:p>
            <a:r>
              <a:rPr lang="en-US"/>
              <a:t>Dag 15-90: 6661kr/dag</a:t>
            </a:r>
          </a:p>
          <a:p>
            <a:r>
              <a:rPr lang="en-US"/>
              <a:t/>
            </a:r>
          </a:p>
          <a:p>
            <a:r>
              <a:rPr lang="en-US"/>
              <a:t>Topp-lön: 300k/mån</a:t>
            </a:r>
          </a:p>
          <a:p>
            <a:r>
              <a:rPr lang="en-US"/>
              <a:t>Dag 1-14: 12962kr = 181,468kr</a:t>
            </a:r>
          </a:p>
          <a:p>
            <a:r>
              <a:rPr lang="en-US"/>
              <a:t>Dag 15-90: 10550kr/dag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Genomsnittlig lön: 140k/mån</a:t>
            </a:r>
          </a:p>
          <a:p>
            <a:r>
              <a:rPr lang="en-US"/>
              <a:t>Soc.avgift: 184k/mån</a:t>
            </a:r>
          </a:p>
          <a:p>
            <a:r>
              <a:rPr lang="en-US"/>
              <a:t>Dag 1-14: 6500kr = 84,500kr</a:t>
            </a:r>
          </a:p>
          <a:p>
            <a:r>
              <a:rPr lang="en-US"/>
              <a:t>Dag 15-90: 4300kr/dag</a:t>
            </a:r>
          </a:p>
          <a:p>
            <a:r>
              <a:rPr lang="en-US"/>
              <a:t>Därefter tar FK 80%</a:t>
            </a:r>
          </a:p>
          <a:p>
            <a:r>
              <a:rPr lang="en-US"/>
              <a:t/>
            </a:r>
          </a:p>
          <a:p>
            <a:r>
              <a:rPr lang="en-US"/>
              <a:t>Över medel: 200k/mån</a:t>
            </a:r>
          </a:p>
          <a:p>
            <a:r>
              <a:rPr lang="en-US"/>
              <a:t>Dag 1-14: 8640kr = 120,960kr</a:t>
            </a:r>
          </a:p>
          <a:p>
            <a:r>
              <a:rPr lang="en-US"/>
              <a:t>Dag 15-90: 6661kr/dag</a:t>
            </a:r>
          </a:p>
          <a:p>
            <a:r>
              <a:rPr lang="en-US"/>
              <a:t/>
            </a:r>
          </a:p>
          <a:p>
            <a:r>
              <a:rPr lang="en-US"/>
              <a:t>Topp-lön: 300k/mån</a:t>
            </a:r>
          </a:p>
          <a:p>
            <a:r>
              <a:rPr lang="en-US"/>
              <a:t>Dag 1-14: 12962kr = 181,468kr</a:t>
            </a:r>
          </a:p>
          <a:p>
            <a:r>
              <a:rPr lang="en-US"/>
              <a:t>Dag 15-90: 10550kr/dag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Genomsnittlig lön: 140k/mån</a:t>
            </a:r>
          </a:p>
          <a:p>
            <a:r>
              <a:rPr lang="en-US"/>
              <a:t>Soc.avgift: 184k/mån</a:t>
            </a:r>
          </a:p>
          <a:p>
            <a:r>
              <a:rPr lang="en-US"/>
              <a:t>Dag 1-14: 6500kr = 84,500kr</a:t>
            </a:r>
          </a:p>
          <a:p>
            <a:r>
              <a:rPr lang="en-US"/>
              <a:t>Dag 15-90: 4300kr/dag</a:t>
            </a:r>
          </a:p>
          <a:p>
            <a:r>
              <a:rPr lang="en-US"/>
              <a:t>Därefter tar FK 80%</a:t>
            </a:r>
          </a:p>
          <a:p>
            <a:r>
              <a:rPr lang="en-US"/>
              <a:t/>
            </a:r>
          </a:p>
          <a:p>
            <a:r>
              <a:rPr lang="en-US"/>
              <a:t>Över medel: 200k/mån</a:t>
            </a:r>
          </a:p>
          <a:p>
            <a:r>
              <a:rPr lang="en-US"/>
              <a:t>Dag 1-14: 8640kr = 120,960kr</a:t>
            </a:r>
          </a:p>
          <a:p>
            <a:r>
              <a:rPr lang="en-US"/>
              <a:t>Dag 15-90: 6661kr/dag</a:t>
            </a:r>
          </a:p>
          <a:p>
            <a:r>
              <a:rPr lang="en-US"/>
              <a:t/>
            </a:r>
          </a:p>
          <a:p>
            <a:r>
              <a:rPr lang="en-US"/>
              <a:t>Topp-lön: 300k/mån</a:t>
            </a:r>
          </a:p>
          <a:p>
            <a:r>
              <a:rPr lang="en-US"/>
              <a:t>Dag 1-14: 12962kr = 181,468kr</a:t>
            </a:r>
          </a:p>
          <a:p>
            <a:r>
              <a:rPr lang="en-US"/>
              <a:t>Dag 15-90: 10550kr/dag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What’s the cost of each game, each point, if your most expensive players are underperforming? </a:t>
            </a:r>
          </a:p>
          <a:p>
            <a:r>
              <a:rPr lang="en-US"/>
              <a:t/>
            </a:r>
          </a:p>
          <a:p>
            <a:r>
              <a:rPr lang="en-US"/>
              <a:t>If they’re not living up to their full potential, it’s not just tickets and sponsorships on the line — it could be the future of the entire club. </a:t>
            </a:r>
          </a:p>
          <a:p>
            <a:r>
              <a:rPr lang="en-US"/>
              <a:t/>
            </a:r>
          </a:p>
          <a:p>
            <a:r>
              <a:rPr lang="en-US"/>
              <a:t>Can we really afford players who don’t deliver?</a:t>
            </a:r>
          </a:p>
          <a:p>
            <a:r>
              <a:rPr lang="en-US"/>
              <a:t/>
            </a:r>
          </a:p>
          <a:p>
            <a:r>
              <a:rPr lang="en-US"/>
              <a:t>When a club invests big money in a star player, the expectation is obviously that they will perform on the ice. If that player doesn’t reach their full capacity — maybe due to a lack of support from the performance or medical teams — then every lost game and missed point is a direct financial loss for the club. This doesn’t just affect the team’s results in the league but also impacts the long-term financial health and reputation of the club. Teams need to ask themselves if they can afford to have players underperforming, and if that’s a result of their own lack of support and infrastructure.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Vad kostar en spelare som underpresterar?</a:t>
            </a:r>
          </a:p>
          <a:p>
            <a:r>
              <a:rPr lang="en-US"/>
              <a:t/>
            </a:r>
          </a:p>
          <a:p>
            <a:r>
              <a:rPr lang="en-US"/>
              <a:t>300k </a:t>
            </a:r>
          </a:p>
          <a:p>
            <a:r>
              <a:rPr lang="en-US"/>
              <a:t>52 matcher / 8 matcher per månad</a:t>
            </a:r>
          </a:p>
          <a:p>
            <a:r>
              <a:rPr lang="en-US"/>
              <a:t>300k / 8 ‎ = 37,5 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Brilliant quote, right? </a:t>
            </a:r>
          </a:p>
          <a:p>
            <a:r>
              <a:rPr lang="en-US"/>
              <a:t/>
            </a:r>
          </a:p>
          <a:p>
            <a:r>
              <a:rPr lang="en-US"/>
              <a:t>This is credited to a friend and former client of mine.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“There’s an old saying that is often used in the world of sport performance and strength and conditioning:</a:t>
            </a:r>
          </a:p>
          <a:p>
            <a:r>
              <a:rPr lang="en-US"/>
              <a:t/>
            </a:r>
          </a:p>
          <a:p>
            <a:r>
              <a:rPr lang="en-US"/>
              <a:t>How many of you have heard this phrase before?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If there’s anything that I really want you to take home from today, it is this part. </a:t>
            </a:r>
          </a:p>
          <a:p>
            <a:r>
              <a:rPr lang="en-US"/>
              <a:t/>
            </a:r>
          </a:p>
          <a:p>
            <a:r>
              <a:rPr lang="en-US"/>
              <a:t>To make this as valuable and clear as possible, let me start by saying that you will get the full presentation together with a FREE workbook that’s both actionable and easy to follow for building a sustainable high-performance model and environment. </a:t>
            </a:r>
          </a:p>
          <a:p>
            <a:r>
              <a:rPr lang="en-US"/>
              <a:t>This guide not only gives you a competitive edge but also provides a long-term framework that can be adapted to future needs.</a:t>
            </a:r>
          </a:p>
          <a:p>
            <a:r>
              <a:rPr lang="en-US"/>
              <a:t/>
            </a:r>
          </a:p>
          <a:p>
            <a:r>
              <a:rPr lang="en-US"/>
              <a:t>I’ve identified 6 key steps to create a sustainable high-performance environment, which you’ll get access to by the end of this presentation. </a:t>
            </a:r>
          </a:p>
          <a:p>
            <a:r>
              <a:rPr lang="en-US"/>
              <a:t>Like I previously said, time is not a luxury we have today so we won’t have time to cover all of them today, but I’ll share 3 critical points on how I see future high-performance teams and clubs evolving.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 solid internal infrastructure is the foundation for future clubs. By having a competent high-performance team and medical staff working toward the same goals and in constant dialogue with the coaching staff, your club can create the best conditions for player performance. </a:t>
            </a:r>
          </a:p>
          <a:p>
            <a:r>
              <a:rPr lang="en-US"/>
              <a:t/>
            </a:r>
          </a:p>
          <a:p>
            <a:r>
              <a:rPr lang="en-US"/>
              <a:t>Close collaboration between these teams also reduces the risk of injuries through continuous monitoring and individualized adjustments. This ensures that players can perform at their peak over time, while the club maximizes its investment.</a:t>
            </a:r>
          </a:p>
          <a:p>
            <a:r>
              <a:rPr lang="en-US"/>
              <a:t/>
            </a:r>
          </a:p>
          <a:p>
            <a:r>
              <a:rPr lang="en-US"/>
              <a:t>Now, when we’re talking about reducing injuries and optimizing performance, let me emphasize the value of these changes. By building a strong internal infrastructure and working strategically on player development, you’re not just creating a more competitive club. You’re saving money in the long run, reducing dependence on expensive imports, and building a long-lasting culture where top players want to stay. </a:t>
            </a:r>
          </a:p>
          <a:p>
            <a:r>
              <a:rPr lang="en-US"/>
              <a:t/>
            </a:r>
          </a:p>
          <a:p>
            <a:r>
              <a:rPr lang="en-US"/>
              <a:t>This isn’t just about short-term success—these are investments that will pay off repeatedly, both financially and in performance.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Future clubs need to be proactive by conducting thorough screenings of players before signings. By working closely with the GM, high-performance team, and medical staff, the club can create clear clauses around injury history and the player’s physical condition. This reduces the risk of future problems and ensures players are ready to perform from day one. </a:t>
            </a:r>
          </a:p>
          <a:p>
            <a:r>
              <a:rPr lang="en-US"/>
              <a:t/>
            </a:r>
          </a:p>
          <a:p>
            <a:r>
              <a:rPr lang="en-US"/>
              <a:t>Not leaving this aspect to chance and using the expertise of have on your team will save you money and make the team feel more involved in the decision-making process (though, of course, you have the final say).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For a team to succeed, players need to be healthy and available. We need to remind ourselves that it’s not a pissing game of who can train the most or the hardest of the ice. We must be smarter than that. Keeping players injury-free is THE top priority — performance is built on availability. </a:t>
            </a:r>
          </a:p>
          <a:p>
            <a:r>
              <a:rPr lang="en-US"/>
              <a:t/>
            </a:r>
          </a:p>
          <a:p>
            <a:r>
              <a:rPr lang="en-US"/>
              <a:t>We already know the correlation between injured players and wins. By maintaining a balance between training, recovery, and careful monitoring, your club can avoid long-term injuries and maximize wins. A healthy team is a winning team.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 again want to emphasize that this is just the beginning. After the presentation, go and grab the full list with all 6 key steps and a detailed workbook to help you implement these insights immediately. For free. </a:t>
            </a:r>
          </a:p>
          <a:p>
            <a:r>
              <a:rPr lang="en-US"/>
              <a:t/>
            </a:r>
          </a:p>
          <a:p>
            <a:r>
              <a:rPr lang="en-US"/>
              <a:t>It’s time to take control of your teams and create an environment where both performance and longevity goes hand in hand.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 what’s the key takeaway from today? </a:t>
            </a:r>
          </a:p>
          <a:p>
            <a:r>
              <a:rPr lang="en-US"/>
              <a:t/>
            </a:r>
          </a:p>
          <a:p>
            <a:r>
              <a:rPr lang="en-US"/>
              <a:t>It’s not just about avoiding injuries or optimizing our investment in players – it’s about building a long-term strategy that creates sustainable results and a winning culture. </a:t>
            </a:r>
          </a:p>
          <a:p>
            <a:r>
              <a:rPr lang="en-US"/>
              <a:t/>
            </a:r>
          </a:p>
          <a:p>
            <a:r>
              <a:rPr lang="en-US"/>
              <a:t>Think about the fundamental principles we’ve discussed and how they can make a difference for both your club and your players.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Why should you act now? Because your competitors are. The clubs that don’t act quickly will fall behind, both in performance and financially. </a:t>
            </a:r>
          </a:p>
          <a:p>
            <a:r>
              <a:rPr lang="en-US"/>
              <a:t/>
            </a:r>
          </a:p>
          <a:p>
            <a:r>
              <a:rPr lang="en-US"/>
              <a:t>If you want to be on top in 1, 3, or 5 years, that journey starts today.</a:t>
            </a:r>
          </a:p>
          <a:p>
            <a:r>
              <a:rPr lang="en-US"/>
              <a:t/>
            </a:r>
          </a:p>
          <a:p>
            <a:r>
              <a:rPr lang="en-US"/>
              <a:t>Success isn’t about following the same old path as everyone else. It’s about taking control, challenging yourself, and stepping out of your comfort zone. </a:t>
            </a:r>
          </a:p>
          <a:p>
            <a:r>
              <a:rPr lang="en-US"/>
              <a:t/>
            </a:r>
          </a:p>
          <a:p>
            <a:r>
              <a:rPr lang="en-US"/>
              <a:t>If you truly want to create a high-performance club, the journey starts here.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By the way, do you remember the story about Patrick Kane and the shooting room?  </a:t>
            </a:r>
          </a:p>
          <a:p>
            <a:r>
              <a:rPr lang="en-US"/>
              <a:t/>
            </a:r>
          </a:p>
          <a:p>
            <a:r>
              <a:rPr lang="en-US"/>
              <a:t>Fast forward to last year's camp (2023), and for the first time in his entire career, Patrick Kane was no longer with the Chicago Blackhawks. There was definitely a void to fill.  </a:t>
            </a:r>
          </a:p>
          <a:p>
            <a:r>
              <a:rPr lang="en-US"/>
              <a:t/>
            </a:r>
          </a:p>
          <a:p>
            <a:r>
              <a:rPr lang="en-US"/>
              <a:t>But every day after practice, there was a new player in that shooting room for 15, 20, sometimes 30 minutes - per day.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It wasn’t number 88 anymore—it was number 98. </a:t>
            </a:r>
          </a:p>
          <a:p>
            <a:r>
              <a:rPr lang="en-US"/>
              <a:t/>
            </a:r>
          </a:p>
          <a:p>
            <a:r>
              <a:rPr lang="en-US"/>
              <a:t>It’s about mastering the basics. </a:t>
            </a:r>
          </a:p>
          <a:p>
            <a:r>
              <a:rPr lang="en-US"/>
              <a:t/>
            </a:r>
          </a:p>
          <a:p>
            <a:r>
              <a:rPr lang="en-US"/>
              <a:t>In the world of elite sports - taking ownership with this high performance model is mastering the basics.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Now it's your turn.</a:t>
            </a:r>
          </a:p>
          <a:p>
            <a:r>
              <a:rPr lang="en-US"/>
              <a:t/>
            </a:r>
          </a:p>
          <a:p>
            <a:r>
              <a:rPr lang="en-US"/>
              <a:t>Grab your phone, scan the QR code, and access the FULL presentation along with the FREE workbook with all the 6 steps to high performance.</a:t>
            </a:r>
          </a:p>
          <a:p>
            <a:r>
              <a:rPr lang="en-US"/>
              <a:t/>
            </a:r>
          </a:p>
          <a:p>
            <a:r>
              <a:rPr lang="en-US"/>
              <a:t>Also, feel free to book time for a virtual meeting, and let's discuss how your organisation can take the next step.</a:t>
            </a:r>
          </a:p>
          <a:p>
            <a:r>
              <a:rPr lang="en-US"/>
              <a:t/>
            </a:r>
          </a:p>
          <a:p>
            <a:r>
              <a:rPr lang="en-US"/>
              <a:t>Thank you for your attention!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It doesn’t matter how many tickets and sponsorships you sell if the sport is bleeding money due to underperforming, expensive or injured players.</a:t>
            </a:r>
          </a:p>
          <a:p>
            <a:r>
              <a:rPr lang="en-US"/>
              <a:t/>
            </a:r>
          </a:p>
          <a:p>
            <a:r>
              <a:rPr lang="en-US"/>
              <a:t>Despite all the advancements around us — technical, tactical, leadership, and sports science — many European hockey clubs are still operating in an old-school fashion when it comes to building a high-performance environment off the ice. </a:t>
            </a:r>
          </a:p>
          <a:p>
            <a:r>
              <a:rPr lang="en-US"/>
              <a:t>It’s very similar to pouring water into a bucket full of holes.</a:t>
            </a:r>
          </a:p>
          <a:p>
            <a:r>
              <a:rPr lang="en-US"/>
              <a:t/>
            </a:r>
          </a:p>
          <a:p>
            <a:r>
              <a:rPr lang="en-US"/>
              <a:t>When I look at all of you today, I don’t just see leaders of hockey clubs; I see passionate people who are driven to take their teams to the next level. Like me, you find joy in your work. And, like me, you know that hockey isn’t just about what happens on the ice. It’s about building something bigger—a club, an organisation, a community — that can stand the test of time.</a:t>
            </a:r>
          </a:p>
          <a:p>
            <a:r>
              <a:rPr lang="en-US"/>
              <a:t/>
            </a:r>
          </a:p>
          <a:p>
            <a:r>
              <a:rPr lang="en-US"/>
              <a:t>Today, I will guide you through how to utilize the new high performance model, so we can remove those holes in the bucket and channel our time, energy and resources in the right direction to win hockey games and ultimately championships.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By applying what we cover today, you will not only elevate the club’s performance but also each individual player's level – simply by plugging the leaks that are draining your success.</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You’ll want to stick around for this one!</a:t>
            </a:r>
          </a:p>
          <a:p>
            <a:r>
              <a:rPr lang="en-US"/>
              <a:t/>
            </a:r>
          </a:p>
          <a:p>
            <a:r>
              <a:rPr lang="en-US"/>
              <a:t>Any guesses on what these two franchise players might have in common?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Thanks to the data we have today, we know the strong correlation between injured players and the number of wins a team will have during the season, though there's slight differences between sports.</a:t>
            </a:r>
          </a:p>
          <a:p>
            <a:r>
              <a:rPr lang="en-US"/>
              <a:t/>
            </a:r>
          </a:p>
          <a:p>
            <a:r>
              <a:rPr lang="en-US"/>
              <a:t>Hockey is so competitive, with incredibly tight margins between avoiding relegation, securing playoff spots, home-ice advantage, and ultimately winning championships.</a:t>
            </a:r>
          </a:p>
          <a:p>
            <a:r>
              <a:rPr lang="en-US"/>
              <a:t/>
            </a:r>
          </a:p>
          <a:p>
            <a:r>
              <a:rPr lang="en-US"/>
              <a:t>Teams that continue to blame bad luck for injuries season after season, instead of analyzing their operations, will at best keep leaking money and stagnating, and at worst, get left behind and irrelevant. </a:t>
            </a:r>
          </a:p>
          <a:p>
            <a:r>
              <a:rPr lang="en-US"/>
              <a:t/>
            </a:r>
          </a:p>
          <a:p>
            <a:r>
              <a:rPr lang="en-US"/>
              <a:t>I understand you might feel some concern about the challenges affecting your decisions right now. Let’s look at a few of them.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 Competing for talent and short-term results:</a:t>
            </a:r>
          </a:p>
          <a:p>
            <a:r>
              <a:rPr lang="en-US"/>
              <a:t>It’s natural to feel the pressure to deliver quick results, especially in a competitive environment like elite sports. </a:t>
            </a:r>
          </a:p>
          <a:p>
            <a:r>
              <a:rPr lang="en-US"/>
              <a:t>But by focusing on developing your own talent and strengthening your internal infrastructure, you can secure both short-term results and create sustainable success in the long run. You won’t be as dependent on expensive new recruits and can instead build a club with a strong and unique identity.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 Limited financial resources:</a:t>
            </a:r>
          </a:p>
          <a:p>
            <a:r>
              <a:rPr lang="en-US"/>
              <a:t>I know financial resources can be tight, but this is where we need to think strategically. </a:t>
            </a:r>
          </a:p>
          <a:p>
            <a:r>
              <a:rPr lang="en-US"/>
              <a:t>By investing in long-term development and more effective training methods, you can maximize returns and ensure every penny spent is worth it. Investing in talent development also reduces the need for expensive imports, freeing up resources over time. Shift from the mindset of “we can’t afford it” to “how can we prioritise and afford it?”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 No guarantees:</a:t>
            </a:r>
          </a:p>
          <a:p>
            <a:r>
              <a:rPr lang="en-US"/>
              <a:t>In a contact sport like hockey, injuries are inevitable. But with conscious choices, smart planning and a solid communication between your coaching staff, performance staff and medical staff alongside with proper load management, high days and low days, exercise selection, weekly and monthly planning—we can reduce injury risks and build bulletproof athletes who can better withstand the demands of the world’s fastest sport.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 Id="rId4" Target="https://docs.google.com/spreadsheets/d/1DUF2isFWsqVSYhbaACYtbgcLi_YjDqpE3GLQIVgkKQg/edit#gid=69851113" TargetMode="External" Type="http://schemas.openxmlformats.org/officeDocument/2006/relationships/hyperlink"/></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3.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3.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4.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5.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6.jpe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2.jpe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media/image7.png" Type="http://schemas.openxmlformats.org/officeDocument/2006/relationships/image"/><Relationship Id="rId4" Target="../media/image8.sv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media/image7.png" Type="http://schemas.openxmlformats.org/officeDocument/2006/relationships/image"/><Relationship Id="rId4" Target="../media/image8.sv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 Id="rId3" Target="../media/image7.png" Type="http://schemas.openxmlformats.org/officeDocument/2006/relationships/image"/><Relationship Id="rId4" Target="../media/image8.sv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7.xml" Type="http://schemas.openxmlformats.org/officeDocument/2006/relationships/notesSlide"/><Relationship Id="rId3" Target="../media/image3.jpeg" Type="http://schemas.openxmlformats.org/officeDocument/2006/relationships/image"/></Relationships>
</file>

<file path=ppt/slides/_rels/slide4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8.xml" Type="http://schemas.openxmlformats.org/officeDocument/2006/relationships/notesSlide"/><Relationship Id="rId3" Target="../media/image3.jpeg" Type="http://schemas.openxmlformats.org/officeDocument/2006/relationships/image"/><Relationship Id="rId4" Target="../media/image10.png" Type="http://schemas.openxmlformats.org/officeDocument/2006/relationships/image"/></Relationships>
</file>

<file path=ppt/slides/_rels/slide4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9.xml" Type="http://schemas.openxmlformats.org/officeDocument/2006/relationships/notesSlide"/><Relationship Id="rId3" Target="../media/image11.png" Type="http://schemas.openxmlformats.org/officeDocument/2006/relationships/image"/><Relationship Id="rId4" Target="../media/image12.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410378" y="0"/>
            <a:ext cx="6877622" cy="10287000"/>
          </a:xfrm>
          <a:custGeom>
            <a:avLst/>
            <a:gdLst/>
            <a:ahLst/>
            <a:cxnLst/>
            <a:rect r="r" b="b" t="t" l="l"/>
            <a:pathLst>
              <a:path h="10287000" w="6877622">
                <a:moveTo>
                  <a:pt x="0" y="0"/>
                </a:moveTo>
                <a:lnTo>
                  <a:pt x="6877622" y="0"/>
                </a:lnTo>
                <a:lnTo>
                  <a:pt x="6877622" y="10287000"/>
                </a:lnTo>
                <a:lnTo>
                  <a:pt x="0" y="10287000"/>
                </a:lnTo>
                <a:lnTo>
                  <a:pt x="0" y="0"/>
                </a:lnTo>
                <a:close/>
              </a:path>
            </a:pathLst>
          </a:custGeom>
          <a:blipFill>
            <a:blip r:embed="rId3"/>
            <a:stretch>
              <a:fillRect l="-49835" t="0" r="-49835" b="0"/>
            </a:stretch>
          </a:blipFill>
        </p:spPr>
      </p:sp>
      <p:sp>
        <p:nvSpPr>
          <p:cNvPr name="TextBox 3" id="3"/>
          <p:cNvSpPr txBox="true"/>
          <p:nvPr/>
        </p:nvSpPr>
        <p:spPr>
          <a:xfrm rot="0">
            <a:off x="1028700" y="1028700"/>
            <a:ext cx="9269393" cy="4086225"/>
          </a:xfrm>
          <a:prstGeom prst="rect">
            <a:avLst/>
          </a:prstGeom>
        </p:spPr>
        <p:txBody>
          <a:bodyPr anchor="t" rtlCol="false" tIns="0" lIns="0" bIns="0" rIns="0">
            <a:spAutoFit/>
          </a:bodyPr>
          <a:lstStyle/>
          <a:p>
            <a:pPr algn="ctr" marL="0" indent="0" lvl="0">
              <a:lnSpc>
                <a:spcPts val="10799"/>
              </a:lnSpc>
            </a:pPr>
            <a:r>
              <a:rPr lang="en-US" b="true" sz="8999">
                <a:solidFill>
                  <a:srgbClr val="56171F"/>
                </a:solidFill>
                <a:latin typeface="Red Hat Display Bold"/>
                <a:ea typeface="Red Hat Display Bold"/>
                <a:cs typeface="Red Hat Display Bold"/>
                <a:sym typeface="Red Hat Display Bold"/>
              </a:rPr>
              <a:t>The New High Performance Model</a:t>
            </a:r>
          </a:p>
        </p:txBody>
      </p:sp>
      <p:grpSp>
        <p:nvGrpSpPr>
          <p:cNvPr name="Group 4" id="4"/>
          <p:cNvGrpSpPr/>
          <p:nvPr/>
        </p:nvGrpSpPr>
        <p:grpSpPr>
          <a:xfrm rot="0">
            <a:off x="1028700" y="5970437"/>
            <a:ext cx="9269393" cy="3287863"/>
            <a:chOff x="0" y="0"/>
            <a:chExt cx="12359190" cy="4383817"/>
          </a:xfrm>
        </p:grpSpPr>
        <p:sp>
          <p:nvSpPr>
            <p:cNvPr name="TextBox 5" id="5"/>
            <p:cNvSpPr txBox="true"/>
            <p:nvPr/>
          </p:nvSpPr>
          <p:spPr>
            <a:xfrm rot="0">
              <a:off x="0" y="861919"/>
              <a:ext cx="12359190" cy="1502834"/>
            </a:xfrm>
            <a:prstGeom prst="rect">
              <a:avLst/>
            </a:prstGeom>
          </p:spPr>
          <p:txBody>
            <a:bodyPr anchor="t" rtlCol="false" tIns="0" lIns="0" bIns="0" rIns="0">
              <a:spAutoFit/>
            </a:bodyPr>
            <a:lstStyle/>
            <a:p>
              <a:pPr algn="l" marL="0" indent="0" lvl="0">
                <a:lnSpc>
                  <a:spcPts val="4549"/>
                </a:lnSpc>
              </a:pPr>
              <a:r>
                <a:rPr lang="en-US" b="true" sz="3499">
                  <a:solidFill>
                    <a:srgbClr val="56171F"/>
                  </a:solidFill>
                  <a:latin typeface="Red Hat Display Bold"/>
                  <a:ea typeface="Red Hat Display Bold"/>
                  <a:cs typeface="Red Hat Display Bold"/>
                  <a:sym typeface="Red Hat Display Bold"/>
                </a:rPr>
                <a:t>The massive cost of down-prioritizing player sustainability</a:t>
              </a:r>
            </a:p>
          </p:txBody>
        </p:sp>
        <p:sp>
          <p:nvSpPr>
            <p:cNvPr name="TextBox 6" id="6"/>
            <p:cNvSpPr txBox="true"/>
            <p:nvPr/>
          </p:nvSpPr>
          <p:spPr>
            <a:xfrm rot="0">
              <a:off x="0" y="2793474"/>
              <a:ext cx="12359190" cy="673101"/>
            </a:xfrm>
            <a:prstGeom prst="rect">
              <a:avLst/>
            </a:prstGeom>
          </p:spPr>
          <p:txBody>
            <a:bodyPr anchor="t" rtlCol="false" tIns="0" lIns="0" bIns="0" rIns="0">
              <a:spAutoFit/>
            </a:bodyPr>
            <a:lstStyle/>
            <a:p>
              <a:pPr algn="l" marL="0" indent="0" lvl="0">
                <a:lnSpc>
                  <a:spcPts val="4499"/>
                </a:lnSpc>
              </a:pPr>
              <a:r>
                <a:rPr lang="en-US" sz="2999" i="true">
                  <a:solidFill>
                    <a:srgbClr val="56171F"/>
                  </a:solidFill>
                  <a:latin typeface="Red Hat Display Italics"/>
                  <a:ea typeface="Red Hat Display Italics"/>
                  <a:cs typeface="Red Hat Display Italics"/>
                  <a:sym typeface="Red Hat Display Italics"/>
                  <a:hlinkClick r:id="rId4" tooltip="https://docs.google.com/spreadsheets/d/1DUF2isFWsqVSYhbaACYtbgcLi_YjDqpE3GLQIVgkKQg/edit#gid=69851113"/>
                </a:rPr>
                <a:t>Kristian Skarphagen, Munich Oct 29</a:t>
              </a:r>
            </a:p>
          </p:txBody>
        </p:sp>
        <p:sp>
          <p:nvSpPr>
            <p:cNvPr name="AutoShape 7" id="7"/>
            <p:cNvSpPr/>
            <p:nvPr/>
          </p:nvSpPr>
          <p:spPr>
            <a:xfrm>
              <a:off x="0" y="4364767"/>
              <a:ext cx="12359190" cy="0"/>
            </a:xfrm>
            <a:prstGeom prst="line">
              <a:avLst/>
            </a:prstGeom>
            <a:ln cap="rnd" w="38100">
              <a:solidFill>
                <a:srgbClr val="56171F"/>
              </a:solidFill>
              <a:prstDash val="solid"/>
              <a:headEnd type="none" len="sm" w="sm"/>
              <a:tailEnd type="none" len="sm" w="sm"/>
            </a:ln>
          </p:spPr>
        </p:sp>
        <p:sp>
          <p:nvSpPr>
            <p:cNvPr name="AutoShape 8" id="8"/>
            <p:cNvSpPr/>
            <p:nvPr/>
          </p:nvSpPr>
          <p:spPr>
            <a:xfrm>
              <a:off x="0" y="19050"/>
              <a:ext cx="12359190" cy="0"/>
            </a:xfrm>
            <a:prstGeom prst="line">
              <a:avLst/>
            </a:prstGeom>
            <a:ln cap="rnd" w="38100">
              <a:solidFill>
                <a:srgbClr val="56171F"/>
              </a:solidFill>
              <a:prstDash val="solid"/>
              <a:headEnd type="none" len="sm" w="sm"/>
              <a:tailEnd type="none" len="sm" w="sm"/>
            </a:ln>
          </p:spPr>
        </p:sp>
      </p:grpSp>
    </p:spTree>
  </p:cSld>
  <p:clrMapOvr>
    <a:masterClrMapping/>
  </p:clrMapOvr>
</p:sld>
</file>

<file path=ppt/slides/slide1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2305051"/>
            <a:ext cx="16230600" cy="2114549"/>
          </a:xfrm>
          <a:prstGeom prst="rect">
            <a:avLst/>
          </a:prstGeom>
        </p:spPr>
        <p:txBody>
          <a:bodyPr anchor="t" rtlCol="false" tIns="0" lIns="0" bIns="0" rIns="0">
            <a:spAutoFit/>
          </a:bodyPr>
          <a:lstStyle/>
          <a:p>
            <a:pPr algn="l">
              <a:lnSpc>
                <a:spcPts val="4200"/>
              </a:lnSpc>
            </a:pPr>
            <a:r>
              <a:rPr lang="en-US" sz="3000" u="sng">
                <a:solidFill>
                  <a:srgbClr val="56171F"/>
                </a:solidFill>
                <a:latin typeface="Red Hat Display"/>
                <a:ea typeface="Red Hat Display"/>
                <a:cs typeface="Red Hat Display"/>
                <a:sym typeface="Red Hat Display"/>
              </a:rPr>
              <a:t>Short-term:</a:t>
            </a:r>
          </a:p>
          <a:p>
            <a:pPr algn="l" marL="647711" indent="-323856" lvl="1">
              <a:lnSpc>
                <a:spcPts val="4200"/>
              </a:lnSpc>
              <a:buFont typeface="Arial"/>
              <a:buChar char="•"/>
            </a:pPr>
            <a:r>
              <a:rPr lang="en-US" sz="3000">
                <a:solidFill>
                  <a:srgbClr val="737373"/>
                </a:solidFill>
                <a:latin typeface="Red Hat Display"/>
                <a:ea typeface="Red Hat Display"/>
                <a:cs typeface="Red Hat Display"/>
                <a:sym typeface="Red Hat Display"/>
              </a:rPr>
              <a:t>Your </a:t>
            </a:r>
            <a:r>
              <a:rPr lang="en-US" sz="3000">
                <a:solidFill>
                  <a:srgbClr val="737373"/>
                </a:solidFill>
                <a:latin typeface="Red Hat Display"/>
                <a:ea typeface="Red Hat Display"/>
                <a:cs typeface="Red Hat Display"/>
                <a:sym typeface="Red Hat Display"/>
              </a:rPr>
              <a:t>investments (i.e. the players) are optimized to perform at their full potential</a:t>
            </a:r>
          </a:p>
          <a:p>
            <a:pPr algn="l" marL="647711" indent="-323856" lvl="1">
              <a:lnSpc>
                <a:spcPts val="4200"/>
              </a:lnSpc>
              <a:buFont typeface="Arial"/>
              <a:buChar char="•"/>
            </a:pPr>
            <a:r>
              <a:rPr lang="en-US" b="true" sz="3000">
                <a:solidFill>
                  <a:srgbClr val="56171F"/>
                </a:solidFill>
                <a:latin typeface="Red Hat Display Bold"/>
                <a:ea typeface="Red Hat Display Bold"/>
                <a:cs typeface="Red Hat Display Bold"/>
                <a:sym typeface="Red Hat Display Bold"/>
              </a:rPr>
              <a:t>Guarantee improved player sustainability and longevity of your investments/recruitments</a:t>
            </a:r>
          </a:p>
        </p:txBody>
      </p:sp>
      <p:sp>
        <p:nvSpPr>
          <p:cNvPr name="TextBox 3" id="3"/>
          <p:cNvSpPr txBox="true"/>
          <p:nvPr/>
        </p:nvSpPr>
        <p:spPr>
          <a:xfrm rot="0">
            <a:off x="6594760" y="876300"/>
            <a:ext cx="5098479" cy="1368417"/>
          </a:xfrm>
          <a:prstGeom prst="rect">
            <a:avLst/>
          </a:prstGeom>
        </p:spPr>
        <p:txBody>
          <a:bodyPr anchor="t" rtlCol="false" tIns="0" lIns="0" bIns="0" rIns="0">
            <a:spAutoFit/>
          </a:bodyPr>
          <a:lstStyle/>
          <a:p>
            <a:pPr algn="ctr">
              <a:lnSpc>
                <a:spcPts val="11200"/>
              </a:lnSpc>
            </a:pPr>
            <a:r>
              <a:rPr lang="en-US" sz="8000" b="true">
                <a:solidFill>
                  <a:srgbClr val="56171F"/>
                </a:solidFill>
                <a:latin typeface="Red Hat Display Bold"/>
                <a:ea typeface="Red Hat Display Bold"/>
                <a:cs typeface="Red Hat Display Bold"/>
                <a:sym typeface="Red Hat Display Bold"/>
              </a:rPr>
              <a:t>The result:</a:t>
            </a:r>
          </a:p>
        </p:txBody>
      </p:sp>
    </p:spTree>
  </p:cSld>
  <p:clrMapOvr>
    <a:masterClrMapping/>
  </p:clrMapOvr>
</p:sld>
</file>

<file path=ppt/slides/slide1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2305051"/>
            <a:ext cx="16230600" cy="2647949"/>
          </a:xfrm>
          <a:prstGeom prst="rect">
            <a:avLst/>
          </a:prstGeom>
        </p:spPr>
        <p:txBody>
          <a:bodyPr anchor="t" rtlCol="false" tIns="0" lIns="0" bIns="0" rIns="0">
            <a:spAutoFit/>
          </a:bodyPr>
          <a:lstStyle/>
          <a:p>
            <a:pPr algn="l">
              <a:lnSpc>
                <a:spcPts val="4200"/>
              </a:lnSpc>
            </a:pPr>
            <a:r>
              <a:rPr lang="en-US" sz="3000" u="sng">
                <a:solidFill>
                  <a:srgbClr val="56171F"/>
                </a:solidFill>
                <a:latin typeface="Red Hat Display"/>
                <a:ea typeface="Red Hat Display"/>
                <a:cs typeface="Red Hat Display"/>
                <a:sym typeface="Red Hat Display"/>
              </a:rPr>
              <a:t>Short-term:</a:t>
            </a:r>
          </a:p>
          <a:p>
            <a:pPr algn="l" marL="647711" indent="-323856" lvl="1">
              <a:lnSpc>
                <a:spcPts val="4200"/>
              </a:lnSpc>
              <a:buFont typeface="Arial"/>
              <a:buChar char="•"/>
            </a:pPr>
            <a:r>
              <a:rPr lang="en-US" sz="3000">
                <a:solidFill>
                  <a:srgbClr val="737373"/>
                </a:solidFill>
                <a:latin typeface="Red Hat Display"/>
                <a:ea typeface="Red Hat Display"/>
                <a:cs typeface="Red Hat Display"/>
                <a:sym typeface="Red Hat Display"/>
              </a:rPr>
              <a:t>Your </a:t>
            </a:r>
            <a:r>
              <a:rPr lang="en-US" sz="3000">
                <a:solidFill>
                  <a:srgbClr val="737373"/>
                </a:solidFill>
                <a:latin typeface="Red Hat Display"/>
                <a:ea typeface="Red Hat Display"/>
                <a:cs typeface="Red Hat Display"/>
                <a:sym typeface="Red Hat Display"/>
              </a:rPr>
              <a:t>investments (i.e. the players) are optimized to perform at their full potential</a:t>
            </a:r>
          </a:p>
          <a:p>
            <a:pPr algn="l" marL="647711" indent="-323856" lvl="1">
              <a:lnSpc>
                <a:spcPts val="4200"/>
              </a:lnSpc>
              <a:buFont typeface="Arial"/>
              <a:buChar char="•"/>
            </a:pPr>
            <a:r>
              <a:rPr lang="en-US" sz="3000">
                <a:solidFill>
                  <a:srgbClr val="737373"/>
                </a:solidFill>
                <a:latin typeface="Red Hat Display"/>
                <a:ea typeface="Red Hat Display"/>
                <a:cs typeface="Red Hat Display"/>
                <a:sym typeface="Red Hat Display"/>
              </a:rPr>
              <a:t>Guarantee player sustainability and longevity of your investments/recruitments</a:t>
            </a:r>
          </a:p>
          <a:p>
            <a:pPr algn="l" marL="647711" indent="-323856" lvl="1">
              <a:lnSpc>
                <a:spcPts val="4200"/>
              </a:lnSpc>
              <a:buFont typeface="Arial"/>
              <a:buChar char="•"/>
            </a:pPr>
            <a:r>
              <a:rPr lang="en-US" b="true" sz="3000">
                <a:solidFill>
                  <a:srgbClr val="56171F"/>
                </a:solidFill>
                <a:latin typeface="Red Hat Display Bold"/>
                <a:ea typeface="Red Hat Display Bold"/>
                <a:cs typeface="Red Hat Display Bold"/>
                <a:sym typeface="Red Hat Display Bold"/>
              </a:rPr>
              <a:t>Minimise the risk of injuries and ensure the likelihood of peak performance when it matters the most</a:t>
            </a:r>
          </a:p>
        </p:txBody>
      </p:sp>
      <p:sp>
        <p:nvSpPr>
          <p:cNvPr name="TextBox 3" id="3"/>
          <p:cNvSpPr txBox="true"/>
          <p:nvPr/>
        </p:nvSpPr>
        <p:spPr>
          <a:xfrm rot="0">
            <a:off x="6594760" y="876300"/>
            <a:ext cx="5098479" cy="1368417"/>
          </a:xfrm>
          <a:prstGeom prst="rect">
            <a:avLst/>
          </a:prstGeom>
        </p:spPr>
        <p:txBody>
          <a:bodyPr anchor="t" rtlCol="false" tIns="0" lIns="0" bIns="0" rIns="0">
            <a:spAutoFit/>
          </a:bodyPr>
          <a:lstStyle/>
          <a:p>
            <a:pPr algn="ctr">
              <a:lnSpc>
                <a:spcPts val="11200"/>
              </a:lnSpc>
            </a:pPr>
            <a:r>
              <a:rPr lang="en-US" sz="8000" b="true">
                <a:solidFill>
                  <a:srgbClr val="56171F"/>
                </a:solidFill>
                <a:latin typeface="Red Hat Display Bold"/>
                <a:ea typeface="Red Hat Display Bold"/>
                <a:cs typeface="Red Hat Display Bold"/>
                <a:sym typeface="Red Hat Display Bold"/>
              </a:rPr>
              <a:t>The result:</a:t>
            </a:r>
          </a:p>
        </p:txBody>
      </p:sp>
    </p:spTree>
  </p:cSld>
  <p:clrMapOvr>
    <a:masterClrMapping/>
  </p:clrMapOvr>
</p:sld>
</file>

<file path=ppt/slides/slide1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2305051"/>
            <a:ext cx="16230600" cy="1581149"/>
          </a:xfrm>
          <a:prstGeom prst="rect">
            <a:avLst/>
          </a:prstGeom>
        </p:spPr>
        <p:txBody>
          <a:bodyPr anchor="t" rtlCol="false" tIns="0" lIns="0" bIns="0" rIns="0">
            <a:spAutoFit/>
          </a:bodyPr>
          <a:lstStyle/>
          <a:p>
            <a:pPr algn="l">
              <a:lnSpc>
                <a:spcPts val="4200"/>
              </a:lnSpc>
            </a:pPr>
            <a:r>
              <a:rPr lang="en-US" sz="3000" u="sng">
                <a:solidFill>
                  <a:srgbClr val="56171F"/>
                </a:solidFill>
                <a:latin typeface="Red Hat Display"/>
                <a:ea typeface="Red Hat Display"/>
                <a:cs typeface="Red Hat Display"/>
                <a:sym typeface="Red Hat Display"/>
              </a:rPr>
              <a:t>Long-term:</a:t>
            </a:r>
          </a:p>
          <a:p>
            <a:pPr algn="l" marL="647711" indent="-323856" lvl="1">
              <a:lnSpc>
                <a:spcPts val="4200"/>
              </a:lnSpc>
              <a:buFont typeface="Arial"/>
              <a:buChar char="•"/>
            </a:pPr>
            <a:r>
              <a:rPr lang="en-US" b="true" sz="3000">
                <a:solidFill>
                  <a:srgbClr val="56171F"/>
                </a:solidFill>
                <a:latin typeface="Red Hat Display Bold"/>
                <a:ea typeface="Red Hat Display Bold"/>
                <a:cs typeface="Red Hat Display Bold"/>
                <a:sym typeface="Red Hat Display Bold"/>
              </a:rPr>
              <a:t>Building your own talent pipeline that benefits both current players and future prospects</a:t>
            </a:r>
          </a:p>
        </p:txBody>
      </p:sp>
      <p:sp>
        <p:nvSpPr>
          <p:cNvPr name="TextBox 3" id="3"/>
          <p:cNvSpPr txBox="true"/>
          <p:nvPr/>
        </p:nvSpPr>
        <p:spPr>
          <a:xfrm rot="0">
            <a:off x="6594760" y="876300"/>
            <a:ext cx="5098479" cy="1368417"/>
          </a:xfrm>
          <a:prstGeom prst="rect">
            <a:avLst/>
          </a:prstGeom>
        </p:spPr>
        <p:txBody>
          <a:bodyPr anchor="t" rtlCol="false" tIns="0" lIns="0" bIns="0" rIns="0">
            <a:spAutoFit/>
          </a:bodyPr>
          <a:lstStyle/>
          <a:p>
            <a:pPr algn="ctr">
              <a:lnSpc>
                <a:spcPts val="11200"/>
              </a:lnSpc>
            </a:pPr>
            <a:r>
              <a:rPr lang="en-US" sz="8000" b="true">
                <a:solidFill>
                  <a:srgbClr val="56171F"/>
                </a:solidFill>
                <a:latin typeface="Red Hat Display Bold"/>
                <a:ea typeface="Red Hat Display Bold"/>
                <a:cs typeface="Red Hat Display Bold"/>
                <a:sym typeface="Red Hat Display Bold"/>
              </a:rPr>
              <a:t>The result:</a:t>
            </a:r>
          </a:p>
        </p:txBody>
      </p:sp>
    </p:spTree>
  </p:cSld>
  <p:clrMapOvr>
    <a:masterClrMapping/>
  </p:clrMapOvr>
</p:sld>
</file>

<file path=ppt/slides/slide1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2305051"/>
            <a:ext cx="16230600" cy="2114549"/>
          </a:xfrm>
          <a:prstGeom prst="rect">
            <a:avLst/>
          </a:prstGeom>
        </p:spPr>
        <p:txBody>
          <a:bodyPr anchor="t" rtlCol="false" tIns="0" lIns="0" bIns="0" rIns="0">
            <a:spAutoFit/>
          </a:bodyPr>
          <a:lstStyle/>
          <a:p>
            <a:pPr algn="l">
              <a:lnSpc>
                <a:spcPts val="4200"/>
              </a:lnSpc>
            </a:pPr>
            <a:r>
              <a:rPr lang="en-US" sz="3000" u="sng">
                <a:solidFill>
                  <a:srgbClr val="56171F"/>
                </a:solidFill>
                <a:latin typeface="Red Hat Display"/>
                <a:ea typeface="Red Hat Display"/>
                <a:cs typeface="Red Hat Display"/>
                <a:sym typeface="Red Hat Display"/>
              </a:rPr>
              <a:t>Long-term:</a:t>
            </a:r>
          </a:p>
          <a:p>
            <a:pPr algn="l" marL="647711" indent="-323856" lvl="1">
              <a:lnSpc>
                <a:spcPts val="4200"/>
              </a:lnSpc>
              <a:buFont typeface="Arial"/>
              <a:buChar char="•"/>
            </a:pPr>
            <a:r>
              <a:rPr lang="en-US" sz="3000">
                <a:solidFill>
                  <a:srgbClr val="737373"/>
                </a:solidFill>
                <a:latin typeface="Red Hat Display"/>
                <a:ea typeface="Red Hat Display"/>
                <a:cs typeface="Red Hat Display"/>
                <a:sym typeface="Red Hat Display"/>
              </a:rPr>
              <a:t>Building your own talent pipeline that benefits both current players and future prospects</a:t>
            </a:r>
          </a:p>
          <a:p>
            <a:pPr algn="l" marL="647711" indent="-323856" lvl="1">
              <a:lnSpc>
                <a:spcPts val="4200"/>
              </a:lnSpc>
              <a:buFont typeface="Arial"/>
              <a:buChar char="•"/>
            </a:pPr>
            <a:r>
              <a:rPr lang="en-US" b="true" sz="3000">
                <a:solidFill>
                  <a:srgbClr val="56171F"/>
                </a:solidFill>
                <a:latin typeface="Red Hat Display Bold"/>
                <a:ea typeface="Red Hat Display Bold"/>
                <a:cs typeface="Red Hat Display Bold"/>
                <a:sym typeface="Red Hat Display Bold"/>
              </a:rPr>
              <a:t>Reducing dependency on expensive imports and instead fostering a strong club culture</a:t>
            </a:r>
          </a:p>
        </p:txBody>
      </p:sp>
      <p:sp>
        <p:nvSpPr>
          <p:cNvPr name="TextBox 3" id="3"/>
          <p:cNvSpPr txBox="true"/>
          <p:nvPr/>
        </p:nvSpPr>
        <p:spPr>
          <a:xfrm rot="0">
            <a:off x="6594760" y="876300"/>
            <a:ext cx="5098479" cy="1368417"/>
          </a:xfrm>
          <a:prstGeom prst="rect">
            <a:avLst/>
          </a:prstGeom>
        </p:spPr>
        <p:txBody>
          <a:bodyPr anchor="t" rtlCol="false" tIns="0" lIns="0" bIns="0" rIns="0">
            <a:spAutoFit/>
          </a:bodyPr>
          <a:lstStyle/>
          <a:p>
            <a:pPr algn="ctr">
              <a:lnSpc>
                <a:spcPts val="11200"/>
              </a:lnSpc>
            </a:pPr>
            <a:r>
              <a:rPr lang="en-US" sz="8000" b="true">
                <a:solidFill>
                  <a:srgbClr val="56171F"/>
                </a:solidFill>
                <a:latin typeface="Red Hat Display Bold"/>
                <a:ea typeface="Red Hat Display Bold"/>
                <a:cs typeface="Red Hat Display Bold"/>
                <a:sym typeface="Red Hat Display Bold"/>
              </a:rPr>
              <a:t>The result:</a:t>
            </a:r>
          </a:p>
        </p:txBody>
      </p:sp>
    </p:spTree>
  </p:cSld>
  <p:clrMapOvr>
    <a:masterClrMapping/>
  </p:clrMapOvr>
</p:sld>
</file>

<file path=ppt/slides/slide1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2305051"/>
            <a:ext cx="16230600" cy="2647949"/>
          </a:xfrm>
          <a:prstGeom prst="rect">
            <a:avLst/>
          </a:prstGeom>
        </p:spPr>
        <p:txBody>
          <a:bodyPr anchor="t" rtlCol="false" tIns="0" lIns="0" bIns="0" rIns="0">
            <a:spAutoFit/>
          </a:bodyPr>
          <a:lstStyle/>
          <a:p>
            <a:pPr algn="l">
              <a:lnSpc>
                <a:spcPts val="4200"/>
              </a:lnSpc>
            </a:pPr>
            <a:r>
              <a:rPr lang="en-US" sz="3000" u="sng">
                <a:solidFill>
                  <a:srgbClr val="56171F"/>
                </a:solidFill>
                <a:latin typeface="Red Hat Display"/>
                <a:ea typeface="Red Hat Display"/>
                <a:cs typeface="Red Hat Display"/>
                <a:sym typeface="Red Hat Display"/>
              </a:rPr>
              <a:t>Long-term:</a:t>
            </a:r>
          </a:p>
          <a:p>
            <a:pPr algn="l" marL="647711" indent="-323856" lvl="1">
              <a:lnSpc>
                <a:spcPts val="4200"/>
              </a:lnSpc>
              <a:buFont typeface="Arial"/>
              <a:buChar char="•"/>
            </a:pPr>
            <a:r>
              <a:rPr lang="en-US" sz="3000">
                <a:solidFill>
                  <a:srgbClr val="737373"/>
                </a:solidFill>
                <a:latin typeface="Red Hat Display"/>
                <a:ea typeface="Red Hat Display"/>
                <a:cs typeface="Red Hat Display"/>
                <a:sym typeface="Red Hat Display"/>
              </a:rPr>
              <a:t>Building your own talent pipeline that benefits both current players and future prospects</a:t>
            </a:r>
          </a:p>
          <a:p>
            <a:pPr algn="l" marL="647711" indent="-323856" lvl="1">
              <a:lnSpc>
                <a:spcPts val="4200"/>
              </a:lnSpc>
              <a:buFont typeface="Arial"/>
              <a:buChar char="•"/>
            </a:pPr>
            <a:r>
              <a:rPr lang="en-US" sz="3000">
                <a:solidFill>
                  <a:srgbClr val="737373"/>
                </a:solidFill>
                <a:latin typeface="Red Hat Display"/>
                <a:ea typeface="Red Hat Display"/>
                <a:cs typeface="Red Hat Display"/>
                <a:sym typeface="Red Hat Display"/>
              </a:rPr>
              <a:t>Reducing dependency on expensive imports and instead fostering a strong club culture</a:t>
            </a:r>
          </a:p>
          <a:p>
            <a:pPr algn="l" marL="647711" indent="-323856" lvl="1">
              <a:lnSpc>
                <a:spcPts val="4200"/>
              </a:lnSpc>
              <a:buFont typeface="Arial"/>
              <a:buChar char="•"/>
            </a:pPr>
            <a:r>
              <a:rPr lang="en-US" b="true" sz="3000">
                <a:solidFill>
                  <a:srgbClr val="56171F"/>
                </a:solidFill>
                <a:latin typeface="Red Hat Display Bold"/>
                <a:ea typeface="Red Hat Display Bold"/>
                <a:cs typeface="Red Hat Display Bold"/>
                <a:sym typeface="Red Hat Display Bold"/>
              </a:rPr>
              <a:t>Creating an attractive environment with the right conditions for top performance, where high-end players want to come and play</a:t>
            </a:r>
          </a:p>
        </p:txBody>
      </p:sp>
      <p:sp>
        <p:nvSpPr>
          <p:cNvPr name="TextBox 3" id="3"/>
          <p:cNvSpPr txBox="true"/>
          <p:nvPr/>
        </p:nvSpPr>
        <p:spPr>
          <a:xfrm rot="0">
            <a:off x="6594760" y="876300"/>
            <a:ext cx="5098479" cy="1368417"/>
          </a:xfrm>
          <a:prstGeom prst="rect">
            <a:avLst/>
          </a:prstGeom>
        </p:spPr>
        <p:txBody>
          <a:bodyPr anchor="t" rtlCol="false" tIns="0" lIns="0" bIns="0" rIns="0">
            <a:spAutoFit/>
          </a:bodyPr>
          <a:lstStyle/>
          <a:p>
            <a:pPr algn="ctr">
              <a:lnSpc>
                <a:spcPts val="11200"/>
              </a:lnSpc>
            </a:pPr>
            <a:r>
              <a:rPr lang="en-US" sz="8000" b="true">
                <a:solidFill>
                  <a:srgbClr val="56171F"/>
                </a:solidFill>
                <a:latin typeface="Red Hat Display Bold"/>
                <a:ea typeface="Red Hat Display Bold"/>
                <a:cs typeface="Red Hat Display Bold"/>
                <a:sym typeface="Red Hat Display Bold"/>
              </a:rPr>
              <a:t>The result:</a:t>
            </a:r>
          </a:p>
        </p:txBody>
      </p:sp>
    </p:spTree>
  </p:cSld>
  <p:clrMapOvr>
    <a:masterClrMapping/>
  </p:clrMapOvr>
</p:sld>
</file>

<file path=ppt/slides/slide1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2305051"/>
            <a:ext cx="16230600" cy="3714749"/>
          </a:xfrm>
          <a:prstGeom prst="rect">
            <a:avLst/>
          </a:prstGeom>
        </p:spPr>
        <p:txBody>
          <a:bodyPr anchor="t" rtlCol="false" tIns="0" lIns="0" bIns="0" rIns="0">
            <a:spAutoFit/>
          </a:bodyPr>
          <a:lstStyle/>
          <a:p>
            <a:pPr algn="l">
              <a:lnSpc>
                <a:spcPts val="4200"/>
              </a:lnSpc>
            </a:pPr>
            <a:r>
              <a:rPr lang="en-US" sz="3000" u="sng">
                <a:solidFill>
                  <a:srgbClr val="56171F"/>
                </a:solidFill>
                <a:latin typeface="Red Hat Display"/>
                <a:ea typeface="Red Hat Display"/>
                <a:cs typeface="Red Hat Display"/>
                <a:sym typeface="Red Hat Display"/>
              </a:rPr>
              <a:t>Long-term:</a:t>
            </a:r>
          </a:p>
          <a:p>
            <a:pPr algn="l" marL="647711" indent="-323856" lvl="1">
              <a:lnSpc>
                <a:spcPts val="4200"/>
              </a:lnSpc>
              <a:buFont typeface="Arial"/>
              <a:buChar char="•"/>
            </a:pPr>
            <a:r>
              <a:rPr lang="en-US" sz="3000">
                <a:solidFill>
                  <a:srgbClr val="737373"/>
                </a:solidFill>
                <a:latin typeface="Red Hat Display"/>
                <a:ea typeface="Red Hat Display"/>
                <a:cs typeface="Red Hat Display"/>
                <a:sym typeface="Red Hat Display"/>
              </a:rPr>
              <a:t>Building your own talent pipeline that benefits both current players and future prospects</a:t>
            </a:r>
          </a:p>
          <a:p>
            <a:pPr algn="l" marL="647711" indent="-323856" lvl="1">
              <a:lnSpc>
                <a:spcPts val="4200"/>
              </a:lnSpc>
              <a:buFont typeface="Arial"/>
              <a:buChar char="•"/>
            </a:pPr>
            <a:r>
              <a:rPr lang="en-US" sz="3000">
                <a:solidFill>
                  <a:srgbClr val="737373"/>
                </a:solidFill>
                <a:latin typeface="Red Hat Display"/>
                <a:ea typeface="Red Hat Display"/>
                <a:cs typeface="Red Hat Display"/>
                <a:sym typeface="Red Hat Display"/>
              </a:rPr>
              <a:t>Reducing dependency on expensive imports and instead fostering a strong club culture</a:t>
            </a:r>
          </a:p>
          <a:p>
            <a:pPr algn="l" marL="647711" indent="-323856" lvl="1">
              <a:lnSpc>
                <a:spcPts val="4200"/>
              </a:lnSpc>
              <a:buFont typeface="Arial"/>
              <a:buChar char="•"/>
            </a:pPr>
            <a:r>
              <a:rPr lang="en-US" sz="3000">
                <a:solidFill>
                  <a:srgbClr val="737373"/>
                </a:solidFill>
                <a:latin typeface="Red Hat Display"/>
                <a:ea typeface="Red Hat Display"/>
                <a:cs typeface="Red Hat Display"/>
                <a:sym typeface="Red Hat Display"/>
              </a:rPr>
              <a:t>Creating an attractive environment with the right conditions for top performance, where high-end players want to come and play</a:t>
            </a:r>
          </a:p>
          <a:p>
            <a:pPr algn="l" marL="647711" indent="-323856" lvl="1">
              <a:lnSpc>
                <a:spcPts val="4200"/>
              </a:lnSpc>
              <a:buFont typeface="Arial"/>
              <a:buChar char="•"/>
            </a:pPr>
            <a:r>
              <a:rPr lang="en-US" b="true" sz="3000">
                <a:solidFill>
                  <a:srgbClr val="56171F"/>
                </a:solidFill>
                <a:latin typeface="Red Hat Display Bold"/>
                <a:ea typeface="Red Hat Display Bold"/>
                <a:cs typeface="Red Hat Display Bold"/>
                <a:sym typeface="Red Hat Display Bold"/>
              </a:rPr>
              <a:t>M</a:t>
            </a:r>
            <a:r>
              <a:rPr lang="en-US" b="true" sz="3000">
                <a:solidFill>
                  <a:srgbClr val="56171F"/>
                </a:solidFill>
                <a:latin typeface="Red Hat Display Bold"/>
                <a:ea typeface="Red Hat Display Bold"/>
                <a:cs typeface="Red Hat Display Bold"/>
                <a:sym typeface="Red Hat Display Bold"/>
              </a:rPr>
              <a:t>ore cost-effective by building stability, no need for constantly compensating for underperforming players or having to recruit new ones</a:t>
            </a:r>
          </a:p>
        </p:txBody>
      </p:sp>
      <p:sp>
        <p:nvSpPr>
          <p:cNvPr name="TextBox 3" id="3"/>
          <p:cNvSpPr txBox="true"/>
          <p:nvPr/>
        </p:nvSpPr>
        <p:spPr>
          <a:xfrm rot="0">
            <a:off x="6594760" y="876300"/>
            <a:ext cx="5098479" cy="1368417"/>
          </a:xfrm>
          <a:prstGeom prst="rect">
            <a:avLst/>
          </a:prstGeom>
        </p:spPr>
        <p:txBody>
          <a:bodyPr anchor="t" rtlCol="false" tIns="0" lIns="0" bIns="0" rIns="0">
            <a:spAutoFit/>
          </a:bodyPr>
          <a:lstStyle/>
          <a:p>
            <a:pPr algn="ctr">
              <a:lnSpc>
                <a:spcPts val="11200"/>
              </a:lnSpc>
            </a:pPr>
            <a:r>
              <a:rPr lang="en-US" sz="8000" b="true">
                <a:solidFill>
                  <a:srgbClr val="56171F"/>
                </a:solidFill>
                <a:latin typeface="Red Hat Display Bold"/>
                <a:ea typeface="Red Hat Display Bold"/>
                <a:cs typeface="Red Hat Display Bold"/>
                <a:sym typeface="Red Hat Display Bold"/>
              </a:rPr>
              <a:t>The result:</a:t>
            </a:r>
          </a:p>
        </p:txBody>
      </p:sp>
    </p:spTree>
  </p:cSld>
  <p:clrMapOvr>
    <a:masterClrMapping/>
  </p:clrMapOvr>
</p:sld>
</file>

<file path=ppt/slides/slide1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2305051"/>
            <a:ext cx="16230600" cy="4781549"/>
          </a:xfrm>
          <a:prstGeom prst="rect">
            <a:avLst/>
          </a:prstGeom>
        </p:spPr>
        <p:txBody>
          <a:bodyPr anchor="t" rtlCol="false" tIns="0" lIns="0" bIns="0" rIns="0">
            <a:spAutoFit/>
          </a:bodyPr>
          <a:lstStyle/>
          <a:p>
            <a:pPr algn="l">
              <a:lnSpc>
                <a:spcPts val="4200"/>
              </a:lnSpc>
            </a:pPr>
            <a:r>
              <a:rPr lang="en-US" sz="3000" u="sng">
                <a:solidFill>
                  <a:srgbClr val="56171F"/>
                </a:solidFill>
                <a:latin typeface="Red Hat Display"/>
                <a:ea typeface="Red Hat Display"/>
                <a:cs typeface="Red Hat Display"/>
                <a:sym typeface="Red Hat Display"/>
              </a:rPr>
              <a:t>Long-term:</a:t>
            </a:r>
          </a:p>
          <a:p>
            <a:pPr algn="l" marL="647711" indent="-323856" lvl="1">
              <a:lnSpc>
                <a:spcPts val="4200"/>
              </a:lnSpc>
              <a:buFont typeface="Arial"/>
              <a:buChar char="•"/>
            </a:pPr>
            <a:r>
              <a:rPr lang="en-US" sz="3000">
                <a:solidFill>
                  <a:srgbClr val="737373"/>
                </a:solidFill>
                <a:latin typeface="Red Hat Display"/>
                <a:ea typeface="Red Hat Display"/>
                <a:cs typeface="Red Hat Display"/>
                <a:sym typeface="Red Hat Display"/>
              </a:rPr>
              <a:t>Building your own talent pipeline that benefits both current players and future prospects</a:t>
            </a:r>
          </a:p>
          <a:p>
            <a:pPr algn="l" marL="647711" indent="-323856" lvl="1">
              <a:lnSpc>
                <a:spcPts val="4200"/>
              </a:lnSpc>
              <a:buFont typeface="Arial"/>
              <a:buChar char="•"/>
            </a:pPr>
            <a:r>
              <a:rPr lang="en-US" sz="3000">
                <a:solidFill>
                  <a:srgbClr val="737373"/>
                </a:solidFill>
                <a:latin typeface="Red Hat Display"/>
                <a:ea typeface="Red Hat Display"/>
                <a:cs typeface="Red Hat Display"/>
                <a:sym typeface="Red Hat Display"/>
              </a:rPr>
              <a:t>Reducing dependence on expensive imports and instead fostering a strong club culture</a:t>
            </a:r>
          </a:p>
          <a:p>
            <a:pPr algn="l" marL="647711" indent="-323856" lvl="1">
              <a:lnSpc>
                <a:spcPts val="4200"/>
              </a:lnSpc>
              <a:buFont typeface="Arial"/>
              <a:buChar char="•"/>
            </a:pPr>
            <a:r>
              <a:rPr lang="en-US" sz="3000">
                <a:solidFill>
                  <a:srgbClr val="737373"/>
                </a:solidFill>
                <a:latin typeface="Red Hat Display"/>
                <a:ea typeface="Red Hat Display"/>
                <a:cs typeface="Red Hat Display"/>
                <a:sym typeface="Red Hat Display"/>
              </a:rPr>
              <a:t>Creating an attractive environment with the right conditions for top performance, where high-end players want to come and play</a:t>
            </a:r>
          </a:p>
          <a:p>
            <a:pPr algn="l" marL="647711" indent="-323856" lvl="1">
              <a:lnSpc>
                <a:spcPts val="4200"/>
              </a:lnSpc>
              <a:buFont typeface="Arial"/>
              <a:buChar char="•"/>
            </a:pPr>
            <a:r>
              <a:rPr lang="en-US" sz="3000">
                <a:solidFill>
                  <a:srgbClr val="737373"/>
                </a:solidFill>
                <a:latin typeface="Red Hat Display"/>
                <a:ea typeface="Red Hat Display"/>
                <a:cs typeface="Red Hat Display"/>
                <a:sym typeface="Red Hat Display"/>
              </a:rPr>
              <a:t>M</a:t>
            </a:r>
            <a:r>
              <a:rPr lang="en-US" sz="3000">
                <a:solidFill>
                  <a:srgbClr val="737373"/>
                </a:solidFill>
                <a:latin typeface="Red Hat Display"/>
                <a:ea typeface="Red Hat Display"/>
                <a:cs typeface="Red Hat Display"/>
                <a:sym typeface="Red Hat Display"/>
              </a:rPr>
              <a:t>ore cost-effective by building stability, no need for constantly compensating for underperforming players or having to recruit new ones</a:t>
            </a:r>
          </a:p>
          <a:p>
            <a:pPr algn="l">
              <a:lnSpc>
                <a:spcPts val="4200"/>
              </a:lnSpc>
            </a:pPr>
          </a:p>
          <a:p>
            <a:pPr algn="l">
              <a:lnSpc>
                <a:spcPts val="4200"/>
              </a:lnSpc>
            </a:pPr>
            <a:r>
              <a:rPr lang="en-US" sz="3000" b="true">
                <a:solidFill>
                  <a:srgbClr val="56171F"/>
                </a:solidFill>
                <a:latin typeface="Red Hat Display Bold"/>
                <a:ea typeface="Red Hat Display Bold"/>
                <a:cs typeface="Red Hat Display Bold"/>
                <a:sym typeface="Red Hat Display Bold"/>
              </a:rPr>
              <a:t>Bonus:</a:t>
            </a:r>
            <a:r>
              <a:rPr lang="en-US" sz="3000">
                <a:solidFill>
                  <a:srgbClr val="56171F"/>
                </a:solidFill>
                <a:latin typeface="Red Hat Display"/>
                <a:ea typeface="Red Hat Display"/>
                <a:cs typeface="Red Hat Display"/>
                <a:sym typeface="Red Hat Display"/>
              </a:rPr>
              <a:t> One of the similarities between Patrick Kane and Connor Bedard 👀</a:t>
            </a:r>
          </a:p>
        </p:txBody>
      </p:sp>
      <p:sp>
        <p:nvSpPr>
          <p:cNvPr name="TextBox 3" id="3"/>
          <p:cNvSpPr txBox="true"/>
          <p:nvPr/>
        </p:nvSpPr>
        <p:spPr>
          <a:xfrm rot="0">
            <a:off x="6594760" y="876300"/>
            <a:ext cx="5098479" cy="1368417"/>
          </a:xfrm>
          <a:prstGeom prst="rect">
            <a:avLst/>
          </a:prstGeom>
        </p:spPr>
        <p:txBody>
          <a:bodyPr anchor="t" rtlCol="false" tIns="0" lIns="0" bIns="0" rIns="0">
            <a:spAutoFit/>
          </a:bodyPr>
          <a:lstStyle/>
          <a:p>
            <a:pPr algn="ctr">
              <a:lnSpc>
                <a:spcPts val="11200"/>
              </a:lnSpc>
            </a:pPr>
            <a:r>
              <a:rPr lang="en-US" sz="8000" b="true">
                <a:solidFill>
                  <a:srgbClr val="56171F"/>
                </a:solidFill>
                <a:latin typeface="Red Hat Display Bold"/>
                <a:ea typeface="Red Hat Display Bold"/>
                <a:cs typeface="Red Hat Display Bold"/>
                <a:sym typeface="Red Hat Display Bold"/>
              </a:rPr>
              <a:t>The result:</a:t>
            </a:r>
          </a:p>
        </p:txBody>
      </p:sp>
    </p:spTree>
  </p:cSld>
  <p:clrMapOvr>
    <a:masterClrMapping/>
  </p:clrMapOvr>
</p:sld>
</file>

<file path=ppt/slides/slide1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893341" y="2278579"/>
            <a:ext cx="14501319" cy="1181102"/>
          </a:xfrm>
          <a:prstGeom prst="rect">
            <a:avLst/>
          </a:prstGeom>
        </p:spPr>
        <p:txBody>
          <a:bodyPr anchor="t" rtlCol="false" tIns="0" lIns="0" bIns="0" rIns="0">
            <a:spAutoFit/>
          </a:bodyPr>
          <a:lstStyle/>
          <a:p>
            <a:pPr algn="ctr" marL="0" indent="0" lvl="0">
              <a:lnSpc>
                <a:spcPts val="8925"/>
              </a:lnSpc>
            </a:pPr>
            <a:r>
              <a:rPr lang="en-US" b="true" sz="8500">
                <a:solidFill>
                  <a:srgbClr val="56171F"/>
                </a:solidFill>
                <a:latin typeface="Red Hat Display Bold"/>
                <a:ea typeface="Red Hat Display Bold"/>
                <a:cs typeface="Red Hat Display Bold"/>
                <a:sym typeface="Red Hat Display Bold"/>
              </a:rPr>
              <a:t>Reality check</a:t>
            </a:r>
          </a:p>
        </p:txBody>
      </p:sp>
      <p:sp>
        <p:nvSpPr>
          <p:cNvPr name="AutoShape 3" id="3"/>
          <p:cNvSpPr/>
          <p:nvPr/>
        </p:nvSpPr>
        <p:spPr>
          <a:xfrm>
            <a:off x="1893341" y="4303167"/>
            <a:ext cx="14501319" cy="0"/>
          </a:xfrm>
          <a:prstGeom prst="line">
            <a:avLst/>
          </a:prstGeom>
          <a:ln cap="flat" w="38100">
            <a:solidFill>
              <a:srgbClr val="56171F"/>
            </a:solidFill>
            <a:prstDash val="solid"/>
            <a:headEnd type="none" len="sm" w="sm"/>
            <a:tailEnd type="none" len="sm" w="sm"/>
          </a:ln>
        </p:spPr>
      </p:sp>
      <p:sp>
        <p:nvSpPr>
          <p:cNvPr name="TextBox 4" id="4"/>
          <p:cNvSpPr txBox="true"/>
          <p:nvPr/>
        </p:nvSpPr>
        <p:spPr>
          <a:xfrm rot="0">
            <a:off x="7359539" y="6089134"/>
            <a:ext cx="3568923" cy="1790700"/>
          </a:xfrm>
          <a:prstGeom prst="rect">
            <a:avLst/>
          </a:prstGeom>
        </p:spPr>
        <p:txBody>
          <a:bodyPr anchor="t" rtlCol="false" tIns="0" lIns="0" bIns="0" rIns="0">
            <a:spAutoFit/>
          </a:bodyPr>
          <a:lstStyle/>
          <a:p>
            <a:pPr algn="ctr" marL="0" indent="0" lvl="0">
              <a:lnSpc>
                <a:spcPts val="4799"/>
              </a:lnSpc>
            </a:pPr>
            <a:r>
              <a:rPr lang="en-US" sz="3999">
                <a:solidFill>
                  <a:srgbClr val="56171F"/>
                </a:solidFill>
                <a:latin typeface="Red Hat Display"/>
                <a:ea typeface="Red Hat Display"/>
                <a:cs typeface="Red Hat Display"/>
                <a:sym typeface="Red Hat Display"/>
              </a:rPr>
              <a:t>Tight margins between success/failure</a:t>
            </a:r>
          </a:p>
        </p:txBody>
      </p:sp>
      <p:sp>
        <p:nvSpPr>
          <p:cNvPr name="TextBox 5" id="5"/>
          <p:cNvSpPr txBox="true"/>
          <p:nvPr/>
        </p:nvSpPr>
        <p:spPr>
          <a:xfrm rot="0">
            <a:off x="12825737" y="6646346"/>
            <a:ext cx="3568923" cy="666750"/>
          </a:xfrm>
          <a:prstGeom prst="rect">
            <a:avLst/>
          </a:prstGeom>
        </p:spPr>
        <p:txBody>
          <a:bodyPr anchor="t" rtlCol="false" tIns="0" lIns="0" bIns="0" rIns="0">
            <a:spAutoFit/>
          </a:bodyPr>
          <a:lstStyle/>
          <a:p>
            <a:pPr algn="ctr" marL="0" indent="0" lvl="0">
              <a:lnSpc>
                <a:spcPts val="5310"/>
              </a:lnSpc>
            </a:pPr>
            <a:r>
              <a:rPr lang="en-US" sz="4425">
                <a:solidFill>
                  <a:srgbClr val="56171F"/>
                </a:solidFill>
                <a:latin typeface="Red Hat Display"/>
                <a:ea typeface="Red Hat Display"/>
                <a:cs typeface="Red Hat Display"/>
                <a:sym typeface="Red Hat Display"/>
              </a:rPr>
              <a:t>“Bad luck”</a:t>
            </a:r>
          </a:p>
        </p:txBody>
      </p:sp>
      <p:sp>
        <p:nvSpPr>
          <p:cNvPr name="TextBox 6" id="6"/>
          <p:cNvSpPr txBox="true"/>
          <p:nvPr/>
        </p:nvSpPr>
        <p:spPr>
          <a:xfrm rot="0">
            <a:off x="1893341" y="5789096"/>
            <a:ext cx="3568923" cy="2390775"/>
          </a:xfrm>
          <a:prstGeom prst="rect">
            <a:avLst/>
          </a:prstGeom>
        </p:spPr>
        <p:txBody>
          <a:bodyPr anchor="t" rtlCol="false" tIns="0" lIns="0" bIns="0" rIns="0">
            <a:spAutoFit/>
          </a:bodyPr>
          <a:lstStyle/>
          <a:p>
            <a:pPr algn="ctr" marL="0" indent="0" lvl="0">
              <a:lnSpc>
                <a:spcPts val="4799"/>
              </a:lnSpc>
            </a:pPr>
            <a:r>
              <a:rPr lang="en-US" sz="3999">
                <a:solidFill>
                  <a:srgbClr val="56171F"/>
                </a:solidFill>
                <a:latin typeface="Red Hat Display"/>
                <a:ea typeface="Red Hat Display"/>
                <a:cs typeface="Red Hat Display"/>
                <a:sym typeface="Red Hat Display"/>
              </a:rPr>
              <a:t>The correlation between injured players and wins</a:t>
            </a:r>
          </a:p>
        </p:txBody>
      </p:sp>
    </p:spTree>
  </p:cSld>
  <p:clrMapOvr>
    <a:masterClrMapping/>
  </p:clrMapOvr>
</p:sld>
</file>

<file path=ppt/slides/slide1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893341" y="2278579"/>
            <a:ext cx="14501319" cy="1181102"/>
          </a:xfrm>
          <a:prstGeom prst="rect">
            <a:avLst/>
          </a:prstGeom>
        </p:spPr>
        <p:txBody>
          <a:bodyPr anchor="t" rtlCol="false" tIns="0" lIns="0" bIns="0" rIns="0">
            <a:spAutoFit/>
          </a:bodyPr>
          <a:lstStyle/>
          <a:p>
            <a:pPr algn="ctr" marL="0" indent="0" lvl="0">
              <a:lnSpc>
                <a:spcPts val="8925"/>
              </a:lnSpc>
            </a:pPr>
            <a:r>
              <a:rPr lang="en-US" b="true" sz="8500">
                <a:solidFill>
                  <a:srgbClr val="56171F"/>
                </a:solidFill>
                <a:latin typeface="Red Hat Display Bold"/>
                <a:ea typeface="Red Hat Display Bold"/>
                <a:cs typeface="Red Hat Display Bold"/>
                <a:sym typeface="Red Hat Display Bold"/>
              </a:rPr>
              <a:t>Counterarguments</a:t>
            </a:r>
          </a:p>
        </p:txBody>
      </p:sp>
      <p:sp>
        <p:nvSpPr>
          <p:cNvPr name="AutoShape 3" id="3"/>
          <p:cNvSpPr/>
          <p:nvPr/>
        </p:nvSpPr>
        <p:spPr>
          <a:xfrm>
            <a:off x="1893341" y="4303167"/>
            <a:ext cx="14501319" cy="0"/>
          </a:xfrm>
          <a:prstGeom prst="line">
            <a:avLst/>
          </a:prstGeom>
          <a:ln cap="flat" w="38100">
            <a:solidFill>
              <a:srgbClr val="56171F"/>
            </a:solidFill>
            <a:prstDash val="solid"/>
            <a:headEnd type="none" len="sm" w="sm"/>
            <a:tailEnd type="none" len="sm" w="sm"/>
          </a:ln>
        </p:spPr>
      </p:sp>
      <p:sp>
        <p:nvSpPr>
          <p:cNvPr name="TextBox 4" id="4"/>
          <p:cNvSpPr txBox="true"/>
          <p:nvPr/>
        </p:nvSpPr>
        <p:spPr>
          <a:xfrm rot="0">
            <a:off x="1893341" y="5312846"/>
            <a:ext cx="3568923" cy="3333750"/>
          </a:xfrm>
          <a:prstGeom prst="rect">
            <a:avLst/>
          </a:prstGeom>
        </p:spPr>
        <p:txBody>
          <a:bodyPr anchor="t" rtlCol="false" tIns="0" lIns="0" bIns="0" rIns="0">
            <a:spAutoFit/>
          </a:bodyPr>
          <a:lstStyle/>
          <a:p>
            <a:pPr algn="ctr" marL="0" indent="0" lvl="0">
              <a:lnSpc>
                <a:spcPts val="5310"/>
              </a:lnSpc>
            </a:pPr>
            <a:r>
              <a:rPr lang="en-US" b="true" sz="4425">
                <a:solidFill>
                  <a:srgbClr val="56171F"/>
                </a:solidFill>
                <a:latin typeface="Red Hat Display Bold"/>
                <a:ea typeface="Red Hat Display Bold"/>
                <a:cs typeface="Red Hat Display Bold"/>
                <a:sym typeface="Red Hat Display Bold"/>
              </a:rPr>
              <a:t>1. Competition for talent and short-term results</a:t>
            </a:r>
          </a:p>
        </p:txBody>
      </p:sp>
    </p:spTree>
  </p:cSld>
  <p:clrMapOvr>
    <a:masterClrMapping/>
  </p:clrMapOvr>
</p:sld>
</file>

<file path=ppt/slides/slide1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893341" y="2278579"/>
            <a:ext cx="14501319" cy="1181102"/>
          </a:xfrm>
          <a:prstGeom prst="rect">
            <a:avLst/>
          </a:prstGeom>
        </p:spPr>
        <p:txBody>
          <a:bodyPr anchor="t" rtlCol="false" tIns="0" lIns="0" bIns="0" rIns="0">
            <a:spAutoFit/>
          </a:bodyPr>
          <a:lstStyle/>
          <a:p>
            <a:pPr algn="ctr" marL="0" indent="0" lvl="0">
              <a:lnSpc>
                <a:spcPts val="8925"/>
              </a:lnSpc>
            </a:pPr>
            <a:r>
              <a:rPr lang="en-US" b="true" sz="8500">
                <a:solidFill>
                  <a:srgbClr val="56171F"/>
                </a:solidFill>
                <a:latin typeface="Red Hat Display Bold"/>
                <a:ea typeface="Red Hat Display Bold"/>
                <a:cs typeface="Red Hat Display Bold"/>
                <a:sym typeface="Red Hat Display Bold"/>
              </a:rPr>
              <a:t>Counterarguments</a:t>
            </a:r>
          </a:p>
        </p:txBody>
      </p:sp>
      <p:sp>
        <p:nvSpPr>
          <p:cNvPr name="AutoShape 3" id="3"/>
          <p:cNvSpPr/>
          <p:nvPr/>
        </p:nvSpPr>
        <p:spPr>
          <a:xfrm>
            <a:off x="1893341" y="4303167"/>
            <a:ext cx="14501319" cy="0"/>
          </a:xfrm>
          <a:prstGeom prst="line">
            <a:avLst/>
          </a:prstGeom>
          <a:ln cap="flat" w="38100">
            <a:solidFill>
              <a:srgbClr val="56171F"/>
            </a:solidFill>
            <a:prstDash val="solid"/>
            <a:headEnd type="none" len="sm" w="sm"/>
            <a:tailEnd type="none" len="sm" w="sm"/>
          </a:ln>
        </p:spPr>
      </p:sp>
      <p:sp>
        <p:nvSpPr>
          <p:cNvPr name="TextBox 4" id="4"/>
          <p:cNvSpPr txBox="true"/>
          <p:nvPr/>
        </p:nvSpPr>
        <p:spPr>
          <a:xfrm rot="0">
            <a:off x="7359539" y="5646221"/>
            <a:ext cx="3568923" cy="2000250"/>
          </a:xfrm>
          <a:prstGeom prst="rect">
            <a:avLst/>
          </a:prstGeom>
        </p:spPr>
        <p:txBody>
          <a:bodyPr anchor="t" rtlCol="false" tIns="0" lIns="0" bIns="0" rIns="0">
            <a:spAutoFit/>
          </a:bodyPr>
          <a:lstStyle/>
          <a:p>
            <a:pPr algn="ctr" marL="0" indent="0" lvl="0">
              <a:lnSpc>
                <a:spcPts val="5310"/>
              </a:lnSpc>
            </a:pPr>
            <a:r>
              <a:rPr lang="en-US" b="true" sz="4425">
                <a:solidFill>
                  <a:srgbClr val="56171F"/>
                </a:solidFill>
                <a:latin typeface="Red Hat Display Bold"/>
                <a:ea typeface="Red Hat Display Bold"/>
                <a:cs typeface="Red Hat Display Bold"/>
                <a:sym typeface="Red Hat Display Bold"/>
              </a:rPr>
              <a:t>2. Limited financial resources</a:t>
            </a:r>
          </a:p>
        </p:txBody>
      </p:sp>
      <p:sp>
        <p:nvSpPr>
          <p:cNvPr name="TextBox 5" id="5"/>
          <p:cNvSpPr txBox="true"/>
          <p:nvPr/>
        </p:nvSpPr>
        <p:spPr>
          <a:xfrm rot="0">
            <a:off x="1893341" y="5646221"/>
            <a:ext cx="3568923" cy="2667000"/>
          </a:xfrm>
          <a:prstGeom prst="rect">
            <a:avLst/>
          </a:prstGeom>
        </p:spPr>
        <p:txBody>
          <a:bodyPr anchor="t" rtlCol="false" tIns="0" lIns="0" bIns="0" rIns="0">
            <a:spAutoFit/>
          </a:bodyPr>
          <a:lstStyle/>
          <a:p>
            <a:pPr algn="ctr" marL="0" indent="0" lvl="0">
              <a:lnSpc>
                <a:spcPts val="5310"/>
              </a:lnSpc>
            </a:pPr>
            <a:r>
              <a:rPr lang="en-US" sz="4425">
                <a:solidFill>
                  <a:srgbClr val="56171F"/>
                </a:solidFill>
                <a:latin typeface="Red Hat Display"/>
                <a:ea typeface="Red Hat Display"/>
                <a:cs typeface="Red Hat Display"/>
                <a:sym typeface="Red Hat Display"/>
              </a:rPr>
              <a:t>1. Competition for talent and short-term results</a:t>
            </a:r>
          </a:p>
        </p:txBody>
      </p:sp>
    </p:spTree>
  </p:cSld>
  <p:clrMapOvr>
    <a:masterClrMapping/>
  </p:clrMapOvr>
</p:sld>
</file>

<file path=ppt/slides/slide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3024969" y="3422650"/>
            <a:ext cx="12238062" cy="1711325"/>
          </a:xfrm>
          <a:prstGeom prst="rect">
            <a:avLst/>
          </a:prstGeom>
        </p:spPr>
        <p:txBody>
          <a:bodyPr anchor="t" rtlCol="false" tIns="0" lIns="0" bIns="0" rIns="0">
            <a:spAutoFit/>
          </a:bodyPr>
          <a:lstStyle/>
          <a:p>
            <a:pPr algn="ctr">
              <a:lnSpc>
                <a:spcPts val="5600"/>
              </a:lnSpc>
              <a:spcBef>
                <a:spcPct val="0"/>
              </a:spcBef>
            </a:pPr>
            <a:r>
              <a:rPr lang="en-US" sz="4000">
                <a:solidFill>
                  <a:srgbClr val="56171F"/>
                </a:solidFill>
                <a:latin typeface="Red Hat Display"/>
                <a:ea typeface="Red Hat Display"/>
                <a:cs typeface="Red Hat Display"/>
                <a:sym typeface="Red Hat Display"/>
              </a:rPr>
              <a:t>“</a:t>
            </a:r>
            <a:r>
              <a:rPr lang="en-US" sz="4000">
                <a:solidFill>
                  <a:srgbClr val="56171F"/>
                </a:solidFill>
                <a:latin typeface="Red Hat Display"/>
                <a:ea typeface="Red Hat Display"/>
                <a:cs typeface="Red Hat Display"/>
                <a:sym typeface="Red Hat Display"/>
              </a:rPr>
              <a:t>The most dangerous phrase in the English language is </a:t>
            </a:r>
          </a:p>
          <a:p>
            <a:pPr algn="ctr">
              <a:lnSpc>
                <a:spcPts val="8399"/>
              </a:lnSpc>
              <a:spcBef>
                <a:spcPct val="0"/>
              </a:spcBef>
            </a:pPr>
            <a:r>
              <a:rPr lang="en-US" b="true" sz="5999" i="true">
                <a:solidFill>
                  <a:srgbClr val="56171F"/>
                </a:solidFill>
                <a:latin typeface="Red Hat Display Bold Italics"/>
                <a:ea typeface="Red Hat Display Bold Italics"/>
                <a:cs typeface="Red Hat Display Bold Italics"/>
                <a:sym typeface="Red Hat Display Bold Italics"/>
              </a:rPr>
              <a:t>We have always done it this way”</a:t>
            </a:r>
          </a:p>
        </p:txBody>
      </p:sp>
      <p:sp>
        <p:nvSpPr>
          <p:cNvPr name="TextBox 3" id="3"/>
          <p:cNvSpPr txBox="true"/>
          <p:nvPr/>
        </p:nvSpPr>
        <p:spPr>
          <a:xfrm rot="0">
            <a:off x="6354998" y="6179811"/>
            <a:ext cx="5578004" cy="669925"/>
          </a:xfrm>
          <a:prstGeom prst="rect">
            <a:avLst/>
          </a:prstGeom>
        </p:spPr>
        <p:txBody>
          <a:bodyPr anchor="t" rtlCol="false" tIns="0" lIns="0" bIns="0" rIns="0">
            <a:spAutoFit/>
          </a:bodyPr>
          <a:lstStyle/>
          <a:p>
            <a:pPr algn="ctr">
              <a:lnSpc>
                <a:spcPts val="5599"/>
              </a:lnSpc>
            </a:pPr>
            <a:r>
              <a:rPr lang="en-US" sz="3999">
                <a:solidFill>
                  <a:srgbClr val="56171F"/>
                </a:solidFill>
                <a:latin typeface="Red Hat Display"/>
                <a:ea typeface="Red Hat Display"/>
                <a:cs typeface="Red Hat Display"/>
                <a:sym typeface="Red Hat Display"/>
              </a:rPr>
              <a:t>-Grace Hopper, US Navy</a:t>
            </a:r>
          </a:p>
        </p:txBody>
      </p:sp>
    </p:spTree>
  </p:cSld>
  <p:clrMapOvr>
    <a:masterClrMapping/>
  </p:clrMapOvr>
</p:sld>
</file>

<file path=ppt/slides/slide2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893341" y="2278579"/>
            <a:ext cx="14501319" cy="1181102"/>
          </a:xfrm>
          <a:prstGeom prst="rect">
            <a:avLst/>
          </a:prstGeom>
        </p:spPr>
        <p:txBody>
          <a:bodyPr anchor="t" rtlCol="false" tIns="0" lIns="0" bIns="0" rIns="0">
            <a:spAutoFit/>
          </a:bodyPr>
          <a:lstStyle/>
          <a:p>
            <a:pPr algn="ctr" marL="0" indent="0" lvl="0">
              <a:lnSpc>
                <a:spcPts val="8925"/>
              </a:lnSpc>
            </a:pPr>
            <a:r>
              <a:rPr lang="en-US" b="true" sz="8500">
                <a:solidFill>
                  <a:srgbClr val="56171F"/>
                </a:solidFill>
                <a:latin typeface="Red Hat Display Bold"/>
                <a:ea typeface="Red Hat Display Bold"/>
                <a:cs typeface="Red Hat Display Bold"/>
                <a:sym typeface="Red Hat Display Bold"/>
              </a:rPr>
              <a:t>Counterarguments</a:t>
            </a:r>
          </a:p>
        </p:txBody>
      </p:sp>
      <p:sp>
        <p:nvSpPr>
          <p:cNvPr name="AutoShape 3" id="3"/>
          <p:cNvSpPr/>
          <p:nvPr/>
        </p:nvSpPr>
        <p:spPr>
          <a:xfrm>
            <a:off x="1893341" y="4303167"/>
            <a:ext cx="14501319" cy="0"/>
          </a:xfrm>
          <a:prstGeom prst="line">
            <a:avLst/>
          </a:prstGeom>
          <a:ln cap="flat" w="38100">
            <a:solidFill>
              <a:srgbClr val="56171F"/>
            </a:solidFill>
            <a:prstDash val="solid"/>
            <a:headEnd type="none" len="sm" w="sm"/>
            <a:tailEnd type="none" len="sm" w="sm"/>
          </a:ln>
        </p:spPr>
      </p:sp>
      <p:sp>
        <p:nvSpPr>
          <p:cNvPr name="TextBox 4" id="4"/>
          <p:cNvSpPr txBox="true"/>
          <p:nvPr/>
        </p:nvSpPr>
        <p:spPr>
          <a:xfrm rot="0">
            <a:off x="12825737" y="5646221"/>
            <a:ext cx="3568923" cy="2667000"/>
          </a:xfrm>
          <a:prstGeom prst="rect">
            <a:avLst/>
          </a:prstGeom>
        </p:spPr>
        <p:txBody>
          <a:bodyPr anchor="t" rtlCol="false" tIns="0" lIns="0" bIns="0" rIns="0">
            <a:spAutoFit/>
          </a:bodyPr>
          <a:lstStyle/>
          <a:p>
            <a:pPr algn="ctr" marL="0" indent="0" lvl="0">
              <a:lnSpc>
                <a:spcPts val="5310"/>
              </a:lnSpc>
            </a:pPr>
            <a:r>
              <a:rPr lang="en-US" b="true" sz="4425">
                <a:solidFill>
                  <a:srgbClr val="56171F"/>
                </a:solidFill>
                <a:latin typeface="Red Hat Display Bold"/>
                <a:ea typeface="Red Hat Display Bold"/>
                <a:cs typeface="Red Hat Display Bold"/>
                <a:sym typeface="Red Hat Display Bold"/>
              </a:rPr>
              <a:t>3. No guarantees (in a contact sport)</a:t>
            </a:r>
          </a:p>
        </p:txBody>
      </p:sp>
      <p:sp>
        <p:nvSpPr>
          <p:cNvPr name="TextBox 5" id="5"/>
          <p:cNvSpPr txBox="true"/>
          <p:nvPr/>
        </p:nvSpPr>
        <p:spPr>
          <a:xfrm rot="0">
            <a:off x="1893341" y="5646221"/>
            <a:ext cx="3568923" cy="2667000"/>
          </a:xfrm>
          <a:prstGeom prst="rect">
            <a:avLst/>
          </a:prstGeom>
        </p:spPr>
        <p:txBody>
          <a:bodyPr anchor="t" rtlCol="false" tIns="0" lIns="0" bIns="0" rIns="0">
            <a:spAutoFit/>
          </a:bodyPr>
          <a:lstStyle/>
          <a:p>
            <a:pPr algn="ctr" marL="0" indent="0" lvl="0">
              <a:lnSpc>
                <a:spcPts val="5310"/>
              </a:lnSpc>
            </a:pPr>
            <a:r>
              <a:rPr lang="en-US" sz="4425">
                <a:solidFill>
                  <a:srgbClr val="56171F"/>
                </a:solidFill>
                <a:latin typeface="Red Hat Display"/>
                <a:ea typeface="Red Hat Display"/>
                <a:cs typeface="Red Hat Display"/>
                <a:sym typeface="Red Hat Display"/>
              </a:rPr>
              <a:t>1. Competition for talent and short-term results</a:t>
            </a:r>
          </a:p>
        </p:txBody>
      </p:sp>
      <p:sp>
        <p:nvSpPr>
          <p:cNvPr name="TextBox 6" id="6"/>
          <p:cNvSpPr txBox="true"/>
          <p:nvPr/>
        </p:nvSpPr>
        <p:spPr>
          <a:xfrm rot="0">
            <a:off x="7359539" y="5646221"/>
            <a:ext cx="3568923" cy="2000250"/>
          </a:xfrm>
          <a:prstGeom prst="rect">
            <a:avLst/>
          </a:prstGeom>
        </p:spPr>
        <p:txBody>
          <a:bodyPr anchor="t" rtlCol="false" tIns="0" lIns="0" bIns="0" rIns="0">
            <a:spAutoFit/>
          </a:bodyPr>
          <a:lstStyle/>
          <a:p>
            <a:pPr algn="ctr" marL="0" indent="0" lvl="0">
              <a:lnSpc>
                <a:spcPts val="5310"/>
              </a:lnSpc>
            </a:pPr>
            <a:r>
              <a:rPr lang="en-US" sz="4425">
                <a:solidFill>
                  <a:srgbClr val="56171F"/>
                </a:solidFill>
                <a:latin typeface="Red Hat Display"/>
                <a:ea typeface="Red Hat Display"/>
                <a:cs typeface="Red Hat Display"/>
                <a:sym typeface="Red Hat Display"/>
              </a:rPr>
              <a:t>2. Limited financial resources</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084772" y="1028700"/>
            <a:ext cx="7059228" cy="8229600"/>
          </a:xfrm>
          <a:custGeom>
            <a:avLst/>
            <a:gdLst/>
            <a:ahLst/>
            <a:cxnLst/>
            <a:rect r="r" b="b" t="t" l="l"/>
            <a:pathLst>
              <a:path h="8229600" w="7059228">
                <a:moveTo>
                  <a:pt x="0" y="0"/>
                </a:moveTo>
                <a:lnTo>
                  <a:pt x="7059228" y="0"/>
                </a:lnTo>
                <a:lnTo>
                  <a:pt x="7059228" y="8229600"/>
                </a:lnTo>
                <a:lnTo>
                  <a:pt x="0" y="8229600"/>
                </a:lnTo>
                <a:lnTo>
                  <a:pt x="0" y="0"/>
                </a:lnTo>
                <a:close/>
              </a:path>
            </a:pathLst>
          </a:custGeom>
          <a:blipFill>
            <a:blip r:embed="rId3"/>
            <a:stretch>
              <a:fillRect l="0" t="-7223" r="0" b="0"/>
            </a:stretch>
          </a:blipFill>
        </p:spPr>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71999" y="610794"/>
            <a:ext cx="7908899" cy="9065413"/>
          </a:xfrm>
          <a:custGeom>
            <a:avLst/>
            <a:gdLst/>
            <a:ahLst/>
            <a:cxnLst/>
            <a:rect r="r" b="b" t="t" l="l"/>
            <a:pathLst>
              <a:path h="9065413" w="7908899">
                <a:moveTo>
                  <a:pt x="0" y="0"/>
                </a:moveTo>
                <a:lnTo>
                  <a:pt x="7908899" y="0"/>
                </a:lnTo>
                <a:lnTo>
                  <a:pt x="7908899" y="9065412"/>
                </a:lnTo>
                <a:lnTo>
                  <a:pt x="0" y="9065412"/>
                </a:lnTo>
                <a:lnTo>
                  <a:pt x="0" y="0"/>
                </a:lnTo>
                <a:close/>
              </a:path>
            </a:pathLst>
          </a:custGeom>
          <a:blipFill>
            <a:blip r:embed="rId3"/>
            <a:stretch>
              <a:fillRect l="0" t="-8263" r="0" b="-789"/>
            </a:stretch>
          </a:blipFill>
        </p:spPr>
      </p:sp>
      <p:grpSp>
        <p:nvGrpSpPr>
          <p:cNvPr name="Group 3" id="3"/>
          <p:cNvGrpSpPr/>
          <p:nvPr/>
        </p:nvGrpSpPr>
        <p:grpSpPr>
          <a:xfrm rot="0">
            <a:off x="9256123" y="1707082"/>
            <a:ext cx="8384422" cy="6611579"/>
            <a:chOff x="0" y="0"/>
            <a:chExt cx="11179230" cy="8815439"/>
          </a:xfrm>
        </p:grpSpPr>
        <p:sp>
          <p:nvSpPr>
            <p:cNvPr name="TextBox 4" id="4"/>
            <p:cNvSpPr txBox="true"/>
            <p:nvPr/>
          </p:nvSpPr>
          <p:spPr>
            <a:xfrm rot="0">
              <a:off x="161667" y="0"/>
              <a:ext cx="10356836" cy="1828800"/>
            </a:xfrm>
            <a:prstGeom prst="rect">
              <a:avLst/>
            </a:prstGeom>
          </p:spPr>
          <p:txBody>
            <a:bodyPr anchor="t" rtlCol="false" tIns="0" lIns="0" bIns="0" rIns="0">
              <a:spAutoFit/>
            </a:bodyPr>
            <a:lstStyle/>
            <a:p>
              <a:pPr algn="l" marL="0" indent="0" lvl="0">
                <a:lnSpc>
                  <a:spcPts val="10800"/>
                </a:lnSpc>
              </a:pPr>
              <a:r>
                <a:rPr lang="en-US" sz="9000">
                  <a:solidFill>
                    <a:srgbClr val="56171F"/>
                  </a:solidFill>
                  <a:latin typeface="Open Sans"/>
                  <a:ea typeface="Open Sans"/>
                  <a:cs typeface="Open Sans"/>
                  <a:sym typeface="Open Sans"/>
                </a:rPr>
                <a:t>Patrick Kane</a:t>
              </a:r>
            </a:p>
          </p:txBody>
        </p:sp>
        <p:sp>
          <p:nvSpPr>
            <p:cNvPr name="TextBox 5" id="5"/>
            <p:cNvSpPr txBox="true"/>
            <p:nvPr/>
          </p:nvSpPr>
          <p:spPr>
            <a:xfrm rot="0">
              <a:off x="161667" y="2748014"/>
              <a:ext cx="10356836" cy="6067425"/>
            </a:xfrm>
            <a:prstGeom prst="rect">
              <a:avLst/>
            </a:prstGeom>
          </p:spPr>
          <p:txBody>
            <a:bodyPr anchor="t" rtlCol="false" tIns="0" lIns="0" bIns="0" rIns="0">
              <a:spAutoFit/>
            </a:bodyPr>
            <a:lstStyle/>
            <a:p>
              <a:pPr algn="l" marL="0" indent="0" lvl="0">
                <a:lnSpc>
                  <a:spcPts val="3656"/>
                </a:lnSpc>
              </a:pPr>
              <a:r>
                <a:rPr lang="en-US" sz="2812">
                  <a:solidFill>
                    <a:srgbClr val="56171F"/>
                  </a:solidFill>
                  <a:latin typeface="Open Sans"/>
                  <a:ea typeface="Open Sans"/>
                  <a:cs typeface="Open Sans"/>
                  <a:sym typeface="Open Sans"/>
                </a:rPr>
                <a:t>3 Stanley Cup</a:t>
              </a:r>
            </a:p>
            <a:p>
              <a:pPr algn="l" marL="0" indent="0" lvl="0">
                <a:lnSpc>
                  <a:spcPts val="3656"/>
                </a:lnSpc>
              </a:pPr>
              <a:r>
                <a:rPr lang="en-US" sz="2812">
                  <a:solidFill>
                    <a:srgbClr val="56171F"/>
                  </a:solidFill>
                  <a:latin typeface="Open Sans"/>
                  <a:ea typeface="Open Sans"/>
                  <a:cs typeface="Open Sans"/>
                  <a:sym typeface="Open Sans"/>
                </a:rPr>
                <a:t>1 WC Bronze Medal</a:t>
              </a:r>
            </a:p>
            <a:p>
              <a:pPr algn="l" marL="0" indent="0" lvl="0">
                <a:lnSpc>
                  <a:spcPts val="3656"/>
                </a:lnSpc>
              </a:pPr>
              <a:r>
                <a:rPr lang="en-US" sz="2812">
                  <a:solidFill>
                    <a:srgbClr val="56171F"/>
                  </a:solidFill>
                  <a:latin typeface="Open Sans"/>
                  <a:ea typeface="Open Sans"/>
                  <a:cs typeface="Open Sans"/>
                  <a:sym typeface="Open Sans"/>
                </a:rPr>
                <a:t>1 Olympic Silver</a:t>
              </a:r>
            </a:p>
            <a:p>
              <a:pPr algn="l" marL="0" indent="0" lvl="0">
                <a:lnSpc>
                  <a:spcPts val="3656"/>
                </a:lnSpc>
              </a:pPr>
              <a:r>
                <a:rPr lang="en-US" sz="2812">
                  <a:solidFill>
                    <a:srgbClr val="56171F"/>
                  </a:solidFill>
                  <a:latin typeface="Open Sans"/>
                  <a:ea typeface="Open Sans"/>
                  <a:cs typeface="Open Sans"/>
                  <a:sym typeface="Open Sans"/>
                </a:rPr>
                <a:t>1 Conn Smyth Trophy</a:t>
              </a:r>
            </a:p>
            <a:p>
              <a:pPr algn="l" marL="0" indent="0" lvl="0">
                <a:lnSpc>
                  <a:spcPts val="3656"/>
                </a:lnSpc>
              </a:pPr>
              <a:r>
                <a:rPr lang="en-US" sz="2812">
                  <a:solidFill>
                    <a:srgbClr val="56171F"/>
                  </a:solidFill>
                  <a:latin typeface="Open Sans"/>
                  <a:ea typeface="Open Sans"/>
                  <a:cs typeface="Open Sans"/>
                  <a:sym typeface="Open Sans"/>
                </a:rPr>
                <a:t>1 Ted Lindsay Award</a:t>
              </a:r>
            </a:p>
            <a:p>
              <a:pPr algn="l" marL="0" indent="0" lvl="0">
                <a:lnSpc>
                  <a:spcPts val="3656"/>
                </a:lnSpc>
              </a:pPr>
              <a:r>
                <a:rPr lang="en-US" sz="2812">
                  <a:solidFill>
                    <a:srgbClr val="56171F"/>
                  </a:solidFill>
                  <a:latin typeface="Open Sans"/>
                  <a:ea typeface="Open Sans"/>
                  <a:cs typeface="Open Sans"/>
                  <a:sym typeface="Open Sans"/>
                </a:rPr>
                <a:t>1 Art Ross Trophy</a:t>
              </a:r>
            </a:p>
            <a:p>
              <a:pPr algn="l" marL="0" indent="0" lvl="0">
                <a:lnSpc>
                  <a:spcPts val="3656"/>
                </a:lnSpc>
              </a:pPr>
              <a:r>
                <a:rPr lang="en-US" sz="2812">
                  <a:solidFill>
                    <a:srgbClr val="56171F"/>
                  </a:solidFill>
                  <a:latin typeface="Open Sans"/>
                  <a:ea typeface="Open Sans"/>
                  <a:cs typeface="Open Sans"/>
                  <a:sym typeface="Open Sans"/>
                </a:rPr>
                <a:t>1 Hart Trophy</a:t>
              </a:r>
            </a:p>
            <a:p>
              <a:pPr algn="l" marL="0" indent="0" lvl="0">
                <a:lnSpc>
                  <a:spcPts val="3656"/>
                </a:lnSpc>
              </a:pPr>
              <a:r>
                <a:rPr lang="en-US" sz="2812">
                  <a:solidFill>
                    <a:srgbClr val="56171F"/>
                  </a:solidFill>
                  <a:latin typeface="Open Sans"/>
                  <a:ea typeface="Open Sans"/>
                  <a:cs typeface="Open Sans"/>
                  <a:sym typeface="Open Sans"/>
                </a:rPr>
                <a:t>1 Calder Trophy</a:t>
              </a:r>
            </a:p>
            <a:p>
              <a:pPr algn="l" marL="0" indent="0" lvl="0">
                <a:lnSpc>
                  <a:spcPts val="3656"/>
                </a:lnSpc>
              </a:pPr>
            </a:p>
            <a:p>
              <a:pPr algn="l" marL="0" indent="0" lvl="0">
                <a:lnSpc>
                  <a:spcPts val="3656"/>
                </a:lnSpc>
              </a:pPr>
              <a:r>
                <a:rPr lang="en-US" sz="2812">
                  <a:solidFill>
                    <a:srgbClr val="56171F"/>
                  </a:solidFill>
                  <a:latin typeface="Open Sans"/>
                  <a:ea typeface="Open Sans"/>
                  <a:cs typeface="Open Sans"/>
                  <a:sym typeface="Open Sans"/>
                </a:rPr>
                <a:t>Etc.</a:t>
              </a:r>
            </a:p>
          </p:txBody>
        </p:sp>
        <p:sp>
          <p:nvSpPr>
            <p:cNvPr name="AutoShape 6" id="6"/>
            <p:cNvSpPr/>
            <p:nvPr/>
          </p:nvSpPr>
          <p:spPr>
            <a:xfrm>
              <a:off x="0" y="2249853"/>
              <a:ext cx="11179230" cy="0"/>
            </a:xfrm>
            <a:prstGeom prst="line">
              <a:avLst/>
            </a:prstGeom>
            <a:ln cap="flat" w="50800">
              <a:solidFill>
                <a:srgbClr val="56171F"/>
              </a:solidFill>
              <a:prstDash val="solid"/>
              <a:headEnd type="none" len="sm" w="sm"/>
              <a:tailEnd type="none" len="sm" w="sm"/>
            </a:ln>
          </p:spPr>
        </p:sp>
      </p:gr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6819900" y="1426456"/>
            <a:ext cx="9906000" cy="7434087"/>
          </a:xfrm>
          <a:prstGeom prst="rect">
            <a:avLst/>
          </a:prstGeom>
          <a:solidFill>
            <a:srgbClr val="171612"/>
          </a:solidFill>
        </p:spPr>
      </p:sp>
      <p:sp>
        <p:nvSpPr>
          <p:cNvPr name="Freeform 3" id="3"/>
          <p:cNvSpPr/>
          <p:nvPr/>
        </p:nvSpPr>
        <p:spPr>
          <a:xfrm flipH="false" flipV="false" rot="0">
            <a:off x="7090358" y="1719641"/>
            <a:ext cx="9365085" cy="6847717"/>
          </a:xfrm>
          <a:custGeom>
            <a:avLst/>
            <a:gdLst/>
            <a:ahLst/>
            <a:cxnLst/>
            <a:rect r="r" b="b" t="t" l="l"/>
            <a:pathLst>
              <a:path h="6847717" w="9365085">
                <a:moveTo>
                  <a:pt x="0" y="0"/>
                </a:moveTo>
                <a:lnTo>
                  <a:pt x="9365084" y="0"/>
                </a:lnTo>
                <a:lnTo>
                  <a:pt x="9365084" y="6847718"/>
                </a:lnTo>
                <a:lnTo>
                  <a:pt x="0" y="6847718"/>
                </a:lnTo>
                <a:lnTo>
                  <a:pt x="0" y="0"/>
                </a:lnTo>
                <a:close/>
              </a:path>
            </a:pathLst>
          </a:custGeom>
          <a:blipFill>
            <a:blip r:embed="rId3"/>
            <a:stretch>
              <a:fillRect l="0" t="-17635" r="0" b="-17635"/>
            </a:stretch>
          </a:blipFill>
        </p:spPr>
      </p:sp>
      <p:sp>
        <p:nvSpPr>
          <p:cNvPr name="TextBox 4" id="4"/>
          <p:cNvSpPr txBox="true"/>
          <p:nvPr/>
        </p:nvSpPr>
        <p:spPr>
          <a:xfrm rot="0">
            <a:off x="1330446" y="4152899"/>
            <a:ext cx="4261392" cy="1838327"/>
          </a:xfrm>
          <a:prstGeom prst="rect">
            <a:avLst/>
          </a:prstGeom>
        </p:spPr>
        <p:txBody>
          <a:bodyPr anchor="t" rtlCol="false" tIns="0" lIns="0" bIns="0" rIns="0">
            <a:spAutoFit/>
          </a:bodyPr>
          <a:lstStyle/>
          <a:p>
            <a:pPr algn="ctr" marL="0" indent="0" lvl="0">
              <a:lnSpc>
                <a:spcPts val="7499"/>
              </a:lnSpc>
            </a:pPr>
            <a:r>
              <a:rPr lang="en-US" b="true" sz="4999" u="none">
                <a:solidFill>
                  <a:srgbClr val="56171F"/>
                </a:solidFill>
                <a:latin typeface="Red Hat Display Bold"/>
                <a:ea typeface="Red Hat Display Bold"/>
                <a:cs typeface="Red Hat Display Bold"/>
                <a:sym typeface="Red Hat Display Bold"/>
              </a:rPr>
              <a:t>Change your perspective</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0273861" y="1664392"/>
            <a:ext cx="7112877" cy="7112877"/>
            <a:chOff x="0" y="0"/>
            <a:chExt cx="6350000" cy="6350000"/>
          </a:xfrm>
        </p:grpSpPr>
        <p:sp>
          <p:nvSpPr>
            <p:cNvPr name="Freeform 3" id="3"/>
            <p:cNvSpPr/>
            <p:nvPr/>
          </p:nvSpPr>
          <p:spPr>
            <a:xfrm flipH="false" flipV="false" rot="0">
              <a:off x="0" y="0"/>
              <a:ext cx="6350000" cy="6350000"/>
            </a:xfrm>
            <a:custGeom>
              <a:avLst/>
              <a:gdLst/>
              <a:ahLst/>
              <a:cxnLst/>
              <a:rect r="r" b="b" t="t" l="l"/>
              <a:pathLst>
                <a:path h="6350000" w="6350000">
                  <a:moveTo>
                    <a:pt x="5715000" y="6350000"/>
                  </a:moveTo>
                  <a:lnTo>
                    <a:pt x="635000" y="6350000"/>
                  </a:lnTo>
                  <a:cubicBezTo>
                    <a:pt x="284480" y="6350000"/>
                    <a:pt x="0" y="6065520"/>
                    <a:pt x="0" y="5715000"/>
                  </a:cubicBezTo>
                  <a:lnTo>
                    <a:pt x="0" y="635000"/>
                  </a:lnTo>
                  <a:cubicBezTo>
                    <a:pt x="0" y="284480"/>
                    <a:pt x="284480" y="0"/>
                    <a:pt x="635000" y="0"/>
                  </a:cubicBezTo>
                  <a:lnTo>
                    <a:pt x="5715000" y="0"/>
                  </a:lnTo>
                  <a:cubicBezTo>
                    <a:pt x="6065520" y="0"/>
                    <a:pt x="6350000" y="284480"/>
                    <a:pt x="6350000" y="635000"/>
                  </a:cubicBezTo>
                  <a:lnTo>
                    <a:pt x="6350000" y="5715000"/>
                  </a:lnTo>
                  <a:cubicBezTo>
                    <a:pt x="6350000" y="6065520"/>
                    <a:pt x="6065520" y="6350000"/>
                    <a:pt x="5715000" y="6350000"/>
                  </a:cubicBezTo>
                  <a:close/>
                </a:path>
              </a:pathLst>
            </a:custGeom>
            <a:blipFill>
              <a:blip r:embed="rId3"/>
              <a:stretch>
                <a:fillRect l="-38794" t="0" r="-38794" b="0"/>
              </a:stretch>
            </a:blipFill>
          </p:spPr>
        </p:sp>
        <p:sp>
          <p:nvSpPr>
            <p:cNvPr name="Freeform 4" id="4"/>
            <p:cNvSpPr/>
            <p:nvPr/>
          </p:nvSpPr>
          <p:spPr>
            <a:xfrm flipH="false" flipV="false" rot="0">
              <a:off x="0" y="0"/>
              <a:ext cx="6350000" cy="6350000"/>
            </a:xfrm>
            <a:custGeom>
              <a:avLst/>
              <a:gdLst/>
              <a:ahLst/>
              <a:cxnLst/>
              <a:rect r="r" b="b" t="t" l="l"/>
              <a:pathLst>
                <a:path h="6350000" w="6350000">
                  <a:moveTo>
                    <a:pt x="5715000" y="19050"/>
                  </a:moveTo>
                  <a:cubicBezTo>
                    <a:pt x="6054090" y="19050"/>
                    <a:pt x="6330950" y="295910"/>
                    <a:pt x="6330950" y="635000"/>
                  </a:cubicBezTo>
                  <a:lnTo>
                    <a:pt x="6330950" y="5715000"/>
                  </a:lnTo>
                  <a:cubicBezTo>
                    <a:pt x="6330950" y="6054090"/>
                    <a:pt x="6054090" y="6330950"/>
                    <a:pt x="5715000" y="6330950"/>
                  </a:cubicBezTo>
                  <a:lnTo>
                    <a:pt x="635000" y="6330950"/>
                  </a:lnTo>
                  <a:cubicBezTo>
                    <a:pt x="295910" y="6330950"/>
                    <a:pt x="19050" y="6054090"/>
                    <a:pt x="19050" y="5715000"/>
                  </a:cubicBezTo>
                  <a:lnTo>
                    <a:pt x="19050" y="635000"/>
                  </a:lnTo>
                  <a:cubicBezTo>
                    <a:pt x="19050" y="295910"/>
                    <a:pt x="295910" y="19050"/>
                    <a:pt x="635000" y="19050"/>
                  </a:cubicBezTo>
                  <a:lnTo>
                    <a:pt x="5715000" y="19050"/>
                  </a:lnTo>
                  <a:moveTo>
                    <a:pt x="5715000" y="0"/>
                  </a:moveTo>
                  <a:lnTo>
                    <a:pt x="635000" y="0"/>
                  </a:lnTo>
                  <a:cubicBezTo>
                    <a:pt x="284480" y="0"/>
                    <a:pt x="0" y="284480"/>
                    <a:pt x="0" y="635000"/>
                  </a:cubicBezTo>
                  <a:lnTo>
                    <a:pt x="0" y="5715000"/>
                  </a:lnTo>
                  <a:cubicBezTo>
                    <a:pt x="0" y="6065520"/>
                    <a:pt x="284480" y="6350000"/>
                    <a:pt x="635000" y="6350000"/>
                  </a:cubicBezTo>
                  <a:lnTo>
                    <a:pt x="5715000" y="6350000"/>
                  </a:lnTo>
                  <a:cubicBezTo>
                    <a:pt x="6065520" y="6350000"/>
                    <a:pt x="6350000" y="6065520"/>
                    <a:pt x="6350000" y="5715000"/>
                  </a:cubicBezTo>
                  <a:lnTo>
                    <a:pt x="6350000" y="635000"/>
                  </a:lnTo>
                  <a:cubicBezTo>
                    <a:pt x="6350000" y="284480"/>
                    <a:pt x="6065520" y="0"/>
                    <a:pt x="5715000" y="0"/>
                  </a:cubicBezTo>
                  <a:lnTo>
                    <a:pt x="5715000" y="0"/>
                  </a:lnTo>
                  <a:close/>
                </a:path>
              </a:pathLst>
            </a:custGeom>
            <a:solidFill>
              <a:srgbClr val="56171F"/>
            </a:solidFill>
          </p:spPr>
        </p:sp>
      </p:grpSp>
      <p:sp>
        <p:nvSpPr>
          <p:cNvPr name="AutoShape 5" id="5"/>
          <p:cNvSpPr/>
          <p:nvPr/>
        </p:nvSpPr>
        <p:spPr>
          <a:xfrm>
            <a:off x="1351101" y="8767745"/>
            <a:ext cx="7869099" cy="0"/>
          </a:xfrm>
          <a:prstGeom prst="line">
            <a:avLst/>
          </a:prstGeom>
          <a:ln cap="flat" w="19050">
            <a:solidFill>
              <a:srgbClr val="56171F"/>
            </a:solidFill>
            <a:prstDash val="solid"/>
            <a:headEnd type="none" len="sm" w="sm"/>
            <a:tailEnd type="none" len="sm" w="sm"/>
          </a:ln>
        </p:spPr>
      </p:sp>
      <p:sp>
        <p:nvSpPr>
          <p:cNvPr name="TextBox 6" id="6"/>
          <p:cNvSpPr txBox="true"/>
          <p:nvPr/>
        </p:nvSpPr>
        <p:spPr>
          <a:xfrm rot="0">
            <a:off x="1384300" y="3634904"/>
            <a:ext cx="7999490" cy="4895850"/>
          </a:xfrm>
          <a:prstGeom prst="rect">
            <a:avLst/>
          </a:prstGeom>
        </p:spPr>
        <p:txBody>
          <a:bodyPr anchor="t" rtlCol="false" tIns="0" lIns="0" bIns="0" rIns="0">
            <a:spAutoFit/>
          </a:bodyPr>
          <a:lstStyle/>
          <a:p>
            <a:pPr algn="l" marL="0" indent="0" lvl="0">
              <a:lnSpc>
                <a:spcPts val="9450"/>
              </a:lnSpc>
              <a:spcBef>
                <a:spcPct val="0"/>
              </a:spcBef>
            </a:pPr>
            <a:r>
              <a:rPr lang="en-US" b="true" sz="10500" strike="noStrike" u="none">
                <a:solidFill>
                  <a:srgbClr val="56171F"/>
                </a:solidFill>
                <a:latin typeface="Red Hat Display Bold"/>
                <a:ea typeface="Red Hat Display Bold"/>
                <a:cs typeface="Red Hat Display Bold"/>
                <a:sym typeface="Red Hat Display Bold"/>
              </a:rPr>
              <a:t>What’s the cost of an injured player?</a:t>
            </a:r>
          </a:p>
        </p:txBody>
      </p:sp>
    </p:spTree>
  </p:cSld>
  <p:clrMapOvr>
    <a:masterClrMapping/>
  </p:clrMapOvr>
</p:sld>
</file>

<file path=ppt/slides/slide2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893604" y="1143000"/>
            <a:ext cx="14501319" cy="1181102"/>
          </a:xfrm>
          <a:prstGeom prst="rect">
            <a:avLst/>
          </a:prstGeom>
        </p:spPr>
        <p:txBody>
          <a:bodyPr anchor="t" rtlCol="false" tIns="0" lIns="0" bIns="0" rIns="0">
            <a:spAutoFit/>
          </a:bodyPr>
          <a:lstStyle/>
          <a:p>
            <a:pPr algn="ctr" marL="0" indent="0" lvl="0">
              <a:lnSpc>
                <a:spcPts val="8925"/>
              </a:lnSpc>
            </a:pPr>
            <a:r>
              <a:rPr lang="en-US" b="true" sz="8500">
                <a:solidFill>
                  <a:srgbClr val="56171F"/>
                </a:solidFill>
                <a:latin typeface="Red Hat Display Bold"/>
                <a:ea typeface="Red Hat Display Bold"/>
                <a:cs typeface="Red Hat Display Bold"/>
                <a:sym typeface="Red Hat Display Bold"/>
              </a:rPr>
              <a:t>Examples when injured</a:t>
            </a:r>
          </a:p>
        </p:txBody>
      </p:sp>
      <p:sp>
        <p:nvSpPr>
          <p:cNvPr name="AutoShape 3" id="3"/>
          <p:cNvSpPr/>
          <p:nvPr/>
        </p:nvSpPr>
        <p:spPr>
          <a:xfrm>
            <a:off x="1893604" y="2927456"/>
            <a:ext cx="14501319" cy="0"/>
          </a:xfrm>
          <a:prstGeom prst="line">
            <a:avLst/>
          </a:prstGeom>
          <a:ln cap="flat" w="38100">
            <a:solidFill>
              <a:srgbClr val="56171F"/>
            </a:solidFill>
            <a:prstDash val="solid"/>
            <a:headEnd type="none" len="sm" w="sm"/>
            <a:tailEnd type="none" len="sm" w="sm"/>
          </a:ln>
        </p:spPr>
      </p:sp>
      <p:sp>
        <p:nvSpPr>
          <p:cNvPr name="TextBox 4" id="4"/>
          <p:cNvSpPr txBox="true"/>
          <p:nvPr/>
        </p:nvSpPr>
        <p:spPr>
          <a:xfrm rot="0">
            <a:off x="1893604" y="3527531"/>
            <a:ext cx="4123314" cy="3857625"/>
          </a:xfrm>
          <a:prstGeom prst="rect">
            <a:avLst/>
          </a:prstGeom>
        </p:spPr>
        <p:txBody>
          <a:bodyPr anchor="t" rtlCol="false" tIns="0" lIns="0" bIns="0" rIns="0">
            <a:spAutoFit/>
          </a:bodyPr>
          <a:lstStyle/>
          <a:p>
            <a:pPr algn="ctr" marL="0" indent="0" lvl="0">
              <a:lnSpc>
                <a:spcPts val="3397"/>
              </a:lnSpc>
            </a:pPr>
            <a:r>
              <a:rPr lang="en-US" b="true" sz="2831">
                <a:solidFill>
                  <a:srgbClr val="56171F"/>
                </a:solidFill>
                <a:latin typeface="Red Hat Display Bold"/>
                <a:ea typeface="Red Hat Display Bold"/>
                <a:cs typeface="Red Hat Display Bold"/>
                <a:sym typeface="Red Hat Display Bold"/>
              </a:rPr>
              <a:t>Average SHL salary; €13,000 per month</a:t>
            </a:r>
          </a:p>
          <a:p>
            <a:pPr algn="ctr" marL="0" indent="0" lvl="0">
              <a:lnSpc>
                <a:spcPts val="3397"/>
              </a:lnSpc>
            </a:pPr>
          </a:p>
          <a:p>
            <a:pPr algn="ctr" marL="0" indent="0" lvl="0">
              <a:lnSpc>
                <a:spcPts val="3397"/>
              </a:lnSpc>
            </a:pPr>
            <a:r>
              <a:rPr lang="en-US" b="true" sz="2831">
                <a:solidFill>
                  <a:srgbClr val="56171F"/>
                </a:solidFill>
                <a:latin typeface="Red Hat Display Bold"/>
                <a:ea typeface="Red Hat Display Bold"/>
                <a:cs typeface="Red Hat Display Bold"/>
                <a:sym typeface="Red Hat Display Bold"/>
              </a:rPr>
              <a:t>Total cost: €16,000 per month</a:t>
            </a:r>
          </a:p>
          <a:p>
            <a:pPr algn="ctr" marL="0" indent="0" lvl="0">
              <a:lnSpc>
                <a:spcPts val="3397"/>
              </a:lnSpc>
            </a:pPr>
          </a:p>
          <a:p>
            <a:pPr algn="ctr" marL="0" indent="0" lvl="0">
              <a:lnSpc>
                <a:spcPts val="3397"/>
              </a:lnSpc>
            </a:pPr>
            <a:r>
              <a:rPr lang="en-US" b="true" sz="2831">
                <a:solidFill>
                  <a:srgbClr val="56171F"/>
                </a:solidFill>
                <a:latin typeface="Red Hat Display Bold"/>
                <a:ea typeface="Red Hat Display Bold"/>
                <a:cs typeface="Red Hat Display Bold"/>
                <a:sym typeface="Red Hat Display Bold"/>
              </a:rPr>
              <a:t>Day 1-14; €550 per day</a:t>
            </a:r>
          </a:p>
          <a:p>
            <a:pPr algn="ctr" marL="0" indent="0" lvl="0">
              <a:lnSpc>
                <a:spcPts val="3397"/>
              </a:lnSpc>
            </a:pPr>
            <a:r>
              <a:rPr lang="en-US" b="true" sz="2831">
                <a:solidFill>
                  <a:srgbClr val="56171F"/>
                </a:solidFill>
                <a:latin typeface="Red Hat Display Bold"/>
                <a:ea typeface="Red Hat Display Bold"/>
                <a:cs typeface="Red Hat Display Bold"/>
                <a:sym typeface="Red Hat Display Bold"/>
              </a:rPr>
              <a:t>=</a:t>
            </a:r>
          </a:p>
          <a:p>
            <a:pPr algn="ctr" marL="0" indent="0" lvl="0">
              <a:lnSpc>
                <a:spcPts val="3397"/>
              </a:lnSpc>
            </a:pPr>
            <a:r>
              <a:rPr lang="en-US" b="true" sz="2831">
                <a:solidFill>
                  <a:srgbClr val="56171F"/>
                </a:solidFill>
                <a:latin typeface="Red Hat Display Bold"/>
                <a:ea typeface="Red Hat Display Bold"/>
                <a:cs typeface="Red Hat Display Bold"/>
                <a:sym typeface="Red Hat Display Bold"/>
              </a:rPr>
              <a:t>€7,500</a:t>
            </a:r>
          </a:p>
        </p:txBody>
      </p:sp>
    </p:spTree>
  </p:cSld>
  <p:clrMapOvr>
    <a:masterClrMapping/>
  </p:clrMapOvr>
</p:sld>
</file>

<file path=ppt/slides/slide2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893604" y="1143000"/>
            <a:ext cx="14501319" cy="1181102"/>
          </a:xfrm>
          <a:prstGeom prst="rect">
            <a:avLst/>
          </a:prstGeom>
        </p:spPr>
        <p:txBody>
          <a:bodyPr anchor="t" rtlCol="false" tIns="0" lIns="0" bIns="0" rIns="0">
            <a:spAutoFit/>
          </a:bodyPr>
          <a:lstStyle/>
          <a:p>
            <a:pPr algn="ctr" marL="0" indent="0" lvl="0">
              <a:lnSpc>
                <a:spcPts val="8925"/>
              </a:lnSpc>
            </a:pPr>
            <a:r>
              <a:rPr lang="en-US" b="true" sz="8500">
                <a:solidFill>
                  <a:srgbClr val="56171F"/>
                </a:solidFill>
                <a:latin typeface="Red Hat Display Bold"/>
                <a:ea typeface="Red Hat Display Bold"/>
                <a:cs typeface="Red Hat Display Bold"/>
                <a:sym typeface="Red Hat Display Bold"/>
              </a:rPr>
              <a:t>Examples when injured</a:t>
            </a:r>
          </a:p>
        </p:txBody>
      </p:sp>
      <p:sp>
        <p:nvSpPr>
          <p:cNvPr name="AutoShape 3" id="3"/>
          <p:cNvSpPr/>
          <p:nvPr/>
        </p:nvSpPr>
        <p:spPr>
          <a:xfrm>
            <a:off x="1893604" y="2927456"/>
            <a:ext cx="14501319" cy="0"/>
          </a:xfrm>
          <a:prstGeom prst="line">
            <a:avLst/>
          </a:prstGeom>
          <a:ln cap="flat" w="38100">
            <a:solidFill>
              <a:srgbClr val="56171F"/>
            </a:solidFill>
            <a:prstDash val="solid"/>
            <a:headEnd type="none" len="sm" w="sm"/>
            <a:tailEnd type="none" len="sm" w="sm"/>
          </a:ln>
        </p:spPr>
      </p:sp>
      <p:sp>
        <p:nvSpPr>
          <p:cNvPr name="TextBox 4" id="4"/>
          <p:cNvSpPr txBox="true"/>
          <p:nvPr/>
        </p:nvSpPr>
        <p:spPr>
          <a:xfrm rot="0">
            <a:off x="7359802" y="3527531"/>
            <a:ext cx="4123314" cy="4286250"/>
          </a:xfrm>
          <a:prstGeom prst="rect">
            <a:avLst/>
          </a:prstGeom>
        </p:spPr>
        <p:txBody>
          <a:bodyPr anchor="t" rtlCol="false" tIns="0" lIns="0" bIns="0" rIns="0">
            <a:spAutoFit/>
          </a:bodyPr>
          <a:lstStyle/>
          <a:p>
            <a:pPr algn="ctr" marL="0" indent="0" lvl="0">
              <a:lnSpc>
                <a:spcPts val="3397"/>
              </a:lnSpc>
            </a:pPr>
            <a:r>
              <a:rPr lang="en-US" b="true" sz="2831">
                <a:solidFill>
                  <a:srgbClr val="56171F"/>
                </a:solidFill>
                <a:latin typeface="Red Hat Display Bold"/>
                <a:ea typeface="Red Hat Display Bold"/>
                <a:cs typeface="Red Hat Display Bold"/>
                <a:sym typeface="Red Hat Display Bold"/>
              </a:rPr>
              <a:t>Above average SHL salary; </a:t>
            </a:r>
          </a:p>
          <a:p>
            <a:pPr algn="ctr" marL="0" indent="0" lvl="0">
              <a:lnSpc>
                <a:spcPts val="3397"/>
              </a:lnSpc>
            </a:pPr>
            <a:r>
              <a:rPr lang="en-US" b="true" sz="2831">
                <a:solidFill>
                  <a:srgbClr val="56171F"/>
                </a:solidFill>
                <a:latin typeface="Red Hat Display Bold"/>
                <a:ea typeface="Red Hat Display Bold"/>
                <a:cs typeface="Red Hat Display Bold"/>
                <a:sym typeface="Red Hat Display Bold"/>
              </a:rPr>
              <a:t>€17,500 per month</a:t>
            </a:r>
          </a:p>
          <a:p>
            <a:pPr algn="ctr" marL="0" indent="0" lvl="0">
              <a:lnSpc>
                <a:spcPts val="3397"/>
              </a:lnSpc>
            </a:pPr>
          </a:p>
          <a:p>
            <a:pPr algn="ctr" marL="0" indent="0" lvl="0">
              <a:lnSpc>
                <a:spcPts val="3397"/>
              </a:lnSpc>
            </a:pPr>
            <a:r>
              <a:rPr lang="en-US" b="true" sz="2831">
                <a:solidFill>
                  <a:srgbClr val="56171F"/>
                </a:solidFill>
                <a:latin typeface="Red Hat Display Bold"/>
                <a:ea typeface="Red Hat Display Bold"/>
                <a:cs typeface="Red Hat Display Bold"/>
                <a:sym typeface="Red Hat Display Bold"/>
              </a:rPr>
              <a:t>Total cost: €23,000 per month</a:t>
            </a:r>
          </a:p>
          <a:p>
            <a:pPr algn="ctr" marL="0" indent="0" lvl="0">
              <a:lnSpc>
                <a:spcPts val="3397"/>
              </a:lnSpc>
            </a:pPr>
          </a:p>
          <a:p>
            <a:pPr algn="ctr" marL="0" indent="0" lvl="0">
              <a:lnSpc>
                <a:spcPts val="3397"/>
              </a:lnSpc>
            </a:pPr>
            <a:r>
              <a:rPr lang="en-US" b="true" sz="2831">
                <a:solidFill>
                  <a:srgbClr val="56171F"/>
                </a:solidFill>
                <a:latin typeface="Red Hat Display Bold"/>
                <a:ea typeface="Red Hat Display Bold"/>
                <a:cs typeface="Red Hat Display Bold"/>
                <a:sym typeface="Red Hat Display Bold"/>
              </a:rPr>
              <a:t>Day 1-14: €750 per day</a:t>
            </a:r>
          </a:p>
          <a:p>
            <a:pPr algn="ctr" marL="0" indent="0" lvl="0">
              <a:lnSpc>
                <a:spcPts val="3397"/>
              </a:lnSpc>
            </a:pPr>
            <a:r>
              <a:rPr lang="en-US" b="true" sz="2831">
                <a:solidFill>
                  <a:srgbClr val="56171F"/>
                </a:solidFill>
                <a:latin typeface="Red Hat Display Bold"/>
                <a:ea typeface="Red Hat Display Bold"/>
                <a:cs typeface="Red Hat Display Bold"/>
                <a:sym typeface="Red Hat Display Bold"/>
              </a:rPr>
              <a:t>=</a:t>
            </a:r>
          </a:p>
          <a:p>
            <a:pPr algn="ctr" marL="0" indent="0" lvl="0">
              <a:lnSpc>
                <a:spcPts val="3397"/>
              </a:lnSpc>
            </a:pPr>
            <a:r>
              <a:rPr lang="en-US" b="true" sz="2831">
                <a:solidFill>
                  <a:srgbClr val="56171F"/>
                </a:solidFill>
                <a:latin typeface="Red Hat Display Bold"/>
                <a:ea typeface="Red Hat Display Bold"/>
                <a:cs typeface="Red Hat Display Bold"/>
                <a:sym typeface="Red Hat Display Bold"/>
              </a:rPr>
              <a:t>€10,500</a:t>
            </a:r>
          </a:p>
        </p:txBody>
      </p:sp>
    </p:spTree>
  </p:cSld>
  <p:clrMapOvr>
    <a:masterClrMapping/>
  </p:clrMapOvr>
</p:sld>
</file>

<file path=ppt/slides/slide2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893604" y="1143000"/>
            <a:ext cx="14501319" cy="1181102"/>
          </a:xfrm>
          <a:prstGeom prst="rect">
            <a:avLst/>
          </a:prstGeom>
        </p:spPr>
        <p:txBody>
          <a:bodyPr anchor="t" rtlCol="false" tIns="0" lIns="0" bIns="0" rIns="0">
            <a:spAutoFit/>
          </a:bodyPr>
          <a:lstStyle/>
          <a:p>
            <a:pPr algn="ctr" marL="0" indent="0" lvl="0">
              <a:lnSpc>
                <a:spcPts val="8925"/>
              </a:lnSpc>
            </a:pPr>
            <a:r>
              <a:rPr lang="en-US" b="true" sz="8500">
                <a:solidFill>
                  <a:srgbClr val="56171F"/>
                </a:solidFill>
                <a:latin typeface="Red Hat Display Bold"/>
                <a:ea typeface="Red Hat Display Bold"/>
                <a:cs typeface="Red Hat Display Bold"/>
                <a:sym typeface="Red Hat Display Bold"/>
              </a:rPr>
              <a:t>Examples when injured</a:t>
            </a:r>
          </a:p>
        </p:txBody>
      </p:sp>
      <p:sp>
        <p:nvSpPr>
          <p:cNvPr name="AutoShape 3" id="3"/>
          <p:cNvSpPr/>
          <p:nvPr/>
        </p:nvSpPr>
        <p:spPr>
          <a:xfrm>
            <a:off x="1893604" y="2927456"/>
            <a:ext cx="14501319" cy="0"/>
          </a:xfrm>
          <a:prstGeom prst="line">
            <a:avLst/>
          </a:prstGeom>
          <a:ln cap="flat" w="38100">
            <a:solidFill>
              <a:srgbClr val="56171F"/>
            </a:solidFill>
            <a:prstDash val="solid"/>
            <a:headEnd type="none" len="sm" w="sm"/>
            <a:tailEnd type="none" len="sm" w="sm"/>
          </a:ln>
        </p:spPr>
      </p:sp>
      <p:sp>
        <p:nvSpPr>
          <p:cNvPr name="TextBox 4" id="4"/>
          <p:cNvSpPr txBox="true"/>
          <p:nvPr/>
        </p:nvSpPr>
        <p:spPr>
          <a:xfrm rot="0">
            <a:off x="12826000" y="3527531"/>
            <a:ext cx="3568923" cy="4286250"/>
          </a:xfrm>
          <a:prstGeom prst="rect">
            <a:avLst/>
          </a:prstGeom>
        </p:spPr>
        <p:txBody>
          <a:bodyPr anchor="t" rtlCol="false" tIns="0" lIns="0" bIns="0" rIns="0">
            <a:spAutoFit/>
          </a:bodyPr>
          <a:lstStyle/>
          <a:p>
            <a:pPr algn="ctr" marL="0" indent="0" lvl="0">
              <a:lnSpc>
                <a:spcPts val="3397"/>
              </a:lnSpc>
            </a:pPr>
            <a:r>
              <a:rPr lang="en-US" b="true" sz="2831">
                <a:solidFill>
                  <a:srgbClr val="56171F"/>
                </a:solidFill>
                <a:latin typeface="Red Hat Display Bold"/>
                <a:ea typeface="Red Hat Display Bold"/>
                <a:cs typeface="Red Hat Display Bold"/>
                <a:sym typeface="Red Hat Display Bold"/>
              </a:rPr>
              <a:t>Top SHL salary; €26,500 per month</a:t>
            </a:r>
          </a:p>
          <a:p>
            <a:pPr algn="ctr" marL="0" indent="0" lvl="0">
              <a:lnSpc>
                <a:spcPts val="3397"/>
              </a:lnSpc>
            </a:pPr>
          </a:p>
          <a:p>
            <a:pPr algn="ctr" marL="0" indent="0" lvl="0">
              <a:lnSpc>
                <a:spcPts val="3397"/>
              </a:lnSpc>
            </a:pPr>
            <a:r>
              <a:rPr lang="en-US" b="true" sz="2831">
                <a:solidFill>
                  <a:srgbClr val="56171F"/>
                </a:solidFill>
                <a:latin typeface="Red Hat Display Bold"/>
                <a:ea typeface="Red Hat Display Bold"/>
                <a:cs typeface="Red Hat Display Bold"/>
                <a:sym typeface="Red Hat Display Bold"/>
              </a:rPr>
              <a:t>Total cost: €35,000 per month</a:t>
            </a:r>
          </a:p>
          <a:p>
            <a:pPr algn="ctr" marL="0" indent="0" lvl="0">
              <a:lnSpc>
                <a:spcPts val="3397"/>
              </a:lnSpc>
            </a:pPr>
          </a:p>
          <a:p>
            <a:pPr algn="ctr" marL="0" indent="0" lvl="0">
              <a:lnSpc>
                <a:spcPts val="3397"/>
              </a:lnSpc>
            </a:pPr>
            <a:r>
              <a:rPr lang="en-US" b="true" sz="2831">
                <a:solidFill>
                  <a:srgbClr val="56171F"/>
                </a:solidFill>
                <a:latin typeface="Red Hat Display Bold"/>
                <a:ea typeface="Red Hat Display Bold"/>
                <a:cs typeface="Red Hat Display Bold"/>
                <a:sym typeface="Red Hat Display Bold"/>
              </a:rPr>
              <a:t>Day 1-14: €1150 per day</a:t>
            </a:r>
          </a:p>
          <a:p>
            <a:pPr algn="ctr" marL="0" indent="0" lvl="0">
              <a:lnSpc>
                <a:spcPts val="3397"/>
              </a:lnSpc>
            </a:pPr>
            <a:r>
              <a:rPr lang="en-US" b="true" sz="2831">
                <a:solidFill>
                  <a:srgbClr val="56171F"/>
                </a:solidFill>
                <a:latin typeface="Red Hat Display Bold"/>
                <a:ea typeface="Red Hat Display Bold"/>
                <a:cs typeface="Red Hat Display Bold"/>
                <a:sym typeface="Red Hat Display Bold"/>
              </a:rPr>
              <a:t>=</a:t>
            </a:r>
          </a:p>
          <a:p>
            <a:pPr algn="ctr" marL="0" indent="0" lvl="0">
              <a:lnSpc>
                <a:spcPts val="3397"/>
              </a:lnSpc>
            </a:pPr>
            <a:r>
              <a:rPr lang="en-US" b="true" sz="2831">
                <a:solidFill>
                  <a:srgbClr val="56171F"/>
                </a:solidFill>
                <a:latin typeface="Red Hat Display Bold"/>
                <a:ea typeface="Red Hat Display Bold"/>
                <a:cs typeface="Red Hat Display Bold"/>
                <a:sym typeface="Red Hat Display Bold"/>
              </a:rPr>
              <a:t>€16,000</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0273861" y="1664392"/>
            <a:ext cx="7112877" cy="7112877"/>
            <a:chOff x="0" y="0"/>
            <a:chExt cx="6350000" cy="6350000"/>
          </a:xfrm>
        </p:grpSpPr>
        <p:sp>
          <p:nvSpPr>
            <p:cNvPr name="Freeform 3" id="3"/>
            <p:cNvSpPr/>
            <p:nvPr/>
          </p:nvSpPr>
          <p:spPr>
            <a:xfrm flipH="false" flipV="false" rot="0">
              <a:off x="0" y="0"/>
              <a:ext cx="6350000" cy="6350000"/>
            </a:xfrm>
            <a:custGeom>
              <a:avLst/>
              <a:gdLst/>
              <a:ahLst/>
              <a:cxnLst/>
              <a:rect r="r" b="b" t="t" l="l"/>
              <a:pathLst>
                <a:path h="6350000" w="6350000">
                  <a:moveTo>
                    <a:pt x="5715000" y="6350000"/>
                  </a:moveTo>
                  <a:lnTo>
                    <a:pt x="635000" y="6350000"/>
                  </a:lnTo>
                  <a:cubicBezTo>
                    <a:pt x="284480" y="6350000"/>
                    <a:pt x="0" y="6065520"/>
                    <a:pt x="0" y="5715000"/>
                  </a:cubicBezTo>
                  <a:lnTo>
                    <a:pt x="0" y="635000"/>
                  </a:lnTo>
                  <a:cubicBezTo>
                    <a:pt x="0" y="284480"/>
                    <a:pt x="284480" y="0"/>
                    <a:pt x="635000" y="0"/>
                  </a:cubicBezTo>
                  <a:lnTo>
                    <a:pt x="5715000" y="0"/>
                  </a:lnTo>
                  <a:cubicBezTo>
                    <a:pt x="6065520" y="0"/>
                    <a:pt x="6350000" y="284480"/>
                    <a:pt x="6350000" y="635000"/>
                  </a:cubicBezTo>
                  <a:lnTo>
                    <a:pt x="6350000" y="5715000"/>
                  </a:lnTo>
                  <a:cubicBezTo>
                    <a:pt x="6350000" y="6065520"/>
                    <a:pt x="6065520" y="6350000"/>
                    <a:pt x="5715000" y="6350000"/>
                  </a:cubicBezTo>
                  <a:close/>
                </a:path>
              </a:pathLst>
            </a:custGeom>
            <a:blipFill>
              <a:blip r:embed="rId3"/>
              <a:stretch>
                <a:fillRect l="-25342" t="0" r="-25342" b="0"/>
              </a:stretch>
            </a:blipFill>
          </p:spPr>
        </p:sp>
        <p:sp>
          <p:nvSpPr>
            <p:cNvPr name="Freeform 4" id="4"/>
            <p:cNvSpPr/>
            <p:nvPr/>
          </p:nvSpPr>
          <p:spPr>
            <a:xfrm flipH="false" flipV="false" rot="0">
              <a:off x="0" y="0"/>
              <a:ext cx="6350000" cy="6350000"/>
            </a:xfrm>
            <a:custGeom>
              <a:avLst/>
              <a:gdLst/>
              <a:ahLst/>
              <a:cxnLst/>
              <a:rect r="r" b="b" t="t" l="l"/>
              <a:pathLst>
                <a:path h="6350000" w="6350000">
                  <a:moveTo>
                    <a:pt x="5715000" y="19050"/>
                  </a:moveTo>
                  <a:cubicBezTo>
                    <a:pt x="6054090" y="19050"/>
                    <a:pt x="6330950" y="295910"/>
                    <a:pt x="6330950" y="635000"/>
                  </a:cubicBezTo>
                  <a:lnTo>
                    <a:pt x="6330950" y="5715000"/>
                  </a:lnTo>
                  <a:cubicBezTo>
                    <a:pt x="6330950" y="6054090"/>
                    <a:pt x="6054090" y="6330950"/>
                    <a:pt x="5715000" y="6330950"/>
                  </a:cubicBezTo>
                  <a:lnTo>
                    <a:pt x="635000" y="6330950"/>
                  </a:lnTo>
                  <a:cubicBezTo>
                    <a:pt x="295910" y="6330950"/>
                    <a:pt x="19050" y="6054090"/>
                    <a:pt x="19050" y="5715000"/>
                  </a:cubicBezTo>
                  <a:lnTo>
                    <a:pt x="19050" y="635000"/>
                  </a:lnTo>
                  <a:cubicBezTo>
                    <a:pt x="19050" y="295910"/>
                    <a:pt x="295910" y="19050"/>
                    <a:pt x="635000" y="19050"/>
                  </a:cubicBezTo>
                  <a:lnTo>
                    <a:pt x="5715000" y="19050"/>
                  </a:lnTo>
                  <a:moveTo>
                    <a:pt x="5715000" y="0"/>
                  </a:moveTo>
                  <a:lnTo>
                    <a:pt x="635000" y="0"/>
                  </a:lnTo>
                  <a:cubicBezTo>
                    <a:pt x="284480" y="0"/>
                    <a:pt x="0" y="284480"/>
                    <a:pt x="0" y="635000"/>
                  </a:cubicBezTo>
                  <a:lnTo>
                    <a:pt x="0" y="5715000"/>
                  </a:lnTo>
                  <a:cubicBezTo>
                    <a:pt x="0" y="6065520"/>
                    <a:pt x="284480" y="6350000"/>
                    <a:pt x="635000" y="6350000"/>
                  </a:cubicBezTo>
                  <a:lnTo>
                    <a:pt x="5715000" y="6350000"/>
                  </a:lnTo>
                  <a:cubicBezTo>
                    <a:pt x="6065520" y="6350000"/>
                    <a:pt x="6350000" y="6065520"/>
                    <a:pt x="6350000" y="5715000"/>
                  </a:cubicBezTo>
                  <a:lnTo>
                    <a:pt x="6350000" y="635000"/>
                  </a:lnTo>
                  <a:cubicBezTo>
                    <a:pt x="6350000" y="284480"/>
                    <a:pt x="6065520" y="0"/>
                    <a:pt x="5715000" y="0"/>
                  </a:cubicBezTo>
                  <a:lnTo>
                    <a:pt x="5715000" y="0"/>
                  </a:lnTo>
                  <a:close/>
                </a:path>
              </a:pathLst>
            </a:custGeom>
            <a:solidFill>
              <a:srgbClr val="56171F"/>
            </a:solidFill>
          </p:spPr>
        </p:sp>
      </p:grpSp>
      <p:sp>
        <p:nvSpPr>
          <p:cNvPr name="AutoShape 5" id="5"/>
          <p:cNvSpPr/>
          <p:nvPr/>
        </p:nvSpPr>
        <p:spPr>
          <a:xfrm>
            <a:off x="1351101" y="8767745"/>
            <a:ext cx="7869099" cy="0"/>
          </a:xfrm>
          <a:prstGeom prst="line">
            <a:avLst/>
          </a:prstGeom>
          <a:ln cap="flat" w="19050">
            <a:solidFill>
              <a:srgbClr val="56171F"/>
            </a:solidFill>
            <a:prstDash val="solid"/>
            <a:headEnd type="none" len="sm" w="sm"/>
            <a:tailEnd type="none" len="sm" w="sm"/>
          </a:ln>
        </p:spPr>
      </p:sp>
      <p:sp>
        <p:nvSpPr>
          <p:cNvPr name="TextBox 6" id="6"/>
          <p:cNvSpPr txBox="true"/>
          <p:nvPr/>
        </p:nvSpPr>
        <p:spPr>
          <a:xfrm rot="0">
            <a:off x="1384300" y="2332305"/>
            <a:ext cx="7999490" cy="6198449"/>
          </a:xfrm>
          <a:prstGeom prst="rect">
            <a:avLst/>
          </a:prstGeom>
        </p:spPr>
        <p:txBody>
          <a:bodyPr anchor="t" rtlCol="false" tIns="0" lIns="0" bIns="0" rIns="0">
            <a:spAutoFit/>
          </a:bodyPr>
          <a:lstStyle/>
          <a:p>
            <a:pPr algn="l" marL="0" indent="0" lvl="0">
              <a:lnSpc>
                <a:spcPts val="8045"/>
              </a:lnSpc>
              <a:spcBef>
                <a:spcPct val="0"/>
              </a:spcBef>
            </a:pPr>
            <a:r>
              <a:rPr lang="en-US" b="true" sz="8938" strike="noStrike" u="none">
                <a:solidFill>
                  <a:srgbClr val="56171F"/>
                </a:solidFill>
                <a:latin typeface="Red Hat Display Bold"/>
                <a:ea typeface="Red Hat Display Bold"/>
                <a:cs typeface="Red Hat Display Bold"/>
                <a:sym typeface="Red Hat Display Bold"/>
              </a:rPr>
              <a:t>What’s the cost of a star player who doesn't reach their full potential?</a:t>
            </a:r>
          </a:p>
        </p:txBody>
      </p:sp>
    </p:spTree>
  </p:cSld>
  <p:clrMapOvr>
    <a:masterClrMapping/>
  </p:clrMapOvr>
</p:sld>
</file>

<file path=ppt/slides/slide2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893341" y="1145104"/>
            <a:ext cx="14501319" cy="2314577"/>
          </a:xfrm>
          <a:prstGeom prst="rect">
            <a:avLst/>
          </a:prstGeom>
        </p:spPr>
        <p:txBody>
          <a:bodyPr anchor="t" rtlCol="false" tIns="0" lIns="0" bIns="0" rIns="0">
            <a:spAutoFit/>
          </a:bodyPr>
          <a:lstStyle/>
          <a:p>
            <a:pPr algn="ctr" marL="0" indent="0" lvl="0">
              <a:lnSpc>
                <a:spcPts val="8925"/>
              </a:lnSpc>
            </a:pPr>
            <a:r>
              <a:rPr lang="en-US" b="true" sz="8500">
                <a:solidFill>
                  <a:srgbClr val="56171F"/>
                </a:solidFill>
                <a:latin typeface="Red Hat Display Bold"/>
                <a:ea typeface="Red Hat Display Bold"/>
                <a:cs typeface="Red Hat Display Bold"/>
                <a:sym typeface="Red Hat Display Bold"/>
              </a:rPr>
              <a:t>Examples when under-performing</a:t>
            </a:r>
          </a:p>
        </p:txBody>
      </p:sp>
      <p:sp>
        <p:nvSpPr>
          <p:cNvPr name="AutoShape 3" id="3"/>
          <p:cNvSpPr/>
          <p:nvPr/>
        </p:nvSpPr>
        <p:spPr>
          <a:xfrm>
            <a:off x="1893341" y="4303167"/>
            <a:ext cx="14501319" cy="0"/>
          </a:xfrm>
          <a:prstGeom prst="line">
            <a:avLst/>
          </a:prstGeom>
          <a:ln cap="flat" w="38100">
            <a:solidFill>
              <a:srgbClr val="56171F"/>
            </a:solidFill>
            <a:prstDash val="solid"/>
            <a:headEnd type="none" len="sm" w="sm"/>
            <a:tailEnd type="none" len="sm" w="sm"/>
          </a:ln>
        </p:spPr>
      </p:sp>
      <p:sp>
        <p:nvSpPr>
          <p:cNvPr name="TextBox 4" id="4"/>
          <p:cNvSpPr txBox="true"/>
          <p:nvPr/>
        </p:nvSpPr>
        <p:spPr>
          <a:xfrm rot="0">
            <a:off x="7082343" y="5143500"/>
            <a:ext cx="4123314" cy="3857625"/>
          </a:xfrm>
          <a:prstGeom prst="rect">
            <a:avLst/>
          </a:prstGeom>
        </p:spPr>
        <p:txBody>
          <a:bodyPr anchor="t" rtlCol="false" tIns="0" lIns="0" bIns="0" rIns="0">
            <a:spAutoFit/>
          </a:bodyPr>
          <a:lstStyle/>
          <a:p>
            <a:pPr algn="ctr" marL="0" indent="0" lvl="0">
              <a:lnSpc>
                <a:spcPts val="3397"/>
              </a:lnSpc>
            </a:pPr>
            <a:r>
              <a:rPr lang="en-US" b="true" sz="2831">
                <a:solidFill>
                  <a:srgbClr val="56171F"/>
                </a:solidFill>
                <a:latin typeface="Red Hat Display Bold"/>
                <a:ea typeface="Red Hat Display Bold"/>
                <a:cs typeface="Red Hat Display Bold"/>
                <a:sym typeface="Red Hat Display Bold"/>
              </a:rPr>
              <a:t>Top</a:t>
            </a:r>
            <a:r>
              <a:rPr lang="en-US" b="true" sz="2831">
                <a:solidFill>
                  <a:srgbClr val="56171F"/>
                </a:solidFill>
                <a:latin typeface="Red Hat Display Bold"/>
                <a:ea typeface="Red Hat Display Bold"/>
                <a:cs typeface="Red Hat Display Bold"/>
                <a:sym typeface="Red Hat Display Bold"/>
              </a:rPr>
              <a:t> SHL salary; €26,500 per month</a:t>
            </a:r>
          </a:p>
          <a:p>
            <a:pPr algn="ctr" marL="0" indent="0" lvl="0">
              <a:lnSpc>
                <a:spcPts val="3397"/>
              </a:lnSpc>
            </a:pPr>
            <a:r>
              <a:rPr lang="en-US" b="true" sz="2831">
                <a:solidFill>
                  <a:srgbClr val="56171F"/>
                </a:solidFill>
                <a:latin typeface="Red Hat Display Bold"/>
                <a:ea typeface="Red Hat Display Bold"/>
                <a:cs typeface="Red Hat Display Bold"/>
                <a:sym typeface="Red Hat Display Bold"/>
              </a:rPr>
              <a:t>Total cost: €35,000 per month</a:t>
            </a:r>
          </a:p>
          <a:p>
            <a:pPr algn="ctr" marL="0" indent="0" lvl="0">
              <a:lnSpc>
                <a:spcPts val="3397"/>
              </a:lnSpc>
            </a:pPr>
          </a:p>
          <a:p>
            <a:pPr algn="ctr" marL="0" indent="0" lvl="0">
              <a:lnSpc>
                <a:spcPts val="3397"/>
              </a:lnSpc>
            </a:pPr>
            <a:r>
              <a:rPr lang="en-US" b="true" sz="2831">
                <a:solidFill>
                  <a:srgbClr val="56171F"/>
                </a:solidFill>
                <a:latin typeface="Red Hat Display Bold"/>
                <a:ea typeface="Red Hat Display Bold"/>
                <a:cs typeface="Red Hat Display Bold"/>
                <a:sym typeface="Red Hat Display Bold"/>
              </a:rPr>
              <a:t>52 games / 8 games per month</a:t>
            </a:r>
          </a:p>
          <a:p>
            <a:pPr algn="ctr" marL="0" indent="0" lvl="0">
              <a:lnSpc>
                <a:spcPts val="3397"/>
              </a:lnSpc>
            </a:pPr>
          </a:p>
          <a:p>
            <a:pPr algn="ctr" marL="0" indent="0" lvl="0">
              <a:lnSpc>
                <a:spcPts val="3397"/>
              </a:lnSpc>
            </a:pPr>
            <a:r>
              <a:rPr lang="en-US" b="true" sz="2831">
                <a:solidFill>
                  <a:srgbClr val="56171F"/>
                </a:solidFill>
                <a:latin typeface="Red Hat Display Bold"/>
                <a:ea typeface="Red Hat Display Bold"/>
                <a:cs typeface="Red Hat Display Bold"/>
                <a:sym typeface="Red Hat Display Bold"/>
              </a:rPr>
              <a:t>= €4,375 per point</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0273861" y="1664392"/>
            <a:ext cx="7112877" cy="7112877"/>
            <a:chOff x="0" y="0"/>
            <a:chExt cx="6350000" cy="6350000"/>
          </a:xfrm>
        </p:grpSpPr>
        <p:sp>
          <p:nvSpPr>
            <p:cNvPr name="Freeform 3" id="3"/>
            <p:cNvSpPr/>
            <p:nvPr/>
          </p:nvSpPr>
          <p:spPr>
            <a:xfrm flipH="false" flipV="false" rot="0">
              <a:off x="0" y="0"/>
              <a:ext cx="6350000" cy="6350000"/>
            </a:xfrm>
            <a:custGeom>
              <a:avLst/>
              <a:gdLst/>
              <a:ahLst/>
              <a:cxnLst/>
              <a:rect r="r" b="b" t="t" l="l"/>
              <a:pathLst>
                <a:path h="6350000" w="6350000">
                  <a:moveTo>
                    <a:pt x="5715000" y="6350000"/>
                  </a:moveTo>
                  <a:lnTo>
                    <a:pt x="635000" y="6350000"/>
                  </a:lnTo>
                  <a:cubicBezTo>
                    <a:pt x="284480" y="6350000"/>
                    <a:pt x="0" y="6065520"/>
                    <a:pt x="0" y="5715000"/>
                  </a:cubicBezTo>
                  <a:lnTo>
                    <a:pt x="0" y="635000"/>
                  </a:lnTo>
                  <a:cubicBezTo>
                    <a:pt x="0" y="284480"/>
                    <a:pt x="284480" y="0"/>
                    <a:pt x="635000" y="0"/>
                  </a:cubicBezTo>
                  <a:lnTo>
                    <a:pt x="5715000" y="0"/>
                  </a:lnTo>
                  <a:cubicBezTo>
                    <a:pt x="6065520" y="0"/>
                    <a:pt x="6350000" y="284480"/>
                    <a:pt x="6350000" y="635000"/>
                  </a:cubicBezTo>
                  <a:lnTo>
                    <a:pt x="6350000" y="5715000"/>
                  </a:lnTo>
                  <a:cubicBezTo>
                    <a:pt x="6350000" y="6065520"/>
                    <a:pt x="6065520" y="6350000"/>
                    <a:pt x="5715000" y="6350000"/>
                  </a:cubicBezTo>
                  <a:close/>
                </a:path>
              </a:pathLst>
            </a:custGeom>
            <a:blipFill>
              <a:blip r:embed="rId3"/>
              <a:stretch>
                <a:fillRect l="-37579" t="0" r="-37579" b="0"/>
              </a:stretch>
            </a:blipFill>
          </p:spPr>
        </p:sp>
        <p:sp>
          <p:nvSpPr>
            <p:cNvPr name="Freeform 4" id="4"/>
            <p:cNvSpPr/>
            <p:nvPr/>
          </p:nvSpPr>
          <p:spPr>
            <a:xfrm flipH="false" flipV="false" rot="0">
              <a:off x="0" y="0"/>
              <a:ext cx="6350000" cy="6350000"/>
            </a:xfrm>
            <a:custGeom>
              <a:avLst/>
              <a:gdLst/>
              <a:ahLst/>
              <a:cxnLst/>
              <a:rect r="r" b="b" t="t" l="l"/>
              <a:pathLst>
                <a:path h="6350000" w="6350000">
                  <a:moveTo>
                    <a:pt x="5715000" y="19050"/>
                  </a:moveTo>
                  <a:cubicBezTo>
                    <a:pt x="6054090" y="19050"/>
                    <a:pt x="6330950" y="295910"/>
                    <a:pt x="6330950" y="635000"/>
                  </a:cubicBezTo>
                  <a:lnTo>
                    <a:pt x="6330950" y="5715000"/>
                  </a:lnTo>
                  <a:cubicBezTo>
                    <a:pt x="6330950" y="6054090"/>
                    <a:pt x="6054090" y="6330950"/>
                    <a:pt x="5715000" y="6330950"/>
                  </a:cubicBezTo>
                  <a:lnTo>
                    <a:pt x="635000" y="6330950"/>
                  </a:lnTo>
                  <a:cubicBezTo>
                    <a:pt x="295910" y="6330950"/>
                    <a:pt x="19050" y="6054090"/>
                    <a:pt x="19050" y="5715000"/>
                  </a:cubicBezTo>
                  <a:lnTo>
                    <a:pt x="19050" y="635000"/>
                  </a:lnTo>
                  <a:cubicBezTo>
                    <a:pt x="19050" y="295910"/>
                    <a:pt x="295910" y="19050"/>
                    <a:pt x="635000" y="19050"/>
                  </a:cubicBezTo>
                  <a:lnTo>
                    <a:pt x="5715000" y="19050"/>
                  </a:lnTo>
                  <a:moveTo>
                    <a:pt x="5715000" y="0"/>
                  </a:moveTo>
                  <a:lnTo>
                    <a:pt x="635000" y="0"/>
                  </a:lnTo>
                  <a:cubicBezTo>
                    <a:pt x="284480" y="0"/>
                    <a:pt x="0" y="284480"/>
                    <a:pt x="0" y="635000"/>
                  </a:cubicBezTo>
                  <a:lnTo>
                    <a:pt x="0" y="5715000"/>
                  </a:lnTo>
                  <a:cubicBezTo>
                    <a:pt x="0" y="6065520"/>
                    <a:pt x="284480" y="6350000"/>
                    <a:pt x="635000" y="6350000"/>
                  </a:cubicBezTo>
                  <a:lnTo>
                    <a:pt x="5715000" y="6350000"/>
                  </a:lnTo>
                  <a:cubicBezTo>
                    <a:pt x="6065520" y="6350000"/>
                    <a:pt x="6350000" y="6065520"/>
                    <a:pt x="6350000" y="5715000"/>
                  </a:cubicBezTo>
                  <a:lnTo>
                    <a:pt x="6350000" y="635000"/>
                  </a:lnTo>
                  <a:cubicBezTo>
                    <a:pt x="6350000" y="284480"/>
                    <a:pt x="6065520" y="0"/>
                    <a:pt x="5715000" y="0"/>
                  </a:cubicBezTo>
                  <a:lnTo>
                    <a:pt x="5715000" y="0"/>
                  </a:lnTo>
                  <a:close/>
                </a:path>
              </a:pathLst>
            </a:custGeom>
            <a:solidFill>
              <a:srgbClr val="1B1712"/>
            </a:solidFill>
          </p:spPr>
        </p:sp>
      </p:grpSp>
      <p:sp>
        <p:nvSpPr>
          <p:cNvPr name="AutoShape 5" id="5"/>
          <p:cNvSpPr/>
          <p:nvPr/>
        </p:nvSpPr>
        <p:spPr>
          <a:xfrm>
            <a:off x="1351101" y="8767745"/>
            <a:ext cx="7869099" cy="0"/>
          </a:xfrm>
          <a:prstGeom prst="line">
            <a:avLst/>
          </a:prstGeom>
          <a:ln cap="flat" w="19050">
            <a:solidFill>
              <a:srgbClr val="1B1712"/>
            </a:solidFill>
            <a:prstDash val="solid"/>
            <a:headEnd type="none" len="sm" w="sm"/>
            <a:tailEnd type="none" len="sm" w="sm"/>
          </a:ln>
        </p:spPr>
      </p:sp>
      <p:sp>
        <p:nvSpPr>
          <p:cNvPr name="TextBox 6" id="6"/>
          <p:cNvSpPr txBox="true"/>
          <p:nvPr/>
        </p:nvSpPr>
        <p:spPr>
          <a:xfrm rot="0">
            <a:off x="1384300" y="4320689"/>
            <a:ext cx="7999490" cy="4210064"/>
          </a:xfrm>
          <a:prstGeom prst="rect">
            <a:avLst/>
          </a:prstGeom>
        </p:spPr>
        <p:txBody>
          <a:bodyPr anchor="t" rtlCol="false" tIns="0" lIns="0" bIns="0" rIns="0">
            <a:spAutoFit/>
          </a:bodyPr>
          <a:lstStyle/>
          <a:p>
            <a:pPr algn="ctr" marL="0" indent="0" lvl="0">
              <a:lnSpc>
                <a:spcPts val="8100"/>
              </a:lnSpc>
              <a:spcBef>
                <a:spcPct val="0"/>
              </a:spcBef>
            </a:pPr>
            <a:r>
              <a:rPr lang="en-US" b="true" sz="9000" strike="noStrike" u="none">
                <a:solidFill>
                  <a:srgbClr val="56171F"/>
                </a:solidFill>
                <a:latin typeface="Red Hat Display Bold"/>
                <a:ea typeface="Red Hat Display Bold"/>
                <a:cs typeface="Red Hat Display Bold"/>
                <a:sym typeface="Red Hat Display Bold"/>
              </a:rPr>
              <a:t>It doesn’t matter how many tickets you sell</a:t>
            </a:r>
          </a:p>
        </p:txBody>
      </p:sp>
    </p:spTree>
  </p:cSld>
  <p:clrMapOvr>
    <a:masterClrMapping/>
  </p:clrMapOvr>
</p:sld>
</file>

<file path=ppt/slides/slide3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2664778"/>
            <a:ext cx="16230600" cy="2787642"/>
          </a:xfrm>
          <a:prstGeom prst="rect">
            <a:avLst/>
          </a:prstGeom>
        </p:spPr>
        <p:txBody>
          <a:bodyPr anchor="t" rtlCol="false" tIns="0" lIns="0" bIns="0" rIns="0">
            <a:spAutoFit/>
          </a:bodyPr>
          <a:lstStyle/>
          <a:p>
            <a:pPr algn="ctr">
              <a:lnSpc>
                <a:spcPts val="11200"/>
              </a:lnSpc>
              <a:spcBef>
                <a:spcPct val="0"/>
              </a:spcBef>
            </a:pPr>
            <a:r>
              <a:rPr lang="en-US" b="true" sz="8000" i="true">
                <a:solidFill>
                  <a:srgbClr val="56171F"/>
                </a:solidFill>
                <a:latin typeface="Red Hat Display Bold Italics"/>
                <a:ea typeface="Red Hat Display Bold Italics"/>
                <a:cs typeface="Red Hat Display Bold Italics"/>
                <a:sym typeface="Red Hat Display Bold Italics"/>
              </a:rPr>
              <a:t>“A cheap player who is often injured is not a cheap player.”</a:t>
            </a:r>
          </a:p>
        </p:txBody>
      </p:sp>
    </p:spTree>
  </p:cSld>
  <p:clrMapOvr>
    <a:masterClrMapping/>
  </p:clrMapOvr>
</p:sld>
</file>

<file path=ppt/slides/slide3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993701" y="3716545"/>
            <a:ext cx="14300598" cy="3082509"/>
          </a:xfrm>
          <a:prstGeom prst="rect">
            <a:avLst/>
          </a:prstGeom>
        </p:spPr>
        <p:txBody>
          <a:bodyPr anchor="t" rtlCol="false" tIns="0" lIns="0" bIns="0" rIns="0">
            <a:spAutoFit/>
          </a:bodyPr>
          <a:lstStyle/>
          <a:p>
            <a:pPr algn="ctr" marL="0" indent="0" lvl="0">
              <a:lnSpc>
                <a:spcPts val="11858"/>
              </a:lnSpc>
            </a:pPr>
            <a:r>
              <a:rPr lang="en-US" b="true" sz="11858" u="none">
                <a:solidFill>
                  <a:srgbClr val="56171F"/>
                </a:solidFill>
                <a:latin typeface="Red Hat Display Bold"/>
                <a:ea typeface="Red Hat Display Bold"/>
                <a:cs typeface="Red Hat Display Bold"/>
                <a:sym typeface="Red Hat Display Bold"/>
              </a:rPr>
              <a:t>How to build a high performance model</a:t>
            </a:r>
          </a:p>
        </p:txBody>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63779" y="2412874"/>
            <a:ext cx="12895521" cy="5461252"/>
            <a:chOff x="0" y="0"/>
            <a:chExt cx="17194028" cy="7281669"/>
          </a:xfrm>
        </p:grpSpPr>
        <p:sp>
          <p:nvSpPr>
            <p:cNvPr name="TextBox 3" id="3"/>
            <p:cNvSpPr txBox="true"/>
            <p:nvPr/>
          </p:nvSpPr>
          <p:spPr>
            <a:xfrm rot="0">
              <a:off x="0" y="-57150"/>
              <a:ext cx="17194028" cy="1064683"/>
            </a:xfrm>
            <a:prstGeom prst="rect">
              <a:avLst/>
            </a:prstGeom>
          </p:spPr>
          <p:txBody>
            <a:bodyPr anchor="t" rtlCol="false" tIns="0" lIns="0" bIns="0" rIns="0">
              <a:spAutoFit/>
            </a:bodyPr>
            <a:lstStyle/>
            <a:p>
              <a:pPr algn="l" marL="0" indent="0" lvl="0">
                <a:lnSpc>
                  <a:spcPts val="6500"/>
                </a:lnSpc>
              </a:pPr>
              <a:r>
                <a:rPr lang="en-US" sz="5000">
                  <a:solidFill>
                    <a:srgbClr val="56171F"/>
                  </a:solidFill>
                  <a:latin typeface="Red Hat Display"/>
                  <a:ea typeface="Red Hat Display"/>
                  <a:cs typeface="Red Hat Display"/>
                  <a:sym typeface="Red Hat Display"/>
                </a:rPr>
                <a:t>Step 1</a:t>
              </a:r>
            </a:p>
          </p:txBody>
        </p:sp>
        <p:sp>
          <p:nvSpPr>
            <p:cNvPr name="TextBox 4" id="4"/>
            <p:cNvSpPr txBox="true"/>
            <p:nvPr/>
          </p:nvSpPr>
          <p:spPr>
            <a:xfrm rot="0">
              <a:off x="0" y="2370374"/>
              <a:ext cx="17194028" cy="4911296"/>
            </a:xfrm>
            <a:prstGeom prst="rect">
              <a:avLst/>
            </a:prstGeom>
          </p:spPr>
          <p:txBody>
            <a:bodyPr anchor="t" rtlCol="false" tIns="0" lIns="0" bIns="0" rIns="0">
              <a:spAutoFit/>
            </a:bodyPr>
            <a:lstStyle/>
            <a:p>
              <a:pPr algn="l" marL="0" indent="0" lvl="0">
                <a:lnSpc>
                  <a:spcPts val="9940"/>
                </a:lnSpc>
              </a:pPr>
              <a:r>
                <a:rPr lang="en-US" b="true" sz="7000" u="none">
                  <a:solidFill>
                    <a:srgbClr val="56171F"/>
                  </a:solidFill>
                  <a:latin typeface="Red Hat Display Bold"/>
                  <a:ea typeface="Red Hat Display Bold"/>
                  <a:cs typeface="Red Hat Display Bold"/>
                  <a:sym typeface="Red Hat Display Bold"/>
                </a:rPr>
                <a:t>Invest in a solid infrastructure – build a high-performance team.</a:t>
              </a:r>
            </a:p>
          </p:txBody>
        </p:sp>
        <p:sp>
          <p:nvSpPr>
            <p:cNvPr name="AutoShape 5" id="5"/>
            <p:cNvSpPr/>
            <p:nvPr/>
          </p:nvSpPr>
          <p:spPr>
            <a:xfrm rot="0">
              <a:off x="0" y="1349912"/>
              <a:ext cx="1440130" cy="223120"/>
            </a:xfrm>
            <a:prstGeom prst="rect">
              <a:avLst/>
            </a:prstGeom>
            <a:solidFill>
              <a:srgbClr val="56171F"/>
            </a:solidFill>
          </p:spPr>
        </p:sp>
      </p:grpSp>
      <p:grpSp>
        <p:nvGrpSpPr>
          <p:cNvPr name="Group 6" id="6"/>
          <p:cNvGrpSpPr/>
          <p:nvPr/>
        </p:nvGrpSpPr>
        <p:grpSpPr>
          <a:xfrm rot="0">
            <a:off x="1028700" y="1028700"/>
            <a:ext cx="1418660" cy="8229600"/>
            <a:chOff x="0" y="0"/>
            <a:chExt cx="1891546" cy="10972800"/>
          </a:xfrm>
        </p:grpSpPr>
        <p:grpSp>
          <p:nvGrpSpPr>
            <p:cNvPr name="Group 7" id="7"/>
            <p:cNvGrpSpPr>
              <a:grpSpLocks noChangeAspect="true"/>
            </p:cNvGrpSpPr>
            <p:nvPr/>
          </p:nvGrpSpPr>
          <p:grpSpPr>
            <a:xfrm rot="-10800000">
              <a:off x="0" y="6810940"/>
              <a:ext cx="1891546" cy="1891546"/>
              <a:chOff x="0" y="0"/>
              <a:chExt cx="1708150" cy="1708150"/>
            </a:xfrm>
          </p:grpSpPr>
          <p:sp>
            <p:nvSpPr>
              <p:cNvPr name="Freeform 8" id="8"/>
              <p:cNvSpPr/>
              <p:nvPr/>
            </p:nvSpPr>
            <p:spPr>
              <a:xfrm flipH="false" flipV="false" rot="0">
                <a:off x="0" y="0"/>
                <a:ext cx="1708150" cy="1708150"/>
              </a:xfrm>
              <a:custGeom>
                <a:avLst/>
                <a:gdLst/>
                <a:ahLst/>
                <a:cxnLst/>
                <a:rect r="r" b="b" t="t" l="l"/>
                <a:pathLst>
                  <a:path h="1708150" w="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56171F"/>
              </a:solidFill>
            </p:spPr>
          </p:sp>
        </p:grpSp>
        <p:sp>
          <p:nvSpPr>
            <p:cNvPr name="Freeform 9" id="9"/>
            <p:cNvSpPr/>
            <p:nvPr/>
          </p:nvSpPr>
          <p:spPr>
            <a:xfrm flipH="false" flipV="false" rot="-10800000">
              <a:off x="0" y="9081254"/>
              <a:ext cx="1891546" cy="1891546"/>
            </a:xfrm>
            <a:custGeom>
              <a:avLst/>
              <a:gdLst/>
              <a:ahLst/>
              <a:cxnLst/>
              <a:rect r="r" b="b" t="t" l="l"/>
              <a:pathLst>
                <a:path h="1891546" w="1891546">
                  <a:moveTo>
                    <a:pt x="0" y="0"/>
                  </a:moveTo>
                  <a:lnTo>
                    <a:pt x="1891546" y="0"/>
                  </a:lnTo>
                  <a:lnTo>
                    <a:pt x="1891546" y="1891546"/>
                  </a:lnTo>
                  <a:lnTo>
                    <a:pt x="0" y="189154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0" id="10"/>
            <p:cNvGrpSpPr>
              <a:grpSpLocks noChangeAspect="true"/>
            </p:cNvGrpSpPr>
            <p:nvPr/>
          </p:nvGrpSpPr>
          <p:grpSpPr>
            <a:xfrm rot="-10800000">
              <a:off x="0" y="2270313"/>
              <a:ext cx="1891546" cy="1891546"/>
              <a:chOff x="0" y="0"/>
              <a:chExt cx="1708150" cy="1708150"/>
            </a:xfrm>
          </p:grpSpPr>
          <p:sp>
            <p:nvSpPr>
              <p:cNvPr name="Freeform 11" id="11"/>
              <p:cNvSpPr/>
              <p:nvPr/>
            </p:nvSpPr>
            <p:spPr>
              <a:xfrm flipH="false" flipV="false" rot="0">
                <a:off x="0" y="0"/>
                <a:ext cx="1708150" cy="1708150"/>
              </a:xfrm>
              <a:custGeom>
                <a:avLst/>
                <a:gdLst/>
                <a:ahLst/>
                <a:cxnLst/>
                <a:rect r="r" b="b" t="t" l="l"/>
                <a:pathLst>
                  <a:path h="1708150" w="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56171F"/>
              </a:solidFill>
            </p:spPr>
          </p:sp>
        </p:grpSp>
        <p:sp>
          <p:nvSpPr>
            <p:cNvPr name="Freeform 12" id="12"/>
            <p:cNvSpPr/>
            <p:nvPr/>
          </p:nvSpPr>
          <p:spPr>
            <a:xfrm flipH="false" flipV="false" rot="-10800000">
              <a:off x="0" y="4540627"/>
              <a:ext cx="1891546" cy="1891546"/>
            </a:xfrm>
            <a:custGeom>
              <a:avLst/>
              <a:gdLst/>
              <a:ahLst/>
              <a:cxnLst/>
              <a:rect r="r" b="b" t="t" l="l"/>
              <a:pathLst>
                <a:path h="1891546" w="1891546">
                  <a:moveTo>
                    <a:pt x="0" y="0"/>
                  </a:moveTo>
                  <a:lnTo>
                    <a:pt x="1891546" y="0"/>
                  </a:lnTo>
                  <a:lnTo>
                    <a:pt x="1891546" y="1891546"/>
                  </a:lnTo>
                  <a:lnTo>
                    <a:pt x="0" y="189154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3" id="13"/>
            <p:cNvSpPr/>
            <p:nvPr/>
          </p:nvSpPr>
          <p:spPr>
            <a:xfrm flipH="false" flipV="false" rot="-10800000">
              <a:off x="0" y="0"/>
              <a:ext cx="1891546" cy="1891546"/>
            </a:xfrm>
            <a:custGeom>
              <a:avLst/>
              <a:gdLst/>
              <a:ahLst/>
              <a:cxnLst/>
              <a:rect r="r" b="b" t="t" l="l"/>
              <a:pathLst>
                <a:path h="1891546" w="1891546">
                  <a:moveTo>
                    <a:pt x="0" y="0"/>
                  </a:moveTo>
                  <a:lnTo>
                    <a:pt x="1891546" y="0"/>
                  </a:lnTo>
                  <a:lnTo>
                    <a:pt x="1891546" y="1891546"/>
                  </a:lnTo>
                  <a:lnTo>
                    <a:pt x="0" y="189154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4000500" y="0"/>
            <a:ext cx="10287000" cy="10287000"/>
          </a:xfrm>
          <a:custGeom>
            <a:avLst/>
            <a:gdLst/>
            <a:ahLst/>
            <a:cxnLst/>
            <a:rect r="r" b="b" t="t" l="l"/>
            <a:pathLst>
              <a:path h="10287000" w="10287000">
                <a:moveTo>
                  <a:pt x="0" y="0"/>
                </a:moveTo>
                <a:lnTo>
                  <a:pt x="10287000" y="0"/>
                </a:lnTo>
                <a:lnTo>
                  <a:pt x="10287000" y="10287000"/>
                </a:lnTo>
                <a:lnTo>
                  <a:pt x="0" y="10287000"/>
                </a:lnTo>
                <a:lnTo>
                  <a:pt x="0" y="0"/>
                </a:lnTo>
                <a:close/>
              </a:path>
            </a:pathLst>
          </a:custGeom>
          <a:blipFill>
            <a:blip r:embed="rId2"/>
            <a:stretch>
              <a:fillRect l="0" t="0" r="0" b="0"/>
            </a:stretch>
          </a:blipFill>
        </p:spPr>
      </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63779" y="2412872"/>
            <a:ext cx="12895521" cy="5461257"/>
            <a:chOff x="0" y="0"/>
            <a:chExt cx="17194028" cy="7281676"/>
          </a:xfrm>
        </p:grpSpPr>
        <p:sp>
          <p:nvSpPr>
            <p:cNvPr name="TextBox 3" id="3"/>
            <p:cNvSpPr txBox="true"/>
            <p:nvPr/>
          </p:nvSpPr>
          <p:spPr>
            <a:xfrm rot="0">
              <a:off x="0" y="-57150"/>
              <a:ext cx="17194028" cy="1064683"/>
            </a:xfrm>
            <a:prstGeom prst="rect">
              <a:avLst/>
            </a:prstGeom>
          </p:spPr>
          <p:txBody>
            <a:bodyPr anchor="t" rtlCol="false" tIns="0" lIns="0" bIns="0" rIns="0">
              <a:spAutoFit/>
            </a:bodyPr>
            <a:lstStyle/>
            <a:p>
              <a:pPr algn="l" marL="0" indent="0" lvl="0">
                <a:lnSpc>
                  <a:spcPts val="6500"/>
                </a:lnSpc>
              </a:pPr>
              <a:r>
                <a:rPr lang="en-US" sz="5000">
                  <a:solidFill>
                    <a:srgbClr val="56171F"/>
                  </a:solidFill>
                  <a:latin typeface="Red Hat Display"/>
                  <a:ea typeface="Red Hat Display"/>
                  <a:cs typeface="Red Hat Display"/>
                  <a:sym typeface="Red Hat Display"/>
                </a:rPr>
                <a:t>Step 2</a:t>
              </a:r>
            </a:p>
          </p:txBody>
        </p:sp>
        <p:sp>
          <p:nvSpPr>
            <p:cNvPr name="TextBox 4" id="4"/>
            <p:cNvSpPr txBox="true"/>
            <p:nvPr/>
          </p:nvSpPr>
          <p:spPr>
            <a:xfrm rot="0">
              <a:off x="0" y="2370374"/>
              <a:ext cx="17194028" cy="4911302"/>
            </a:xfrm>
            <a:prstGeom prst="rect">
              <a:avLst/>
            </a:prstGeom>
          </p:spPr>
          <p:txBody>
            <a:bodyPr anchor="t" rtlCol="false" tIns="0" lIns="0" bIns="0" rIns="0">
              <a:spAutoFit/>
            </a:bodyPr>
            <a:lstStyle/>
            <a:p>
              <a:pPr algn="l" marL="0" indent="0" lvl="0">
                <a:lnSpc>
                  <a:spcPts val="9939"/>
                </a:lnSpc>
              </a:pPr>
              <a:r>
                <a:rPr lang="en-US" b="true" sz="6999" u="none">
                  <a:solidFill>
                    <a:srgbClr val="56171F"/>
                  </a:solidFill>
                  <a:latin typeface="Red Hat Display Bold"/>
                  <a:ea typeface="Red Hat Display Bold"/>
                  <a:cs typeface="Red Hat Display Bold"/>
                  <a:sym typeface="Red Hat Display Bold"/>
                </a:rPr>
                <a:t>Due diligence pre-signing</a:t>
              </a:r>
            </a:p>
            <a:p>
              <a:pPr algn="l" marL="0" indent="0" lvl="0">
                <a:lnSpc>
                  <a:spcPts val="9939"/>
                </a:lnSpc>
              </a:pPr>
              <a:r>
                <a:rPr lang="en-US" b="true" sz="6999" u="none">
                  <a:solidFill>
                    <a:srgbClr val="56171F"/>
                  </a:solidFill>
                  <a:latin typeface="Red Hat Display Bold"/>
                  <a:ea typeface="Red Hat Display Bold"/>
                  <a:cs typeface="Red Hat Display Bold"/>
                  <a:sym typeface="Red Hat Display Bold"/>
                </a:rPr>
                <a:t>(utilize the high-performance team)</a:t>
              </a:r>
            </a:p>
          </p:txBody>
        </p:sp>
        <p:sp>
          <p:nvSpPr>
            <p:cNvPr name="AutoShape 5" id="5"/>
            <p:cNvSpPr/>
            <p:nvPr/>
          </p:nvSpPr>
          <p:spPr>
            <a:xfrm rot="0">
              <a:off x="0" y="1349912"/>
              <a:ext cx="1440130" cy="223120"/>
            </a:xfrm>
            <a:prstGeom prst="rect">
              <a:avLst/>
            </a:prstGeom>
            <a:solidFill>
              <a:srgbClr val="56171F"/>
            </a:solidFill>
          </p:spPr>
        </p:sp>
      </p:grpSp>
      <p:grpSp>
        <p:nvGrpSpPr>
          <p:cNvPr name="Group 6" id="6"/>
          <p:cNvGrpSpPr/>
          <p:nvPr/>
        </p:nvGrpSpPr>
        <p:grpSpPr>
          <a:xfrm rot="0">
            <a:off x="1028700" y="1028700"/>
            <a:ext cx="1418660" cy="8229600"/>
            <a:chOff x="0" y="0"/>
            <a:chExt cx="1891546" cy="10972800"/>
          </a:xfrm>
        </p:grpSpPr>
        <p:grpSp>
          <p:nvGrpSpPr>
            <p:cNvPr name="Group 7" id="7"/>
            <p:cNvGrpSpPr>
              <a:grpSpLocks noChangeAspect="true"/>
            </p:cNvGrpSpPr>
            <p:nvPr/>
          </p:nvGrpSpPr>
          <p:grpSpPr>
            <a:xfrm rot="-10800000">
              <a:off x="0" y="6810940"/>
              <a:ext cx="1891546" cy="1891546"/>
              <a:chOff x="0" y="0"/>
              <a:chExt cx="1708150" cy="1708150"/>
            </a:xfrm>
          </p:grpSpPr>
          <p:sp>
            <p:nvSpPr>
              <p:cNvPr name="Freeform 8" id="8"/>
              <p:cNvSpPr/>
              <p:nvPr/>
            </p:nvSpPr>
            <p:spPr>
              <a:xfrm flipH="false" flipV="false" rot="0">
                <a:off x="0" y="0"/>
                <a:ext cx="1708150" cy="1708150"/>
              </a:xfrm>
              <a:custGeom>
                <a:avLst/>
                <a:gdLst/>
                <a:ahLst/>
                <a:cxnLst/>
                <a:rect r="r" b="b" t="t" l="l"/>
                <a:pathLst>
                  <a:path h="1708150" w="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56171F"/>
              </a:solidFill>
            </p:spPr>
          </p:sp>
        </p:grpSp>
        <p:sp>
          <p:nvSpPr>
            <p:cNvPr name="Freeform 9" id="9"/>
            <p:cNvSpPr/>
            <p:nvPr/>
          </p:nvSpPr>
          <p:spPr>
            <a:xfrm flipH="false" flipV="false" rot="-10800000">
              <a:off x="0" y="9081254"/>
              <a:ext cx="1891546" cy="1891546"/>
            </a:xfrm>
            <a:custGeom>
              <a:avLst/>
              <a:gdLst/>
              <a:ahLst/>
              <a:cxnLst/>
              <a:rect r="r" b="b" t="t" l="l"/>
              <a:pathLst>
                <a:path h="1891546" w="1891546">
                  <a:moveTo>
                    <a:pt x="0" y="0"/>
                  </a:moveTo>
                  <a:lnTo>
                    <a:pt x="1891546" y="0"/>
                  </a:lnTo>
                  <a:lnTo>
                    <a:pt x="1891546" y="1891546"/>
                  </a:lnTo>
                  <a:lnTo>
                    <a:pt x="0" y="189154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0" id="10"/>
            <p:cNvGrpSpPr>
              <a:grpSpLocks noChangeAspect="true"/>
            </p:cNvGrpSpPr>
            <p:nvPr/>
          </p:nvGrpSpPr>
          <p:grpSpPr>
            <a:xfrm rot="-10800000">
              <a:off x="0" y="2270313"/>
              <a:ext cx="1891546" cy="1891546"/>
              <a:chOff x="0" y="0"/>
              <a:chExt cx="1708150" cy="1708150"/>
            </a:xfrm>
          </p:grpSpPr>
          <p:sp>
            <p:nvSpPr>
              <p:cNvPr name="Freeform 11" id="11"/>
              <p:cNvSpPr/>
              <p:nvPr/>
            </p:nvSpPr>
            <p:spPr>
              <a:xfrm flipH="false" flipV="false" rot="0">
                <a:off x="0" y="0"/>
                <a:ext cx="1708150" cy="1708150"/>
              </a:xfrm>
              <a:custGeom>
                <a:avLst/>
                <a:gdLst/>
                <a:ahLst/>
                <a:cxnLst/>
                <a:rect r="r" b="b" t="t" l="l"/>
                <a:pathLst>
                  <a:path h="1708150" w="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56171F"/>
              </a:solidFill>
            </p:spPr>
          </p:sp>
        </p:grpSp>
        <p:sp>
          <p:nvSpPr>
            <p:cNvPr name="Freeform 12" id="12"/>
            <p:cNvSpPr/>
            <p:nvPr/>
          </p:nvSpPr>
          <p:spPr>
            <a:xfrm flipH="false" flipV="false" rot="-10800000">
              <a:off x="0" y="4540627"/>
              <a:ext cx="1891546" cy="1891546"/>
            </a:xfrm>
            <a:custGeom>
              <a:avLst/>
              <a:gdLst/>
              <a:ahLst/>
              <a:cxnLst/>
              <a:rect r="r" b="b" t="t" l="l"/>
              <a:pathLst>
                <a:path h="1891546" w="1891546">
                  <a:moveTo>
                    <a:pt x="0" y="0"/>
                  </a:moveTo>
                  <a:lnTo>
                    <a:pt x="1891546" y="0"/>
                  </a:lnTo>
                  <a:lnTo>
                    <a:pt x="1891546" y="1891546"/>
                  </a:lnTo>
                  <a:lnTo>
                    <a:pt x="0" y="189154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3" id="13"/>
            <p:cNvSpPr/>
            <p:nvPr/>
          </p:nvSpPr>
          <p:spPr>
            <a:xfrm flipH="false" flipV="false" rot="-10800000">
              <a:off x="0" y="0"/>
              <a:ext cx="1891546" cy="1891546"/>
            </a:xfrm>
            <a:custGeom>
              <a:avLst/>
              <a:gdLst/>
              <a:ahLst/>
              <a:cxnLst/>
              <a:rect r="r" b="b" t="t" l="l"/>
              <a:pathLst>
                <a:path h="1891546" w="1891546">
                  <a:moveTo>
                    <a:pt x="0" y="0"/>
                  </a:moveTo>
                  <a:lnTo>
                    <a:pt x="1891546" y="0"/>
                  </a:lnTo>
                  <a:lnTo>
                    <a:pt x="1891546" y="1891546"/>
                  </a:lnTo>
                  <a:lnTo>
                    <a:pt x="0" y="189154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spTree>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63779" y="3041522"/>
            <a:ext cx="11861260" cy="4203957"/>
            <a:chOff x="0" y="0"/>
            <a:chExt cx="15815014" cy="5605276"/>
          </a:xfrm>
        </p:grpSpPr>
        <p:sp>
          <p:nvSpPr>
            <p:cNvPr name="TextBox 3" id="3"/>
            <p:cNvSpPr txBox="true"/>
            <p:nvPr/>
          </p:nvSpPr>
          <p:spPr>
            <a:xfrm rot="0">
              <a:off x="0" y="-57150"/>
              <a:ext cx="15815014" cy="1064683"/>
            </a:xfrm>
            <a:prstGeom prst="rect">
              <a:avLst/>
            </a:prstGeom>
          </p:spPr>
          <p:txBody>
            <a:bodyPr anchor="t" rtlCol="false" tIns="0" lIns="0" bIns="0" rIns="0">
              <a:spAutoFit/>
            </a:bodyPr>
            <a:lstStyle/>
            <a:p>
              <a:pPr algn="l" marL="0" indent="0" lvl="0">
                <a:lnSpc>
                  <a:spcPts val="6500"/>
                </a:lnSpc>
              </a:pPr>
              <a:r>
                <a:rPr lang="en-US" sz="5000">
                  <a:solidFill>
                    <a:srgbClr val="56171F"/>
                  </a:solidFill>
                  <a:latin typeface="Red Hat Display"/>
                  <a:ea typeface="Red Hat Display"/>
                  <a:cs typeface="Red Hat Display"/>
                  <a:sym typeface="Red Hat Display"/>
                </a:rPr>
                <a:t>Step 3</a:t>
              </a:r>
            </a:p>
          </p:txBody>
        </p:sp>
        <p:sp>
          <p:nvSpPr>
            <p:cNvPr name="TextBox 4" id="4"/>
            <p:cNvSpPr txBox="true"/>
            <p:nvPr/>
          </p:nvSpPr>
          <p:spPr>
            <a:xfrm rot="0">
              <a:off x="0" y="2370374"/>
              <a:ext cx="15815014" cy="3234902"/>
            </a:xfrm>
            <a:prstGeom prst="rect">
              <a:avLst/>
            </a:prstGeom>
          </p:spPr>
          <p:txBody>
            <a:bodyPr anchor="t" rtlCol="false" tIns="0" lIns="0" bIns="0" rIns="0">
              <a:spAutoFit/>
            </a:bodyPr>
            <a:lstStyle/>
            <a:p>
              <a:pPr algn="l" marL="0" indent="0" lvl="0">
                <a:lnSpc>
                  <a:spcPts val="9939"/>
                </a:lnSpc>
              </a:pPr>
              <a:r>
                <a:rPr lang="en-US" b="true" sz="6999" u="none">
                  <a:solidFill>
                    <a:srgbClr val="56171F"/>
                  </a:solidFill>
                  <a:latin typeface="Red Hat Display Bold"/>
                  <a:ea typeface="Red Hat Display Bold"/>
                  <a:cs typeface="Red Hat Display Bold"/>
                  <a:sym typeface="Red Hat Display Bold"/>
                </a:rPr>
                <a:t>Mindset: The greatest ability is availability</a:t>
              </a:r>
            </a:p>
          </p:txBody>
        </p:sp>
        <p:sp>
          <p:nvSpPr>
            <p:cNvPr name="AutoShape 5" id="5"/>
            <p:cNvSpPr/>
            <p:nvPr/>
          </p:nvSpPr>
          <p:spPr>
            <a:xfrm rot="0">
              <a:off x="0" y="1349912"/>
              <a:ext cx="1324627" cy="223120"/>
            </a:xfrm>
            <a:prstGeom prst="rect">
              <a:avLst/>
            </a:prstGeom>
            <a:solidFill>
              <a:srgbClr val="56171F"/>
            </a:solidFill>
          </p:spPr>
        </p:sp>
      </p:grpSp>
      <p:grpSp>
        <p:nvGrpSpPr>
          <p:cNvPr name="Group 6" id="6"/>
          <p:cNvGrpSpPr/>
          <p:nvPr/>
        </p:nvGrpSpPr>
        <p:grpSpPr>
          <a:xfrm rot="0">
            <a:off x="1028700" y="1028700"/>
            <a:ext cx="1418660" cy="8229600"/>
            <a:chOff x="0" y="0"/>
            <a:chExt cx="1891546" cy="10972800"/>
          </a:xfrm>
        </p:grpSpPr>
        <p:grpSp>
          <p:nvGrpSpPr>
            <p:cNvPr name="Group 7" id="7"/>
            <p:cNvGrpSpPr>
              <a:grpSpLocks noChangeAspect="true"/>
            </p:cNvGrpSpPr>
            <p:nvPr/>
          </p:nvGrpSpPr>
          <p:grpSpPr>
            <a:xfrm rot="-10800000">
              <a:off x="0" y="6810940"/>
              <a:ext cx="1891546" cy="1891546"/>
              <a:chOff x="0" y="0"/>
              <a:chExt cx="1708150" cy="1708150"/>
            </a:xfrm>
          </p:grpSpPr>
          <p:sp>
            <p:nvSpPr>
              <p:cNvPr name="Freeform 8" id="8"/>
              <p:cNvSpPr/>
              <p:nvPr/>
            </p:nvSpPr>
            <p:spPr>
              <a:xfrm flipH="false" flipV="false" rot="0">
                <a:off x="0" y="0"/>
                <a:ext cx="1708150" cy="1708150"/>
              </a:xfrm>
              <a:custGeom>
                <a:avLst/>
                <a:gdLst/>
                <a:ahLst/>
                <a:cxnLst/>
                <a:rect r="r" b="b" t="t" l="l"/>
                <a:pathLst>
                  <a:path h="1708150" w="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56171F"/>
              </a:solidFill>
            </p:spPr>
          </p:sp>
        </p:grpSp>
        <p:sp>
          <p:nvSpPr>
            <p:cNvPr name="Freeform 9" id="9"/>
            <p:cNvSpPr/>
            <p:nvPr/>
          </p:nvSpPr>
          <p:spPr>
            <a:xfrm flipH="false" flipV="false" rot="-10800000">
              <a:off x="0" y="9081254"/>
              <a:ext cx="1891546" cy="1891546"/>
            </a:xfrm>
            <a:custGeom>
              <a:avLst/>
              <a:gdLst/>
              <a:ahLst/>
              <a:cxnLst/>
              <a:rect r="r" b="b" t="t" l="l"/>
              <a:pathLst>
                <a:path h="1891546" w="1891546">
                  <a:moveTo>
                    <a:pt x="0" y="0"/>
                  </a:moveTo>
                  <a:lnTo>
                    <a:pt x="1891546" y="0"/>
                  </a:lnTo>
                  <a:lnTo>
                    <a:pt x="1891546" y="1891546"/>
                  </a:lnTo>
                  <a:lnTo>
                    <a:pt x="0" y="189154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0" id="10"/>
            <p:cNvGrpSpPr>
              <a:grpSpLocks noChangeAspect="true"/>
            </p:cNvGrpSpPr>
            <p:nvPr/>
          </p:nvGrpSpPr>
          <p:grpSpPr>
            <a:xfrm rot="-10800000">
              <a:off x="0" y="2270313"/>
              <a:ext cx="1891546" cy="1891546"/>
              <a:chOff x="0" y="0"/>
              <a:chExt cx="1708150" cy="1708150"/>
            </a:xfrm>
          </p:grpSpPr>
          <p:sp>
            <p:nvSpPr>
              <p:cNvPr name="Freeform 11" id="11"/>
              <p:cNvSpPr/>
              <p:nvPr/>
            </p:nvSpPr>
            <p:spPr>
              <a:xfrm flipH="false" flipV="false" rot="0">
                <a:off x="0" y="0"/>
                <a:ext cx="1708150" cy="1708150"/>
              </a:xfrm>
              <a:custGeom>
                <a:avLst/>
                <a:gdLst/>
                <a:ahLst/>
                <a:cxnLst/>
                <a:rect r="r" b="b" t="t" l="l"/>
                <a:pathLst>
                  <a:path h="1708150" w="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56171F"/>
              </a:solidFill>
            </p:spPr>
          </p:sp>
        </p:grpSp>
        <p:sp>
          <p:nvSpPr>
            <p:cNvPr name="Freeform 12" id="12"/>
            <p:cNvSpPr/>
            <p:nvPr/>
          </p:nvSpPr>
          <p:spPr>
            <a:xfrm flipH="false" flipV="false" rot="-10800000">
              <a:off x="0" y="4540627"/>
              <a:ext cx="1891546" cy="1891546"/>
            </a:xfrm>
            <a:custGeom>
              <a:avLst/>
              <a:gdLst/>
              <a:ahLst/>
              <a:cxnLst/>
              <a:rect r="r" b="b" t="t" l="l"/>
              <a:pathLst>
                <a:path h="1891546" w="1891546">
                  <a:moveTo>
                    <a:pt x="0" y="0"/>
                  </a:moveTo>
                  <a:lnTo>
                    <a:pt x="1891546" y="0"/>
                  </a:lnTo>
                  <a:lnTo>
                    <a:pt x="1891546" y="1891546"/>
                  </a:lnTo>
                  <a:lnTo>
                    <a:pt x="0" y="189154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3" id="13"/>
            <p:cNvSpPr/>
            <p:nvPr/>
          </p:nvSpPr>
          <p:spPr>
            <a:xfrm flipH="false" flipV="false" rot="-10800000">
              <a:off x="0" y="0"/>
              <a:ext cx="1891546" cy="1891546"/>
            </a:xfrm>
            <a:custGeom>
              <a:avLst/>
              <a:gdLst/>
              <a:ahLst/>
              <a:cxnLst/>
              <a:rect r="r" b="b" t="t" l="l"/>
              <a:pathLst>
                <a:path h="1891546" w="1891546">
                  <a:moveTo>
                    <a:pt x="0" y="0"/>
                  </a:moveTo>
                  <a:lnTo>
                    <a:pt x="1891546" y="0"/>
                  </a:lnTo>
                  <a:lnTo>
                    <a:pt x="1891546" y="1891546"/>
                  </a:lnTo>
                  <a:lnTo>
                    <a:pt x="0" y="189154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spTree>
  </p:cSld>
  <p:clrMapOvr>
    <a:masterClrMapping/>
  </p:clrMapOvr>
</p:sld>
</file>

<file path=ppt/slides/slide3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893341" y="2278579"/>
            <a:ext cx="14501319" cy="1181102"/>
          </a:xfrm>
          <a:prstGeom prst="rect">
            <a:avLst/>
          </a:prstGeom>
        </p:spPr>
        <p:txBody>
          <a:bodyPr anchor="t" rtlCol="false" tIns="0" lIns="0" bIns="0" rIns="0">
            <a:spAutoFit/>
          </a:bodyPr>
          <a:lstStyle/>
          <a:p>
            <a:pPr algn="ctr" marL="0" indent="0" lvl="0">
              <a:lnSpc>
                <a:spcPts val="8925"/>
              </a:lnSpc>
            </a:pPr>
            <a:r>
              <a:rPr lang="en-US" b="true" sz="8500">
                <a:solidFill>
                  <a:srgbClr val="56171F"/>
                </a:solidFill>
                <a:latin typeface="Red Hat Display Bold"/>
                <a:ea typeface="Red Hat Display Bold"/>
                <a:cs typeface="Red Hat Display Bold"/>
                <a:sym typeface="Red Hat Display Bold"/>
              </a:rPr>
              <a:t>Summary</a:t>
            </a:r>
          </a:p>
        </p:txBody>
      </p:sp>
      <p:sp>
        <p:nvSpPr>
          <p:cNvPr name="AutoShape 3" id="3"/>
          <p:cNvSpPr/>
          <p:nvPr/>
        </p:nvSpPr>
        <p:spPr>
          <a:xfrm>
            <a:off x="1893341" y="4303167"/>
            <a:ext cx="14501319" cy="0"/>
          </a:xfrm>
          <a:prstGeom prst="line">
            <a:avLst/>
          </a:prstGeom>
          <a:ln cap="flat" w="38100">
            <a:solidFill>
              <a:srgbClr val="56171F"/>
            </a:solidFill>
            <a:prstDash val="solid"/>
            <a:headEnd type="none" len="sm" w="sm"/>
            <a:tailEnd type="none" len="sm" w="sm"/>
          </a:ln>
        </p:spPr>
      </p:sp>
      <p:sp>
        <p:nvSpPr>
          <p:cNvPr name="TextBox 4" id="4"/>
          <p:cNvSpPr txBox="true"/>
          <p:nvPr/>
        </p:nvSpPr>
        <p:spPr>
          <a:xfrm rot="0">
            <a:off x="7359539" y="5369996"/>
            <a:ext cx="3568923" cy="3209925"/>
          </a:xfrm>
          <a:prstGeom prst="rect">
            <a:avLst/>
          </a:prstGeom>
        </p:spPr>
        <p:txBody>
          <a:bodyPr anchor="t" rtlCol="false" tIns="0" lIns="0" bIns="0" rIns="0">
            <a:spAutoFit/>
          </a:bodyPr>
          <a:lstStyle/>
          <a:p>
            <a:pPr algn="ctr" marL="0" indent="0" lvl="0">
              <a:lnSpc>
                <a:spcPts val="4200"/>
              </a:lnSpc>
            </a:pPr>
            <a:r>
              <a:rPr lang="en-US" b="true" sz="3500">
                <a:solidFill>
                  <a:srgbClr val="56171F"/>
                </a:solidFill>
                <a:latin typeface="Red Hat Display Bold"/>
                <a:ea typeface="Red Hat Display Bold"/>
                <a:cs typeface="Red Hat Display Bold"/>
                <a:sym typeface="Red Hat Display Bold"/>
              </a:rPr>
              <a:t>Step 2</a:t>
            </a:r>
            <a:r>
              <a:rPr lang="en-US" b="true" sz="3500">
                <a:solidFill>
                  <a:srgbClr val="56171F"/>
                </a:solidFill>
                <a:latin typeface="Red Hat Display Bold"/>
                <a:ea typeface="Red Hat Display Bold"/>
                <a:cs typeface="Red Hat Display Bold"/>
                <a:sym typeface="Red Hat Display Bold"/>
              </a:rPr>
              <a:t> </a:t>
            </a:r>
          </a:p>
          <a:p>
            <a:pPr algn="ctr" marL="0" indent="0" lvl="0">
              <a:lnSpc>
                <a:spcPts val="4200"/>
              </a:lnSpc>
            </a:pPr>
            <a:r>
              <a:rPr lang="en-US" sz="3500">
                <a:solidFill>
                  <a:srgbClr val="56171F"/>
                </a:solidFill>
                <a:latin typeface="Red Hat Display"/>
                <a:ea typeface="Red Hat Display"/>
                <a:cs typeface="Red Hat Display"/>
                <a:sym typeface="Red Hat Display"/>
              </a:rPr>
              <a:t>Due diligence pre-signing (+utilize the high-performance team)</a:t>
            </a:r>
          </a:p>
        </p:txBody>
      </p:sp>
      <p:sp>
        <p:nvSpPr>
          <p:cNvPr name="TextBox 5" id="5"/>
          <p:cNvSpPr txBox="true"/>
          <p:nvPr/>
        </p:nvSpPr>
        <p:spPr>
          <a:xfrm rot="0">
            <a:off x="12825737" y="5369996"/>
            <a:ext cx="3568923" cy="2143125"/>
          </a:xfrm>
          <a:prstGeom prst="rect">
            <a:avLst/>
          </a:prstGeom>
        </p:spPr>
        <p:txBody>
          <a:bodyPr anchor="t" rtlCol="false" tIns="0" lIns="0" bIns="0" rIns="0">
            <a:spAutoFit/>
          </a:bodyPr>
          <a:lstStyle/>
          <a:p>
            <a:pPr algn="ctr" marL="0" indent="0" lvl="0">
              <a:lnSpc>
                <a:spcPts val="4200"/>
              </a:lnSpc>
            </a:pPr>
            <a:r>
              <a:rPr lang="en-US" b="true" sz="3500">
                <a:solidFill>
                  <a:srgbClr val="56171F"/>
                </a:solidFill>
                <a:latin typeface="Red Hat Display Bold"/>
                <a:ea typeface="Red Hat Display Bold"/>
                <a:cs typeface="Red Hat Display Bold"/>
                <a:sym typeface="Red Hat Display Bold"/>
              </a:rPr>
              <a:t>Step 3</a:t>
            </a:r>
            <a:r>
              <a:rPr lang="en-US" b="true" sz="3500">
                <a:solidFill>
                  <a:srgbClr val="56171F"/>
                </a:solidFill>
                <a:latin typeface="Red Hat Display Bold"/>
                <a:ea typeface="Red Hat Display Bold"/>
                <a:cs typeface="Red Hat Display Bold"/>
                <a:sym typeface="Red Hat Display Bold"/>
              </a:rPr>
              <a:t> </a:t>
            </a:r>
          </a:p>
          <a:p>
            <a:pPr algn="ctr" marL="0" indent="0" lvl="0">
              <a:lnSpc>
                <a:spcPts val="4200"/>
              </a:lnSpc>
            </a:pPr>
            <a:r>
              <a:rPr lang="en-US" sz="3500">
                <a:solidFill>
                  <a:srgbClr val="56171F"/>
                </a:solidFill>
                <a:latin typeface="Red Hat Display"/>
                <a:ea typeface="Red Hat Display"/>
                <a:cs typeface="Red Hat Display"/>
                <a:sym typeface="Red Hat Display"/>
              </a:rPr>
              <a:t>Mindset: The greatest ability is availability</a:t>
            </a:r>
          </a:p>
        </p:txBody>
      </p:sp>
      <p:sp>
        <p:nvSpPr>
          <p:cNvPr name="TextBox 6" id="6"/>
          <p:cNvSpPr txBox="true"/>
          <p:nvPr/>
        </p:nvSpPr>
        <p:spPr>
          <a:xfrm rot="0">
            <a:off x="1893341" y="5369996"/>
            <a:ext cx="3568923" cy="3209925"/>
          </a:xfrm>
          <a:prstGeom prst="rect">
            <a:avLst/>
          </a:prstGeom>
        </p:spPr>
        <p:txBody>
          <a:bodyPr anchor="t" rtlCol="false" tIns="0" lIns="0" bIns="0" rIns="0">
            <a:spAutoFit/>
          </a:bodyPr>
          <a:lstStyle/>
          <a:p>
            <a:pPr algn="ctr" marL="0" indent="0" lvl="0">
              <a:lnSpc>
                <a:spcPts val="4200"/>
              </a:lnSpc>
            </a:pPr>
            <a:r>
              <a:rPr lang="en-US" b="true" sz="3500">
                <a:solidFill>
                  <a:srgbClr val="56171F"/>
                </a:solidFill>
                <a:latin typeface="Red Hat Display Bold"/>
                <a:ea typeface="Red Hat Display Bold"/>
                <a:cs typeface="Red Hat Display Bold"/>
                <a:sym typeface="Red Hat Display Bold"/>
              </a:rPr>
              <a:t>Step 1</a:t>
            </a:r>
            <a:r>
              <a:rPr lang="en-US" b="true" sz="3500">
                <a:solidFill>
                  <a:srgbClr val="56171F"/>
                </a:solidFill>
                <a:latin typeface="Red Hat Display Bold"/>
                <a:ea typeface="Red Hat Display Bold"/>
                <a:cs typeface="Red Hat Display Bold"/>
                <a:sym typeface="Red Hat Display Bold"/>
              </a:rPr>
              <a:t> </a:t>
            </a:r>
          </a:p>
          <a:p>
            <a:pPr algn="ctr" marL="0" indent="0" lvl="0">
              <a:lnSpc>
                <a:spcPts val="4200"/>
              </a:lnSpc>
            </a:pPr>
            <a:r>
              <a:rPr lang="en-US" sz="3500">
                <a:solidFill>
                  <a:srgbClr val="56171F"/>
                </a:solidFill>
                <a:latin typeface="Red Hat Display"/>
                <a:ea typeface="Red Hat Display"/>
                <a:cs typeface="Red Hat Display"/>
                <a:sym typeface="Red Hat Display"/>
              </a:rPr>
              <a:t>Invest in a solid infrastructure – build a high-performance team.</a:t>
            </a:r>
          </a:p>
        </p:txBody>
      </p:sp>
    </p:spTree>
  </p:cSld>
  <p:clrMapOvr>
    <a:masterClrMapping/>
  </p:clrMapOvr>
</p:sld>
</file>

<file path=ppt/slides/slide3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683144" y="1224818"/>
            <a:ext cx="14921712" cy="1219200"/>
          </a:xfrm>
          <a:prstGeom prst="rect">
            <a:avLst/>
          </a:prstGeom>
        </p:spPr>
        <p:txBody>
          <a:bodyPr anchor="t" rtlCol="false" tIns="0" lIns="0" bIns="0" rIns="0">
            <a:spAutoFit/>
          </a:bodyPr>
          <a:lstStyle/>
          <a:p>
            <a:pPr algn="l" marL="0" indent="0" lvl="0">
              <a:lnSpc>
                <a:spcPts val="9600"/>
              </a:lnSpc>
            </a:pPr>
            <a:r>
              <a:rPr lang="en-US" b="true" sz="8000">
                <a:solidFill>
                  <a:srgbClr val="56171F"/>
                </a:solidFill>
                <a:latin typeface="Red Hat Display Bold"/>
                <a:ea typeface="Red Hat Display Bold"/>
                <a:cs typeface="Red Hat Display Bold"/>
                <a:sym typeface="Red Hat Display Bold"/>
              </a:rPr>
              <a:t>What’s the short-term win?</a:t>
            </a:r>
          </a:p>
        </p:txBody>
      </p:sp>
      <p:grpSp>
        <p:nvGrpSpPr>
          <p:cNvPr name="Group 3" id="3"/>
          <p:cNvGrpSpPr/>
          <p:nvPr/>
        </p:nvGrpSpPr>
        <p:grpSpPr>
          <a:xfrm rot="0">
            <a:off x="3097507" y="4097610"/>
            <a:ext cx="4880089" cy="2617788"/>
            <a:chOff x="0" y="0"/>
            <a:chExt cx="6506785" cy="3490383"/>
          </a:xfrm>
        </p:grpSpPr>
        <p:sp>
          <p:nvSpPr>
            <p:cNvPr name="TextBox 4" id="4"/>
            <p:cNvSpPr txBox="true"/>
            <p:nvPr/>
          </p:nvSpPr>
          <p:spPr>
            <a:xfrm rot="0">
              <a:off x="0" y="-9525"/>
              <a:ext cx="1134891" cy="1025525"/>
            </a:xfrm>
            <a:prstGeom prst="rect">
              <a:avLst/>
            </a:prstGeom>
          </p:spPr>
          <p:txBody>
            <a:bodyPr anchor="t" rtlCol="false" tIns="0" lIns="0" bIns="0" rIns="0">
              <a:spAutoFit/>
            </a:bodyPr>
            <a:lstStyle/>
            <a:p>
              <a:pPr algn="l">
                <a:lnSpc>
                  <a:spcPts val="6000"/>
                </a:lnSpc>
              </a:pPr>
              <a:r>
                <a:rPr lang="en-US" b="true" sz="5000">
                  <a:solidFill>
                    <a:srgbClr val="56171F"/>
                  </a:solidFill>
                  <a:latin typeface="Red Hat Display Bold"/>
                  <a:ea typeface="Red Hat Display Bold"/>
                  <a:cs typeface="Red Hat Display Bold"/>
                  <a:sym typeface="Red Hat Display Bold"/>
                </a:rPr>
                <a:t>01</a:t>
              </a:r>
            </a:p>
          </p:txBody>
        </p:sp>
        <p:sp>
          <p:nvSpPr>
            <p:cNvPr name="TextBox 5" id="5"/>
            <p:cNvSpPr txBox="true"/>
            <p:nvPr/>
          </p:nvSpPr>
          <p:spPr>
            <a:xfrm rot="0">
              <a:off x="1636110" y="227542"/>
              <a:ext cx="4870675" cy="3262842"/>
            </a:xfrm>
            <a:prstGeom prst="rect">
              <a:avLst/>
            </a:prstGeom>
          </p:spPr>
          <p:txBody>
            <a:bodyPr anchor="t" rtlCol="false" tIns="0" lIns="0" bIns="0" rIns="0">
              <a:spAutoFit/>
            </a:bodyPr>
            <a:lstStyle/>
            <a:p>
              <a:pPr algn="l" marL="0" indent="0" lvl="0">
                <a:lnSpc>
                  <a:spcPts val="3249"/>
                </a:lnSpc>
              </a:pPr>
              <a:r>
                <a:rPr lang="en-US" sz="2499">
                  <a:solidFill>
                    <a:srgbClr val="56171F"/>
                  </a:solidFill>
                  <a:latin typeface="Red Hat Display"/>
                  <a:ea typeface="Red Hat Display"/>
                  <a:cs typeface="Red Hat Display"/>
                  <a:sym typeface="Red Hat Display"/>
                </a:rPr>
                <a:t>You ensure results and optimize the performance of your investments (i.e., the players). </a:t>
              </a:r>
              <a:r>
                <a:rPr lang="en-US" b="true" sz="2499">
                  <a:solidFill>
                    <a:srgbClr val="56171F"/>
                  </a:solidFill>
                  <a:latin typeface="Red Hat Display Bold"/>
                  <a:ea typeface="Red Hat Display Bold"/>
                  <a:cs typeface="Red Hat Display Bold"/>
                  <a:sym typeface="Red Hat Display Bold"/>
                </a:rPr>
                <a:t>Do not leave it to chance.</a:t>
              </a:r>
            </a:p>
          </p:txBody>
        </p:sp>
      </p:grpSp>
      <p:grpSp>
        <p:nvGrpSpPr>
          <p:cNvPr name="Group 6" id="6"/>
          <p:cNvGrpSpPr/>
          <p:nvPr/>
        </p:nvGrpSpPr>
        <p:grpSpPr>
          <a:xfrm rot="0">
            <a:off x="3097507" y="7050087"/>
            <a:ext cx="4880089" cy="1389063"/>
            <a:chOff x="0" y="0"/>
            <a:chExt cx="6506785" cy="1852083"/>
          </a:xfrm>
        </p:grpSpPr>
        <p:sp>
          <p:nvSpPr>
            <p:cNvPr name="TextBox 7" id="7"/>
            <p:cNvSpPr txBox="true"/>
            <p:nvPr/>
          </p:nvSpPr>
          <p:spPr>
            <a:xfrm rot="0">
              <a:off x="0" y="-9525"/>
              <a:ext cx="1134891" cy="1025525"/>
            </a:xfrm>
            <a:prstGeom prst="rect">
              <a:avLst/>
            </a:prstGeom>
          </p:spPr>
          <p:txBody>
            <a:bodyPr anchor="t" rtlCol="false" tIns="0" lIns="0" bIns="0" rIns="0">
              <a:spAutoFit/>
            </a:bodyPr>
            <a:lstStyle/>
            <a:p>
              <a:pPr algn="l">
                <a:lnSpc>
                  <a:spcPts val="6000"/>
                </a:lnSpc>
              </a:pPr>
              <a:r>
                <a:rPr lang="en-US" b="true" sz="5000">
                  <a:solidFill>
                    <a:srgbClr val="56171F"/>
                  </a:solidFill>
                  <a:latin typeface="Red Hat Display Bold"/>
                  <a:ea typeface="Red Hat Display Bold"/>
                  <a:cs typeface="Red Hat Display Bold"/>
                  <a:sym typeface="Red Hat Display Bold"/>
                </a:rPr>
                <a:t>03</a:t>
              </a:r>
            </a:p>
          </p:txBody>
        </p:sp>
        <p:sp>
          <p:nvSpPr>
            <p:cNvPr name="TextBox 8" id="8"/>
            <p:cNvSpPr txBox="true"/>
            <p:nvPr/>
          </p:nvSpPr>
          <p:spPr>
            <a:xfrm rot="0">
              <a:off x="1636110" y="227542"/>
              <a:ext cx="4870675" cy="1624542"/>
            </a:xfrm>
            <a:prstGeom prst="rect">
              <a:avLst/>
            </a:prstGeom>
          </p:spPr>
          <p:txBody>
            <a:bodyPr anchor="t" rtlCol="false" tIns="0" lIns="0" bIns="0" rIns="0">
              <a:spAutoFit/>
            </a:bodyPr>
            <a:lstStyle/>
            <a:p>
              <a:pPr algn="l" marL="0" indent="0" lvl="0">
                <a:lnSpc>
                  <a:spcPts val="3249"/>
                </a:lnSpc>
              </a:pPr>
              <a:r>
                <a:rPr lang="en-US" sz="2499">
                  <a:solidFill>
                    <a:srgbClr val="56171F"/>
                  </a:solidFill>
                  <a:latin typeface="Red Hat Display"/>
                  <a:ea typeface="Red Hat Display"/>
                  <a:cs typeface="Red Hat Display"/>
                  <a:sym typeface="Red Hat Display"/>
                </a:rPr>
                <a:t>Reducing the risk of injuries will help your team to win more games.</a:t>
              </a:r>
            </a:p>
          </p:txBody>
        </p:sp>
      </p:grpSp>
      <p:grpSp>
        <p:nvGrpSpPr>
          <p:cNvPr name="Group 9" id="9"/>
          <p:cNvGrpSpPr/>
          <p:nvPr/>
        </p:nvGrpSpPr>
        <p:grpSpPr>
          <a:xfrm rot="0">
            <a:off x="10310404" y="4097610"/>
            <a:ext cx="4880089" cy="2208213"/>
            <a:chOff x="0" y="0"/>
            <a:chExt cx="6506785" cy="2944283"/>
          </a:xfrm>
        </p:grpSpPr>
        <p:sp>
          <p:nvSpPr>
            <p:cNvPr name="TextBox 10" id="10"/>
            <p:cNvSpPr txBox="true"/>
            <p:nvPr/>
          </p:nvSpPr>
          <p:spPr>
            <a:xfrm rot="0">
              <a:off x="0" y="-9525"/>
              <a:ext cx="1134891" cy="1025525"/>
            </a:xfrm>
            <a:prstGeom prst="rect">
              <a:avLst/>
            </a:prstGeom>
          </p:spPr>
          <p:txBody>
            <a:bodyPr anchor="t" rtlCol="false" tIns="0" lIns="0" bIns="0" rIns="0">
              <a:spAutoFit/>
            </a:bodyPr>
            <a:lstStyle/>
            <a:p>
              <a:pPr algn="l">
                <a:lnSpc>
                  <a:spcPts val="6000"/>
                </a:lnSpc>
              </a:pPr>
              <a:r>
                <a:rPr lang="en-US" b="true" sz="5000">
                  <a:solidFill>
                    <a:srgbClr val="56171F"/>
                  </a:solidFill>
                  <a:latin typeface="Red Hat Display Bold"/>
                  <a:ea typeface="Red Hat Display Bold"/>
                  <a:cs typeface="Red Hat Display Bold"/>
                  <a:sym typeface="Red Hat Display Bold"/>
                </a:rPr>
                <a:t>02</a:t>
              </a:r>
            </a:p>
          </p:txBody>
        </p:sp>
        <p:sp>
          <p:nvSpPr>
            <p:cNvPr name="TextBox 11" id="11"/>
            <p:cNvSpPr txBox="true"/>
            <p:nvPr/>
          </p:nvSpPr>
          <p:spPr>
            <a:xfrm rot="0">
              <a:off x="1636110" y="227542"/>
              <a:ext cx="4870675" cy="2716742"/>
            </a:xfrm>
            <a:prstGeom prst="rect">
              <a:avLst/>
            </a:prstGeom>
          </p:spPr>
          <p:txBody>
            <a:bodyPr anchor="t" rtlCol="false" tIns="0" lIns="0" bIns="0" rIns="0">
              <a:spAutoFit/>
            </a:bodyPr>
            <a:lstStyle/>
            <a:p>
              <a:pPr algn="l" marL="0" indent="0" lvl="0">
                <a:lnSpc>
                  <a:spcPts val="3249"/>
                </a:lnSpc>
              </a:pPr>
              <a:r>
                <a:rPr lang="en-US" sz="2499">
                  <a:solidFill>
                    <a:srgbClr val="56171F"/>
                  </a:solidFill>
                  <a:latin typeface="Red Hat Display"/>
                  <a:ea typeface="Red Hat Display"/>
                  <a:cs typeface="Red Hat Display"/>
                  <a:sym typeface="Red Hat Display"/>
                </a:rPr>
                <a:t>Maximize the chances of performing at their best when it matters most (play-out, play-in, playoff).</a:t>
              </a:r>
            </a:p>
          </p:txBody>
        </p:sp>
      </p:grpSp>
      <p:grpSp>
        <p:nvGrpSpPr>
          <p:cNvPr name="Group 12" id="12"/>
          <p:cNvGrpSpPr/>
          <p:nvPr/>
        </p:nvGrpSpPr>
        <p:grpSpPr>
          <a:xfrm rot="0">
            <a:off x="10310404" y="7050087"/>
            <a:ext cx="4880089" cy="1389063"/>
            <a:chOff x="0" y="0"/>
            <a:chExt cx="6506785" cy="1852083"/>
          </a:xfrm>
        </p:grpSpPr>
        <p:sp>
          <p:nvSpPr>
            <p:cNvPr name="TextBox 13" id="13"/>
            <p:cNvSpPr txBox="true"/>
            <p:nvPr/>
          </p:nvSpPr>
          <p:spPr>
            <a:xfrm rot="0">
              <a:off x="0" y="-9525"/>
              <a:ext cx="1134891" cy="1000125"/>
            </a:xfrm>
            <a:prstGeom prst="rect">
              <a:avLst/>
            </a:prstGeom>
          </p:spPr>
          <p:txBody>
            <a:bodyPr anchor="t" rtlCol="false" tIns="0" lIns="0" bIns="0" rIns="0">
              <a:spAutoFit/>
            </a:bodyPr>
            <a:lstStyle/>
            <a:p>
              <a:pPr algn="l">
                <a:lnSpc>
                  <a:spcPts val="5887"/>
                </a:lnSpc>
              </a:pPr>
              <a:r>
                <a:rPr lang="en-US" b="true" sz="4906">
                  <a:solidFill>
                    <a:srgbClr val="56171F"/>
                  </a:solidFill>
                  <a:latin typeface="Red Hat Display Bold"/>
                  <a:ea typeface="Red Hat Display Bold"/>
                  <a:cs typeface="Red Hat Display Bold"/>
                  <a:sym typeface="Red Hat Display Bold"/>
                </a:rPr>
                <a:t>04</a:t>
              </a:r>
            </a:p>
          </p:txBody>
        </p:sp>
        <p:sp>
          <p:nvSpPr>
            <p:cNvPr name="TextBox 14" id="14"/>
            <p:cNvSpPr txBox="true"/>
            <p:nvPr/>
          </p:nvSpPr>
          <p:spPr>
            <a:xfrm rot="0">
              <a:off x="1636110" y="227542"/>
              <a:ext cx="4870675" cy="1624542"/>
            </a:xfrm>
            <a:prstGeom prst="rect">
              <a:avLst/>
            </a:prstGeom>
          </p:spPr>
          <p:txBody>
            <a:bodyPr anchor="t" rtlCol="false" tIns="0" lIns="0" bIns="0" rIns="0">
              <a:spAutoFit/>
            </a:bodyPr>
            <a:lstStyle/>
            <a:p>
              <a:pPr algn="l" marL="0" indent="0" lvl="0">
                <a:lnSpc>
                  <a:spcPts val="3249"/>
                </a:lnSpc>
              </a:pPr>
              <a:r>
                <a:rPr lang="en-US" sz="2499">
                  <a:solidFill>
                    <a:srgbClr val="56171F"/>
                  </a:solidFill>
                  <a:latin typeface="Red Hat Display"/>
                  <a:ea typeface="Red Hat Display"/>
                  <a:cs typeface="Red Hat Display"/>
                  <a:sym typeface="Red Hat Display"/>
                </a:rPr>
                <a:t>Higher likelihood of everyone gets to keep their job 😎</a:t>
              </a:r>
            </a:p>
          </p:txBody>
        </p:sp>
      </p:grpSp>
      <p:sp>
        <p:nvSpPr>
          <p:cNvPr name="AutoShape 15" id="15"/>
          <p:cNvSpPr/>
          <p:nvPr/>
        </p:nvSpPr>
        <p:spPr>
          <a:xfrm>
            <a:off x="1683144" y="3413509"/>
            <a:ext cx="10961021" cy="0"/>
          </a:xfrm>
          <a:prstGeom prst="line">
            <a:avLst/>
          </a:prstGeom>
          <a:ln cap="flat" w="38100">
            <a:solidFill>
              <a:srgbClr val="56171F"/>
            </a:solidFill>
            <a:prstDash val="solid"/>
            <a:headEnd type="none" len="sm" w="sm"/>
            <a:tailEnd type="none" len="sm" w="sm"/>
          </a:ln>
        </p:spPr>
      </p:sp>
    </p:spTree>
  </p:cSld>
  <p:clrMapOvr>
    <a:masterClrMapping/>
  </p:clrMapOvr>
</p:sld>
</file>

<file path=ppt/slides/slide3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683144" y="1224818"/>
            <a:ext cx="14921712" cy="1219200"/>
          </a:xfrm>
          <a:prstGeom prst="rect">
            <a:avLst/>
          </a:prstGeom>
        </p:spPr>
        <p:txBody>
          <a:bodyPr anchor="t" rtlCol="false" tIns="0" lIns="0" bIns="0" rIns="0">
            <a:spAutoFit/>
          </a:bodyPr>
          <a:lstStyle/>
          <a:p>
            <a:pPr algn="l" marL="0" indent="0" lvl="0">
              <a:lnSpc>
                <a:spcPts val="9600"/>
              </a:lnSpc>
            </a:pPr>
            <a:r>
              <a:rPr lang="en-US" b="true" sz="8000">
                <a:solidFill>
                  <a:srgbClr val="56171F"/>
                </a:solidFill>
                <a:latin typeface="Red Hat Display Bold"/>
                <a:ea typeface="Red Hat Display Bold"/>
                <a:cs typeface="Red Hat Display Bold"/>
                <a:sym typeface="Red Hat Display Bold"/>
              </a:rPr>
              <a:t>What’s the long-term win?</a:t>
            </a:r>
          </a:p>
        </p:txBody>
      </p:sp>
      <p:grpSp>
        <p:nvGrpSpPr>
          <p:cNvPr name="Group 3" id="3"/>
          <p:cNvGrpSpPr/>
          <p:nvPr/>
        </p:nvGrpSpPr>
        <p:grpSpPr>
          <a:xfrm rot="0">
            <a:off x="1931103" y="4102372"/>
            <a:ext cx="4880089" cy="1798638"/>
            <a:chOff x="0" y="0"/>
            <a:chExt cx="6506785" cy="2398183"/>
          </a:xfrm>
        </p:grpSpPr>
        <p:sp>
          <p:nvSpPr>
            <p:cNvPr name="TextBox 4" id="4"/>
            <p:cNvSpPr txBox="true"/>
            <p:nvPr/>
          </p:nvSpPr>
          <p:spPr>
            <a:xfrm rot="0">
              <a:off x="0" y="-9525"/>
              <a:ext cx="1134891" cy="1025525"/>
            </a:xfrm>
            <a:prstGeom prst="rect">
              <a:avLst/>
            </a:prstGeom>
          </p:spPr>
          <p:txBody>
            <a:bodyPr anchor="t" rtlCol="false" tIns="0" lIns="0" bIns="0" rIns="0">
              <a:spAutoFit/>
            </a:bodyPr>
            <a:lstStyle/>
            <a:p>
              <a:pPr algn="l">
                <a:lnSpc>
                  <a:spcPts val="6000"/>
                </a:lnSpc>
              </a:pPr>
              <a:r>
                <a:rPr lang="en-US" b="true" sz="5000">
                  <a:solidFill>
                    <a:srgbClr val="56171F"/>
                  </a:solidFill>
                  <a:latin typeface="Red Hat Display Bold"/>
                  <a:ea typeface="Red Hat Display Bold"/>
                  <a:cs typeface="Red Hat Display Bold"/>
                  <a:sym typeface="Red Hat Display Bold"/>
                </a:rPr>
                <a:t>01</a:t>
              </a:r>
            </a:p>
          </p:txBody>
        </p:sp>
        <p:sp>
          <p:nvSpPr>
            <p:cNvPr name="TextBox 5" id="5"/>
            <p:cNvSpPr txBox="true"/>
            <p:nvPr/>
          </p:nvSpPr>
          <p:spPr>
            <a:xfrm rot="0">
              <a:off x="1636110" y="227542"/>
              <a:ext cx="4870675" cy="2170642"/>
            </a:xfrm>
            <a:prstGeom prst="rect">
              <a:avLst/>
            </a:prstGeom>
          </p:spPr>
          <p:txBody>
            <a:bodyPr anchor="t" rtlCol="false" tIns="0" lIns="0" bIns="0" rIns="0">
              <a:spAutoFit/>
            </a:bodyPr>
            <a:lstStyle/>
            <a:p>
              <a:pPr algn="l" marL="0" indent="0" lvl="0">
                <a:lnSpc>
                  <a:spcPts val="3249"/>
                </a:lnSpc>
              </a:pPr>
              <a:r>
                <a:rPr lang="en-US" sz="2499">
                  <a:solidFill>
                    <a:srgbClr val="56171F"/>
                  </a:solidFill>
                  <a:latin typeface="Red Hat Display"/>
                  <a:ea typeface="Red Hat Display"/>
                  <a:cs typeface="Red Hat Display"/>
                  <a:sym typeface="Red Hat Display"/>
                </a:rPr>
                <a:t>Your own talent pipeline that benefit both current players and future prospects</a:t>
              </a:r>
            </a:p>
          </p:txBody>
        </p:sp>
      </p:grpSp>
      <p:grpSp>
        <p:nvGrpSpPr>
          <p:cNvPr name="Group 6" id="6"/>
          <p:cNvGrpSpPr/>
          <p:nvPr/>
        </p:nvGrpSpPr>
        <p:grpSpPr>
          <a:xfrm rot="0">
            <a:off x="1931103" y="6850062"/>
            <a:ext cx="4880089" cy="2208213"/>
            <a:chOff x="0" y="0"/>
            <a:chExt cx="6506785" cy="2944283"/>
          </a:xfrm>
        </p:grpSpPr>
        <p:sp>
          <p:nvSpPr>
            <p:cNvPr name="TextBox 7" id="7"/>
            <p:cNvSpPr txBox="true"/>
            <p:nvPr/>
          </p:nvSpPr>
          <p:spPr>
            <a:xfrm rot="0">
              <a:off x="0" y="-9525"/>
              <a:ext cx="1134891" cy="1025525"/>
            </a:xfrm>
            <a:prstGeom prst="rect">
              <a:avLst/>
            </a:prstGeom>
          </p:spPr>
          <p:txBody>
            <a:bodyPr anchor="t" rtlCol="false" tIns="0" lIns="0" bIns="0" rIns="0">
              <a:spAutoFit/>
            </a:bodyPr>
            <a:lstStyle/>
            <a:p>
              <a:pPr algn="l">
                <a:lnSpc>
                  <a:spcPts val="6000"/>
                </a:lnSpc>
              </a:pPr>
              <a:r>
                <a:rPr lang="en-US" b="true" sz="5000">
                  <a:solidFill>
                    <a:srgbClr val="56171F"/>
                  </a:solidFill>
                  <a:latin typeface="Red Hat Display Bold"/>
                  <a:ea typeface="Red Hat Display Bold"/>
                  <a:cs typeface="Red Hat Display Bold"/>
                  <a:sym typeface="Red Hat Display Bold"/>
                </a:rPr>
                <a:t>03</a:t>
              </a:r>
            </a:p>
          </p:txBody>
        </p:sp>
        <p:sp>
          <p:nvSpPr>
            <p:cNvPr name="TextBox 8" id="8"/>
            <p:cNvSpPr txBox="true"/>
            <p:nvPr/>
          </p:nvSpPr>
          <p:spPr>
            <a:xfrm rot="0">
              <a:off x="1636110" y="227542"/>
              <a:ext cx="4870675" cy="2716742"/>
            </a:xfrm>
            <a:prstGeom prst="rect">
              <a:avLst/>
            </a:prstGeom>
          </p:spPr>
          <p:txBody>
            <a:bodyPr anchor="t" rtlCol="false" tIns="0" lIns="0" bIns="0" rIns="0">
              <a:spAutoFit/>
            </a:bodyPr>
            <a:lstStyle/>
            <a:p>
              <a:pPr algn="l" marL="0" indent="0" lvl="0">
                <a:lnSpc>
                  <a:spcPts val="3249"/>
                </a:lnSpc>
              </a:pPr>
              <a:r>
                <a:rPr lang="en-US" sz="2499">
                  <a:solidFill>
                    <a:srgbClr val="56171F"/>
                  </a:solidFill>
                  <a:latin typeface="Red Hat Display"/>
                  <a:ea typeface="Red Hat Display"/>
                  <a:cs typeface="Red Hat Display"/>
                  <a:sym typeface="Red Hat Display"/>
                </a:rPr>
                <a:t>A place where top players want to come to play, and where they feel motivated to perform at their highest level.</a:t>
              </a:r>
            </a:p>
          </p:txBody>
        </p:sp>
      </p:grpSp>
      <p:grpSp>
        <p:nvGrpSpPr>
          <p:cNvPr name="Group 9" id="9"/>
          <p:cNvGrpSpPr/>
          <p:nvPr/>
        </p:nvGrpSpPr>
        <p:grpSpPr>
          <a:xfrm rot="0">
            <a:off x="9144000" y="4102372"/>
            <a:ext cx="6481662" cy="1798638"/>
            <a:chOff x="0" y="0"/>
            <a:chExt cx="8642216" cy="2398183"/>
          </a:xfrm>
        </p:grpSpPr>
        <p:sp>
          <p:nvSpPr>
            <p:cNvPr name="TextBox 10" id="10"/>
            <p:cNvSpPr txBox="true"/>
            <p:nvPr/>
          </p:nvSpPr>
          <p:spPr>
            <a:xfrm rot="0">
              <a:off x="0" y="-9525"/>
              <a:ext cx="1507346" cy="1025525"/>
            </a:xfrm>
            <a:prstGeom prst="rect">
              <a:avLst/>
            </a:prstGeom>
          </p:spPr>
          <p:txBody>
            <a:bodyPr anchor="t" rtlCol="false" tIns="0" lIns="0" bIns="0" rIns="0">
              <a:spAutoFit/>
            </a:bodyPr>
            <a:lstStyle/>
            <a:p>
              <a:pPr algn="l">
                <a:lnSpc>
                  <a:spcPts val="6000"/>
                </a:lnSpc>
              </a:pPr>
              <a:r>
                <a:rPr lang="en-US" b="true" sz="5000">
                  <a:solidFill>
                    <a:srgbClr val="56171F"/>
                  </a:solidFill>
                  <a:latin typeface="Red Hat Display Bold"/>
                  <a:ea typeface="Red Hat Display Bold"/>
                  <a:cs typeface="Red Hat Display Bold"/>
                  <a:sym typeface="Red Hat Display Bold"/>
                </a:rPr>
                <a:t>02</a:t>
              </a:r>
            </a:p>
          </p:txBody>
        </p:sp>
        <p:sp>
          <p:nvSpPr>
            <p:cNvPr name="TextBox 11" id="11"/>
            <p:cNvSpPr txBox="true"/>
            <p:nvPr/>
          </p:nvSpPr>
          <p:spPr>
            <a:xfrm rot="0">
              <a:off x="2173057" y="227542"/>
              <a:ext cx="6469159" cy="2170642"/>
            </a:xfrm>
            <a:prstGeom prst="rect">
              <a:avLst/>
            </a:prstGeom>
          </p:spPr>
          <p:txBody>
            <a:bodyPr anchor="t" rtlCol="false" tIns="0" lIns="0" bIns="0" rIns="0">
              <a:spAutoFit/>
            </a:bodyPr>
            <a:lstStyle/>
            <a:p>
              <a:pPr algn="l" marL="0" indent="0" lvl="0">
                <a:lnSpc>
                  <a:spcPts val="3249"/>
                </a:lnSpc>
              </a:pPr>
              <a:r>
                <a:rPr lang="en-US" sz="2499">
                  <a:solidFill>
                    <a:srgbClr val="56171F"/>
                  </a:solidFill>
                  <a:latin typeface="Red Hat Display"/>
                  <a:ea typeface="Red Hat Display"/>
                  <a:cs typeface="Red Hat Display"/>
                  <a:sym typeface="Red Hat Display"/>
                </a:rPr>
                <a:t>Reduced dependency on expensive imports and instead built a stronger club culture that grows and thrives over time</a:t>
              </a:r>
            </a:p>
          </p:txBody>
        </p:sp>
      </p:grpSp>
      <p:grpSp>
        <p:nvGrpSpPr>
          <p:cNvPr name="Group 12" id="12"/>
          <p:cNvGrpSpPr/>
          <p:nvPr/>
        </p:nvGrpSpPr>
        <p:grpSpPr>
          <a:xfrm rot="0">
            <a:off x="9144000" y="6850062"/>
            <a:ext cx="6481662" cy="2617788"/>
            <a:chOff x="0" y="0"/>
            <a:chExt cx="8642216" cy="3490383"/>
          </a:xfrm>
        </p:grpSpPr>
        <p:sp>
          <p:nvSpPr>
            <p:cNvPr name="TextBox 13" id="13"/>
            <p:cNvSpPr txBox="true"/>
            <p:nvPr/>
          </p:nvSpPr>
          <p:spPr>
            <a:xfrm rot="0">
              <a:off x="0" y="-9525"/>
              <a:ext cx="1507346" cy="1000125"/>
            </a:xfrm>
            <a:prstGeom prst="rect">
              <a:avLst/>
            </a:prstGeom>
          </p:spPr>
          <p:txBody>
            <a:bodyPr anchor="t" rtlCol="false" tIns="0" lIns="0" bIns="0" rIns="0">
              <a:spAutoFit/>
            </a:bodyPr>
            <a:lstStyle/>
            <a:p>
              <a:pPr algn="l">
                <a:lnSpc>
                  <a:spcPts val="5887"/>
                </a:lnSpc>
              </a:pPr>
              <a:r>
                <a:rPr lang="en-US" b="true" sz="4906">
                  <a:solidFill>
                    <a:srgbClr val="56171F"/>
                  </a:solidFill>
                  <a:latin typeface="Red Hat Display Bold"/>
                  <a:ea typeface="Red Hat Display Bold"/>
                  <a:cs typeface="Red Hat Display Bold"/>
                  <a:sym typeface="Red Hat Display Bold"/>
                </a:rPr>
                <a:t>04</a:t>
              </a:r>
            </a:p>
          </p:txBody>
        </p:sp>
        <p:sp>
          <p:nvSpPr>
            <p:cNvPr name="TextBox 14" id="14"/>
            <p:cNvSpPr txBox="true"/>
            <p:nvPr/>
          </p:nvSpPr>
          <p:spPr>
            <a:xfrm rot="0">
              <a:off x="2173057" y="227542"/>
              <a:ext cx="6469159" cy="3262842"/>
            </a:xfrm>
            <a:prstGeom prst="rect">
              <a:avLst/>
            </a:prstGeom>
          </p:spPr>
          <p:txBody>
            <a:bodyPr anchor="t" rtlCol="false" tIns="0" lIns="0" bIns="0" rIns="0">
              <a:spAutoFit/>
            </a:bodyPr>
            <a:lstStyle/>
            <a:p>
              <a:pPr algn="l" marL="0" indent="0" lvl="0">
                <a:lnSpc>
                  <a:spcPts val="3249"/>
                </a:lnSpc>
              </a:pPr>
              <a:r>
                <a:rPr lang="en-US" sz="2499">
                  <a:solidFill>
                    <a:srgbClr val="56171F"/>
                  </a:solidFill>
                  <a:latin typeface="Red Hat Display"/>
                  <a:ea typeface="Red Hat Display"/>
                  <a:cs typeface="Red Hat Display"/>
                  <a:sym typeface="Red Hat Display"/>
                </a:rPr>
                <a:t>More cost-effective by building stability, and not constantly compensating for underperforming players or spending time and energy on new recruitments.</a:t>
              </a:r>
            </a:p>
          </p:txBody>
        </p:sp>
      </p:grpSp>
      <p:sp>
        <p:nvSpPr>
          <p:cNvPr name="AutoShape 15" id="15"/>
          <p:cNvSpPr/>
          <p:nvPr/>
        </p:nvSpPr>
        <p:spPr>
          <a:xfrm>
            <a:off x="1683144" y="3413509"/>
            <a:ext cx="10961021" cy="0"/>
          </a:xfrm>
          <a:prstGeom prst="line">
            <a:avLst/>
          </a:prstGeom>
          <a:ln cap="flat" w="38100">
            <a:solidFill>
              <a:srgbClr val="56171F"/>
            </a:solidFill>
            <a:prstDash val="solid"/>
            <a:headEnd type="none" len="sm" w="sm"/>
            <a:tailEnd type="none" len="sm" w="sm"/>
          </a:ln>
        </p:spPr>
      </p:sp>
    </p:spTree>
  </p:cSld>
  <p:clrMapOvr>
    <a:masterClrMapping/>
  </p:clrMapOvr>
</p:sld>
</file>

<file path=ppt/slides/slide3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2813678" y="2677216"/>
            <a:ext cx="3091406" cy="4752973"/>
          </a:xfrm>
          <a:prstGeom prst="rect">
            <a:avLst/>
          </a:prstGeom>
        </p:spPr>
        <p:txBody>
          <a:bodyPr anchor="t" rtlCol="false" tIns="0" lIns="0" bIns="0" rIns="0">
            <a:spAutoFit/>
          </a:bodyPr>
          <a:lstStyle/>
          <a:p>
            <a:pPr algn="ctr">
              <a:lnSpc>
                <a:spcPts val="12600"/>
              </a:lnSpc>
            </a:pPr>
            <a:r>
              <a:rPr lang="en-US" sz="9000" b="true">
                <a:solidFill>
                  <a:srgbClr val="56171F"/>
                </a:solidFill>
                <a:latin typeface="Red Hat Display Bold"/>
                <a:ea typeface="Red Hat Display Bold"/>
                <a:cs typeface="Red Hat Display Bold"/>
                <a:sym typeface="Red Hat Display Bold"/>
              </a:rPr>
              <a:t>Win!</a:t>
            </a:r>
          </a:p>
          <a:p>
            <a:pPr algn="ctr">
              <a:lnSpc>
                <a:spcPts val="12600"/>
              </a:lnSpc>
            </a:pPr>
            <a:r>
              <a:rPr lang="en-US" sz="9000" b="true">
                <a:solidFill>
                  <a:srgbClr val="56171F"/>
                </a:solidFill>
                <a:latin typeface="Red Hat Display Bold"/>
                <a:ea typeface="Red Hat Display Bold"/>
                <a:cs typeface="Red Hat Display Bold"/>
                <a:sym typeface="Red Hat Display Bold"/>
              </a:rPr>
              <a:t>Win!</a:t>
            </a:r>
          </a:p>
          <a:p>
            <a:pPr algn="ctr">
              <a:lnSpc>
                <a:spcPts val="12600"/>
              </a:lnSpc>
            </a:pPr>
            <a:r>
              <a:rPr lang="en-US" sz="9000" b="true">
                <a:solidFill>
                  <a:srgbClr val="56171F"/>
                </a:solidFill>
                <a:latin typeface="Red Hat Display Bold"/>
                <a:ea typeface="Red Hat Display Bold"/>
                <a:cs typeface="Red Hat Display Bold"/>
                <a:sym typeface="Red Hat Display Bold"/>
              </a:rPr>
              <a:t>Win!</a:t>
            </a:r>
          </a:p>
        </p:txBody>
      </p:sp>
      <p:sp>
        <p:nvSpPr>
          <p:cNvPr name="TextBox 3" id="3"/>
          <p:cNvSpPr txBox="true"/>
          <p:nvPr/>
        </p:nvSpPr>
        <p:spPr>
          <a:xfrm rot="0">
            <a:off x="1028700" y="3061072"/>
            <a:ext cx="6452518" cy="896620"/>
          </a:xfrm>
          <a:prstGeom prst="rect">
            <a:avLst/>
          </a:prstGeom>
        </p:spPr>
        <p:txBody>
          <a:bodyPr anchor="t" rtlCol="false" tIns="0" lIns="0" bIns="0" rIns="0">
            <a:spAutoFit/>
          </a:bodyPr>
          <a:lstStyle/>
          <a:p>
            <a:pPr algn="l">
              <a:lnSpc>
                <a:spcPts val="7279"/>
              </a:lnSpc>
            </a:pPr>
            <a:r>
              <a:rPr lang="en-US" sz="5199" b="true">
                <a:solidFill>
                  <a:srgbClr val="56171F"/>
                </a:solidFill>
                <a:latin typeface="Red Hat Display Bold"/>
                <a:ea typeface="Red Hat Display Bold"/>
                <a:cs typeface="Red Hat Display Bold"/>
                <a:sym typeface="Red Hat Display Bold"/>
              </a:rPr>
              <a:t>Lower risk of injuries</a:t>
            </a:r>
          </a:p>
        </p:txBody>
      </p:sp>
      <p:sp>
        <p:nvSpPr>
          <p:cNvPr name="TextBox 4" id="4"/>
          <p:cNvSpPr txBox="true"/>
          <p:nvPr/>
        </p:nvSpPr>
        <p:spPr>
          <a:xfrm rot="0">
            <a:off x="1028700" y="4643492"/>
            <a:ext cx="10480685" cy="896620"/>
          </a:xfrm>
          <a:prstGeom prst="rect">
            <a:avLst/>
          </a:prstGeom>
        </p:spPr>
        <p:txBody>
          <a:bodyPr anchor="t" rtlCol="false" tIns="0" lIns="0" bIns="0" rIns="0">
            <a:spAutoFit/>
          </a:bodyPr>
          <a:lstStyle/>
          <a:p>
            <a:pPr algn="l">
              <a:lnSpc>
                <a:spcPts val="7279"/>
              </a:lnSpc>
            </a:pPr>
            <a:r>
              <a:rPr lang="en-US" sz="5199" b="true">
                <a:solidFill>
                  <a:srgbClr val="56171F"/>
                </a:solidFill>
                <a:latin typeface="Red Hat Display Bold"/>
                <a:ea typeface="Red Hat Display Bold"/>
                <a:cs typeface="Red Hat Display Bold"/>
                <a:sym typeface="Red Hat Display Bold"/>
              </a:rPr>
              <a:t>Higher winning percentage</a:t>
            </a:r>
          </a:p>
        </p:txBody>
      </p:sp>
      <p:sp>
        <p:nvSpPr>
          <p:cNvPr name="TextBox 5" id="5"/>
          <p:cNvSpPr txBox="true"/>
          <p:nvPr/>
        </p:nvSpPr>
        <p:spPr>
          <a:xfrm rot="0">
            <a:off x="1028700" y="6225223"/>
            <a:ext cx="11168988" cy="896620"/>
          </a:xfrm>
          <a:prstGeom prst="rect">
            <a:avLst/>
          </a:prstGeom>
        </p:spPr>
        <p:txBody>
          <a:bodyPr anchor="t" rtlCol="false" tIns="0" lIns="0" bIns="0" rIns="0">
            <a:spAutoFit/>
          </a:bodyPr>
          <a:lstStyle/>
          <a:p>
            <a:pPr algn="l">
              <a:lnSpc>
                <a:spcPts val="7279"/>
              </a:lnSpc>
            </a:pPr>
            <a:r>
              <a:rPr lang="en-US" sz="5199" b="true">
                <a:solidFill>
                  <a:srgbClr val="56171F"/>
                </a:solidFill>
                <a:latin typeface="Red Hat Display Bold"/>
                <a:ea typeface="Red Hat Display Bold"/>
                <a:cs typeface="Red Hat Display Bold"/>
                <a:sym typeface="Red Hat Display Bold"/>
              </a:rPr>
              <a:t>Higher likelihood of keeping jobs</a:t>
            </a:r>
          </a:p>
        </p:txBody>
      </p:sp>
    </p:spTree>
  </p:cSld>
  <p:clrMapOvr>
    <a:masterClrMapping/>
  </p:clrMapOvr>
</p:sld>
</file>

<file path=ppt/slides/slide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962025"/>
            <a:ext cx="16230600" cy="1374775"/>
          </a:xfrm>
          <a:prstGeom prst="rect">
            <a:avLst/>
          </a:prstGeom>
        </p:spPr>
        <p:txBody>
          <a:bodyPr anchor="t" rtlCol="false" tIns="0" lIns="0" bIns="0" rIns="0">
            <a:spAutoFit/>
          </a:bodyPr>
          <a:lstStyle/>
          <a:p>
            <a:pPr algn="ctr">
              <a:lnSpc>
                <a:spcPts val="5599"/>
              </a:lnSpc>
              <a:spcBef>
                <a:spcPct val="0"/>
              </a:spcBef>
            </a:pPr>
            <a:r>
              <a:rPr lang="en-US" b="true" sz="3999">
                <a:solidFill>
                  <a:srgbClr val="56171F"/>
                </a:solidFill>
                <a:latin typeface="Red Hat Display Bold"/>
                <a:ea typeface="Red Hat Display Bold"/>
                <a:cs typeface="Red Hat Display Bold"/>
                <a:sym typeface="Red Hat Display Bold"/>
              </a:rPr>
              <a:t>Has your club ever signed a player who didn’t reach the level or capacity you were hoping for?</a:t>
            </a:r>
          </a:p>
        </p:txBody>
      </p:sp>
    </p:spTree>
  </p:cSld>
  <p:clrMapOvr>
    <a:masterClrMapping/>
  </p:clrMapOvr>
</p:sld>
</file>

<file path=ppt/slides/slide4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4239369" y="4276726"/>
            <a:ext cx="9809262" cy="1552573"/>
          </a:xfrm>
          <a:prstGeom prst="rect">
            <a:avLst/>
          </a:prstGeom>
        </p:spPr>
        <p:txBody>
          <a:bodyPr anchor="t" rtlCol="false" tIns="0" lIns="0" bIns="0" rIns="0">
            <a:spAutoFit/>
          </a:bodyPr>
          <a:lstStyle/>
          <a:p>
            <a:pPr algn="ctr">
              <a:lnSpc>
                <a:spcPts val="12600"/>
              </a:lnSpc>
            </a:pPr>
            <a:r>
              <a:rPr lang="en-US" sz="9000" b="true">
                <a:solidFill>
                  <a:srgbClr val="56171F"/>
                </a:solidFill>
                <a:latin typeface="Red Hat Display Bold"/>
                <a:ea typeface="Red Hat Display Bold"/>
                <a:cs typeface="Red Hat Display Bold"/>
                <a:sym typeface="Red Hat Display Bold"/>
              </a:rPr>
              <a:t>Master The Basics</a:t>
            </a:r>
          </a:p>
        </p:txBody>
      </p:sp>
      <p:sp>
        <p:nvSpPr>
          <p:cNvPr name="TextBox 3" id="3"/>
          <p:cNvSpPr txBox="true"/>
          <p:nvPr/>
        </p:nvSpPr>
        <p:spPr>
          <a:xfrm rot="0">
            <a:off x="1933397" y="847725"/>
            <a:ext cx="14421207" cy="1552573"/>
          </a:xfrm>
          <a:prstGeom prst="rect">
            <a:avLst/>
          </a:prstGeom>
        </p:spPr>
        <p:txBody>
          <a:bodyPr anchor="t" rtlCol="false" tIns="0" lIns="0" bIns="0" rIns="0">
            <a:spAutoFit/>
          </a:bodyPr>
          <a:lstStyle/>
          <a:p>
            <a:pPr algn="ctr">
              <a:lnSpc>
                <a:spcPts val="12600"/>
              </a:lnSpc>
            </a:pPr>
            <a:r>
              <a:rPr lang="en-US" b="true" sz="9000" strike="sngStrike">
                <a:solidFill>
                  <a:srgbClr val="56171F"/>
                </a:solidFill>
                <a:latin typeface="Red Hat Display Bold"/>
                <a:ea typeface="Red Hat Display Bold"/>
                <a:cs typeface="Red Hat Display Bold"/>
                <a:sym typeface="Red Hat Display Bold"/>
              </a:rPr>
              <a:t>Not reinventing the wheel</a:t>
            </a:r>
          </a:p>
        </p:txBody>
      </p:sp>
    </p:spTree>
  </p:cSld>
  <p:clrMapOvr>
    <a:masterClrMapping/>
  </p:clrMapOvr>
</p:sld>
</file>

<file path=ppt/slides/slide4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3007491"/>
            <a:ext cx="8582025" cy="6250809"/>
          </a:xfrm>
          <a:custGeom>
            <a:avLst/>
            <a:gdLst/>
            <a:ahLst/>
            <a:cxnLst/>
            <a:rect r="r" b="b" t="t" l="l"/>
            <a:pathLst>
              <a:path h="6250809" w="8582025">
                <a:moveTo>
                  <a:pt x="0" y="0"/>
                </a:moveTo>
                <a:lnTo>
                  <a:pt x="8582025" y="0"/>
                </a:lnTo>
                <a:lnTo>
                  <a:pt x="8582025" y="6250809"/>
                </a:lnTo>
                <a:lnTo>
                  <a:pt x="0" y="6250809"/>
                </a:lnTo>
                <a:lnTo>
                  <a:pt x="0" y="0"/>
                </a:lnTo>
                <a:close/>
              </a:path>
            </a:pathLst>
          </a:custGeom>
          <a:blipFill>
            <a:blip r:embed="rId3"/>
            <a:stretch>
              <a:fillRect l="0" t="-13800" r="0" b="-57817"/>
            </a:stretch>
          </a:blipFill>
        </p:spPr>
      </p:sp>
      <p:sp>
        <p:nvSpPr>
          <p:cNvPr name="TextBox 3" id="3"/>
          <p:cNvSpPr txBox="true"/>
          <p:nvPr/>
        </p:nvSpPr>
        <p:spPr>
          <a:xfrm rot="0">
            <a:off x="430090" y="981075"/>
            <a:ext cx="7721845" cy="1108710"/>
          </a:xfrm>
          <a:prstGeom prst="rect">
            <a:avLst/>
          </a:prstGeom>
        </p:spPr>
        <p:txBody>
          <a:bodyPr anchor="t" rtlCol="false" tIns="0" lIns="0" bIns="0" rIns="0">
            <a:spAutoFit/>
          </a:bodyPr>
          <a:lstStyle/>
          <a:p>
            <a:pPr algn="ctr" marL="0" indent="0" lvl="0">
              <a:lnSpc>
                <a:spcPts val="8819"/>
              </a:lnSpc>
            </a:pPr>
            <a:r>
              <a:rPr lang="en-US" sz="6999">
                <a:solidFill>
                  <a:srgbClr val="2E2829"/>
                </a:solidFill>
                <a:latin typeface="Open Sans"/>
                <a:ea typeface="Open Sans"/>
                <a:cs typeface="Open Sans"/>
                <a:sym typeface="Open Sans"/>
              </a:rPr>
              <a:t>#88</a:t>
            </a:r>
          </a:p>
        </p:txBody>
      </p:sp>
    </p:spTree>
  </p:cSld>
  <p:clrMapOvr>
    <a:masterClrMapping/>
  </p:clrMapOvr>
</p:sld>
</file>

<file path=ppt/slides/slide4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3007491"/>
            <a:ext cx="8582025" cy="6250809"/>
          </a:xfrm>
          <a:custGeom>
            <a:avLst/>
            <a:gdLst/>
            <a:ahLst/>
            <a:cxnLst/>
            <a:rect r="r" b="b" t="t" l="l"/>
            <a:pathLst>
              <a:path h="6250809" w="8582025">
                <a:moveTo>
                  <a:pt x="0" y="0"/>
                </a:moveTo>
                <a:lnTo>
                  <a:pt x="8582025" y="0"/>
                </a:lnTo>
                <a:lnTo>
                  <a:pt x="8582025" y="6250809"/>
                </a:lnTo>
                <a:lnTo>
                  <a:pt x="0" y="6250809"/>
                </a:lnTo>
                <a:lnTo>
                  <a:pt x="0" y="0"/>
                </a:lnTo>
                <a:close/>
              </a:path>
            </a:pathLst>
          </a:custGeom>
          <a:blipFill>
            <a:blip r:embed="rId3"/>
            <a:stretch>
              <a:fillRect l="0" t="-13800" r="0" b="-57817"/>
            </a:stretch>
          </a:blipFill>
        </p:spPr>
      </p:sp>
      <p:sp>
        <p:nvSpPr>
          <p:cNvPr name="Freeform 3" id="3"/>
          <p:cNvSpPr/>
          <p:nvPr/>
        </p:nvSpPr>
        <p:spPr>
          <a:xfrm flipH="false" flipV="false" rot="0">
            <a:off x="8677275" y="3007491"/>
            <a:ext cx="8582025" cy="6250809"/>
          </a:xfrm>
          <a:custGeom>
            <a:avLst/>
            <a:gdLst/>
            <a:ahLst/>
            <a:cxnLst/>
            <a:rect r="r" b="b" t="t" l="l"/>
            <a:pathLst>
              <a:path h="6250809" w="8582025">
                <a:moveTo>
                  <a:pt x="0" y="0"/>
                </a:moveTo>
                <a:lnTo>
                  <a:pt x="8582025" y="0"/>
                </a:lnTo>
                <a:lnTo>
                  <a:pt x="8582025" y="6250809"/>
                </a:lnTo>
                <a:lnTo>
                  <a:pt x="0" y="6250809"/>
                </a:lnTo>
                <a:lnTo>
                  <a:pt x="0" y="0"/>
                </a:lnTo>
                <a:close/>
              </a:path>
            </a:pathLst>
          </a:custGeom>
          <a:blipFill>
            <a:blip r:embed="rId4"/>
            <a:stretch>
              <a:fillRect l="-10696" t="0" r="-10696" b="0"/>
            </a:stretch>
          </a:blipFill>
        </p:spPr>
      </p:sp>
      <p:sp>
        <p:nvSpPr>
          <p:cNvPr name="TextBox 4" id="4"/>
          <p:cNvSpPr txBox="true"/>
          <p:nvPr/>
        </p:nvSpPr>
        <p:spPr>
          <a:xfrm rot="0">
            <a:off x="430090" y="981075"/>
            <a:ext cx="7721845" cy="1108710"/>
          </a:xfrm>
          <a:prstGeom prst="rect">
            <a:avLst/>
          </a:prstGeom>
        </p:spPr>
        <p:txBody>
          <a:bodyPr anchor="t" rtlCol="false" tIns="0" lIns="0" bIns="0" rIns="0">
            <a:spAutoFit/>
          </a:bodyPr>
          <a:lstStyle/>
          <a:p>
            <a:pPr algn="ctr" marL="0" indent="0" lvl="0">
              <a:lnSpc>
                <a:spcPts val="8819"/>
              </a:lnSpc>
            </a:pPr>
            <a:r>
              <a:rPr lang="en-US" sz="6999">
                <a:solidFill>
                  <a:srgbClr val="2E2829"/>
                </a:solidFill>
                <a:latin typeface="Open Sans"/>
                <a:ea typeface="Open Sans"/>
                <a:cs typeface="Open Sans"/>
                <a:sym typeface="Open Sans"/>
              </a:rPr>
              <a:t>#88</a:t>
            </a:r>
          </a:p>
        </p:txBody>
      </p:sp>
      <p:sp>
        <p:nvSpPr>
          <p:cNvPr name="TextBox 5" id="5"/>
          <p:cNvSpPr txBox="true"/>
          <p:nvPr/>
        </p:nvSpPr>
        <p:spPr>
          <a:xfrm rot="0">
            <a:off x="9107365" y="981075"/>
            <a:ext cx="7721845" cy="1108710"/>
          </a:xfrm>
          <a:prstGeom prst="rect">
            <a:avLst/>
          </a:prstGeom>
        </p:spPr>
        <p:txBody>
          <a:bodyPr anchor="t" rtlCol="false" tIns="0" lIns="0" bIns="0" rIns="0">
            <a:spAutoFit/>
          </a:bodyPr>
          <a:lstStyle/>
          <a:p>
            <a:pPr algn="ctr" marL="0" indent="0" lvl="0">
              <a:lnSpc>
                <a:spcPts val="8819"/>
              </a:lnSpc>
            </a:pPr>
            <a:r>
              <a:rPr lang="en-US" sz="6999">
                <a:solidFill>
                  <a:srgbClr val="2E2829"/>
                </a:solidFill>
                <a:latin typeface="Open Sans"/>
                <a:ea typeface="Open Sans"/>
                <a:cs typeface="Open Sans"/>
                <a:sym typeface="Open Sans"/>
              </a:rPr>
              <a:t>#98</a:t>
            </a:r>
          </a:p>
        </p:txBody>
      </p:sp>
    </p:spTree>
  </p:cSld>
  <p:clrMapOvr>
    <a:masterClrMapping/>
  </p:clrMapOvr>
</p:sld>
</file>

<file path=ppt/slides/slide4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71999" y="1189050"/>
            <a:ext cx="7908899" cy="7908899"/>
          </a:xfrm>
          <a:custGeom>
            <a:avLst/>
            <a:gdLst/>
            <a:ahLst/>
            <a:cxnLst/>
            <a:rect r="r" b="b" t="t" l="l"/>
            <a:pathLst>
              <a:path h="7908899" w="7908899">
                <a:moveTo>
                  <a:pt x="0" y="0"/>
                </a:moveTo>
                <a:lnTo>
                  <a:pt x="7908899" y="0"/>
                </a:lnTo>
                <a:lnTo>
                  <a:pt x="7908899" y="7908900"/>
                </a:lnTo>
                <a:lnTo>
                  <a:pt x="0" y="79089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3" id="3"/>
          <p:cNvGrpSpPr/>
          <p:nvPr/>
        </p:nvGrpSpPr>
        <p:grpSpPr>
          <a:xfrm rot="0">
            <a:off x="9256123" y="1922585"/>
            <a:ext cx="8384422" cy="6180573"/>
            <a:chOff x="0" y="0"/>
            <a:chExt cx="11179230" cy="8240764"/>
          </a:xfrm>
        </p:grpSpPr>
        <p:sp>
          <p:nvSpPr>
            <p:cNvPr name="TextBox 4" id="4"/>
            <p:cNvSpPr txBox="true"/>
            <p:nvPr/>
          </p:nvSpPr>
          <p:spPr>
            <a:xfrm rot="0">
              <a:off x="161667" y="9525"/>
              <a:ext cx="10356836" cy="1400175"/>
            </a:xfrm>
            <a:prstGeom prst="rect">
              <a:avLst/>
            </a:prstGeom>
          </p:spPr>
          <p:txBody>
            <a:bodyPr anchor="t" rtlCol="false" tIns="0" lIns="0" bIns="0" rIns="0">
              <a:spAutoFit/>
            </a:bodyPr>
            <a:lstStyle/>
            <a:p>
              <a:pPr algn="l" marL="0" indent="0" lvl="0">
                <a:lnSpc>
                  <a:spcPts val="8399"/>
                </a:lnSpc>
              </a:pPr>
              <a:r>
                <a:rPr lang="en-US" b="true" sz="6999">
                  <a:solidFill>
                    <a:srgbClr val="56171F"/>
                  </a:solidFill>
                  <a:latin typeface="Red Hat Display Bold"/>
                  <a:ea typeface="Red Hat Display Bold"/>
                  <a:cs typeface="Red Hat Display Bold"/>
                  <a:sym typeface="Red Hat Display Bold"/>
                </a:rPr>
                <a:t>Scan the QR code:</a:t>
              </a:r>
            </a:p>
          </p:txBody>
        </p:sp>
        <p:sp>
          <p:nvSpPr>
            <p:cNvPr name="TextBox 5" id="5"/>
            <p:cNvSpPr txBox="true"/>
            <p:nvPr/>
          </p:nvSpPr>
          <p:spPr>
            <a:xfrm rot="0">
              <a:off x="161667" y="2319389"/>
              <a:ext cx="10356836" cy="5921375"/>
            </a:xfrm>
            <a:prstGeom prst="rect">
              <a:avLst/>
            </a:prstGeom>
          </p:spPr>
          <p:txBody>
            <a:bodyPr anchor="t" rtlCol="false" tIns="0" lIns="0" bIns="0" rIns="0">
              <a:spAutoFit/>
            </a:bodyPr>
            <a:lstStyle/>
            <a:p>
              <a:pPr algn="l" marL="0" indent="0" lvl="0">
                <a:lnSpc>
                  <a:spcPts val="3900"/>
                </a:lnSpc>
              </a:pPr>
              <a:r>
                <a:rPr lang="en-US" b="true" sz="3000">
                  <a:solidFill>
                    <a:srgbClr val="56171F"/>
                  </a:solidFill>
                  <a:latin typeface="Red Hat Display Bold"/>
                  <a:ea typeface="Red Hat Display Bold"/>
                  <a:cs typeface="Red Hat Display Bold"/>
                  <a:sym typeface="Red Hat Display Bold"/>
                </a:rPr>
                <a:t>✅ Full presentation summary</a:t>
              </a:r>
            </a:p>
            <a:p>
              <a:pPr algn="l" marL="0" indent="0" lvl="0">
                <a:lnSpc>
                  <a:spcPts val="3900"/>
                </a:lnSpc>
              </a:pPr>
            </a:p>
            <a:p>
              <a:pPr algn="l" marL="0" indent="0" lvl="0">
                <a:lnSpc>
                  <a:spcPts val="3900"/>
                </a:lnSpc>
              </a:pPr>
              <a:r>
                <a:rPr lang="en-US" b="true" sz="3000">
                  <a:solidFill>
                    <a:srgbClr val="56171F"/>
                  </a:solidFill>
                  <a:latin typeface="Red Hat Display Bold"/>
                  <a:ea typeface="Red Hat Display Bold"/>
                  <a:cs typeface="Red Hat Display Bold"/>
                  <a:sym typeface="Red Hat Display Bold"/>
                </a:rPr>
                <a:t>✅ FREE workbook with all 6 action steps, reflective tasks and more</a:t>
              </a:r>
            </a:p>
            <a:p>
              <a:pPr algn="l" marL="0" indent="0" lvl="0">
                <a:lnSpc>
                  <a:spcPts val="3900"/>
                </a:lnSpc>
              </a:pPr>
            </a:p>
            <a:p>
              <a:pPr algn="l" marL="0" indent="0" lvl="0">
                <a:lnSpc>
                  <a:spcPts val="3900"/>
                </a:lnSpc>
              </a:pPr>
              <a:r>
                <a:rPr lang="en-US" b="true" sz="3000">
                  <a:solidFill>
                    <a:srgbClr val="56171F"/>
                  </a:solidFill>
                  <a:latin typeface="Red Hat Display Bold"/>
                  <a:ea typeface="Red Hat Display Bold"/>
                  <a:cs typeface="Red Hat Display Bold"/>
                  <a:sym typeface="Red Hat Display Bold"/>
                </a:rPr>
                <a:t>✅ Book a virtual meeting to discuss your situation</a:t>
              </a:r>
            </a:p>
            <a:p>
              <a:pPr algn="l" marL="0" indent="0" lvl="0">
                <a:lnSpc>
                  <a:spcPts val="3900"/>
                </a:lnSpc>
              </a:pPr>
            </a:p>
            <a:p>
              <a:pPr algn="l" marL="0" indent="0" lvl="0">
                <a:lnSpc>
                  <a:spcPts val="3900"/>
                </a:lnSpc>
              </a:pPr>
              <a:r>
                <a:rPr lang="en-US" b="true" sz="3000">
                  <a:solidFill>
                    <a:srgbClr val="56171F"/>
                  </a:solidFill>
                  <a:latin typeface="Red Hat Display Bold"/>
                  <a:ea typeface="Red Hat Display Bold"/>
                  <a:cs typeface="Red Hat Display Bold"/>
                  <a:sym typeface="Red Hat Display Bold"/>
                </a:rPr>
                <a:t>✅ Connect on Linkedin etc.</a:t>
              </a:r>
            </a:p>
          </p:txBody>
        </p:sp>
        <p:sp>
          <p:nvSpPr>
            <p:cNvPr name="AutoShape 6" id="6"/>
            <p:cNvSpPr/>
            <p:nvPr/>
          </p:nvSpPr>
          <p:spPr>
            <a:xfrm>
              <a:off x="0" y="1830753"/>
              <a:ext cx="11179230" cy="0"/>
            </a:xfrm>
            <a:prstGeom prst="line">
              <a:avLst/>
            </a:prstGeom>
            <a:ln cap="flat" w="50800">
              <a:solidFill>
                <a:srgbClr val="56171F"/>
              </a:solidFill>
              <a:prstDash val="solid"/>
              <a:headEnd type="none" len="sm" w="sm"/>
              <a:tailEnd type="none" len="sm" w="sm"/>
            </a:ln>
          </p:spPr>
        </p:sp>
      </p:grpSp>
    </p:spTree>
  </p:cSld>
  <p:clrMapOvr>
    <a:masterClrMapping/>
  </p:clrMapOvr>
</p:sld>
</file>

<file path=ppt/slides/slide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962025"/>
            <a:ext cx="16230600" cy="3489325"/>
          </a:xfrm>
          <a:prstGeom prst="rect">
            <a:avLst/>
          </a:prstGeom>
        </p:spPr>
        <p:txBody>
          <a:bodyPr anchor="t" rtlCol="false" tIns="0" lIns="0" bIns="0" rIns="0">
            <a:spAutoFit/>
          </a:bodyPr>
          <a:lstStyle/>
          <a:p>
            <a:pPr algn="ctr">
              <a:lnSpc>
                <a:spcPts val="5599"/>
              </a:lnSpc>
              <a:spcBef>
                <a:spcPct val="0"/>
              </a:spcBef>
            </a:pPr>
            <a:r>
              <a:rPr lang="en-US" sz="3999">
                <a:solidFill>
                  <a:srgbClr val="737373"/>
                </a:solidFill>
                <a:latin typeface="Red Hat Display"/>
                <a:ea typeface="Red Hat Display"/>
                <a:cs typeface="Red Hat Display"/>
                <a:sym typeface="Red Hat Display"/>
              </a:rPr>
              <a:t>Has your club ever signed a player who didn’t reach the level or capacity you were hoping for?</a:t>
            </a:r>
          </a:p>
          <a:p>
            <a:pPr algn="ctr">
              <a:lnSpc>
                <a:spcPts val="5599"/>
              </a:lnSpc>
              <a:spcBef>
                <a:spcPct val="0"/>
              </a:spcBef>
            </a:pPr>
          </a:p>
          <a:p>
            <a:pPr algn="ctr">
              <a:lnSpc>
                <a:spcPts val="5599"/>
              </a:lnSpc>
              <a:spcBef>
                <a:spcPct val="0"/>
              </a:spcBef>
            </a:pPr>
            <a:r>
              <a:rPr lang="en-US" b="true" sz="3999">
                <a:solidFill>
                  <a:srgbClr val="56171F"/>
                </a:solidFill>
                <a:latin typeface="Red Hat Display Bold"/>
                <a:ea typeface="Red Hat Display Bold"/>
                <a:cs typeface="Red Hat Display Bold"/>
                <a:sym typeface="Red Hat Display Bold"/>
              </a:rPr>
              <a:t>Have you ever experienced a key player getting injured during a crucial part of the season?</a:t>
            </a:r>
          </a:p>
        </p:txBody>
      </p:sp>
    </p:spTree>
  </p:cSld>
  <p:clrMapOvr>
    <a:masterClrMapping/>
  </p:clrMapOvr>
</p:sld>
</file>

<file path=ppt/slides/slide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962025"/>
            <a:ext cx="16230600" cy="5603875"/>
          </a:xfrm>
          <a:prstGeom prst="rect">
            <a:avLst/>
          </a:prstGeom>
        </p:spPr>
        <p:txBody>
          <a:bodyPr anchor="t" rtlCol="false" tIns="0" lIns="0" bIns="0" rIns="0">
            <a:spAutoFit/>
          </a:bodyPr>
          <a:lstStyle/>
          <a:p>
            <a:pPr algn="ctr">
              <a:lnSpc>
                <a:spcPts val="5599"/>
              </a:lnSpc>
              <a:spcBef>
                <a:spcPct val="0"/>
              </a:spcBef>
            </a:pPr>
            <a:r>
              <a:rPr lang="en-US" sz="3999">
                <a:solidFill>
                  <a:srgbClr val="737373"/>
                </a:solidFill>
                <a:latin typeface="Red Hat Display"/>
                <a:ea typeface="Red Hat Display"/>
                <a:cs typeface="Red Hat Display"/>
                <a:sym typeface="Red Hat Display"/>
              </a:rPr>
              <a:t>Has your club ever signed a player who didn’t reach the level or capacity you were hoping for?</a:t>
            </a:r>
          </a:p>
          <a:p>
            <a:pPr algn="ctr">
              <a:lnSpc>
                <a:spcPts val="5599"/>
              </a:lnSpc>
              <a:spcBef>
                <a:spcPct val="0"/>
              </a:spcBef>
            </a:pPr>
          </a:p>
          <a:p>
            <a:pPr algn="ctr">
              <a:lnSpc>
                <a:spcPts val="5599"/>
              </a:lnSpc>
              <a:spcBef>
                <a:spcPct val="0"/>
              </a:spcBef>
            </a:pPr>
            <a:r>
              <a:rPr lang="en-US" sz="3999">
                <a:solidFill>
                  <a:srgbClr val="737373"/>
                </a:solidFill>
                <a:latin typeface="Red Hat Display"/>
                <a:ea typeface="Red Hat Display"/>
                <a:cs typeface="Red Hat Display"/>
                <a:sym typeface="Red Hat Display"/>
              </a:rPr>
              <a:t>Have you ever experienced a key player getting injured during a crucial part of the season?</a:t>
            </a:r>
          </a:p>
          <a:p>
            <a:pPr algn="ctr">
              <a:lnSpc>
                <a:spcPts val="5599"/>
              </a:lnSpc>
              <a:spcBef>
                <a:spcPct val="0"/>
              </a:spcBef>
            </a:pPr>
          </a:p>
          <a:p>
            <a:pPr algn="ctr">
              <a:lnSpc>
                <a:spcPts val="5599"/>
              </a:lnSpc>
              <a:spcBef>
                <a:spcPct val="0"/>
              </a:spcBef>
            </a:pPr>
            <a:r>
              <a:rPr lang="en-US" b="true" sz="3999">
                <a:solidFill>
                  <a:srgbClr val="56171F"/>
                </a:solidFill>
                <a:latin typeface="Red Hat Display Bold"/>
                <a:ea typeface="Red Hat Display Bold"/>
                <a:cs typeface="Red Hat Display Bold"/>
                <a:sym typeface="Red Hat Display Bold"/>
              </a:rPr>
              <a:t>Imagine if you could reduce the risk of injuries of your players, would it make a difference for your club?</a:t>
            </a:r>
          </a:p>
        </p:txBody>
      </p:sp>
    </p:spTree>
  </p:cSld>
  <p:clrMapOvr>
    <a:masterClrMapping/>
  </p:clrMapOvr>
</p:sld>
</file>

<file path=ppt/slides/slide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962025"/>
            <a:ext cx="16230600" cy="7718425"/>
          </a:xfrm>
          <a:prstGeom prst="rect">
            <a:avLst/>
          </a:prstGeom>
        </p:spPr>
        <p:txBody>
          <a:bodyPr anchor="t" rtlCol="false" tIns="0" lIns="0" bIns="0" rIns="0">
            <a:spAutoFit/>
          </a:bodyPr>
          <a:lstStyle/>
          <a:p>
            <a:pPr algn="ctr">
              <a:lnSpc>
                <a:spcPts val="5599"/>
              </a:lnSpc>
              <a:spcBef>
                <a:spcPct val="0"/>
              </a:spcBef>
            </a:pPr>
            <a:r>
              <a:rPr lang="en-US" sz="3999">
                <a:solidFill>
                  <a:srgbClr val="737373"/>
                </a:solidFill>
                <a:latin typeface="Red Hat Display"/>
                <a:ea typeface="Red Hat Display"/>
                <a:cs typeface="Red Hat Display"/>
                <a:sym typeface="Red Hat Display"/>
              </a:rPr>
              <a:t>Has your club ever signed a player who didn’t reach the level or capacity you were hoping for?</a:t>
            </a:r>
          </a:p>
          <a:p>
            <a:pPr algn="ctr">
              <a:lnSpc>
                <a:spcPts val="5599"/>
              </a:lnSpc>
              <a:spcBef>
                <a:spcPct val="0"/>
              </a:spcBef>
            </a:pPr>
          </a:p>
          <a:p>
            <a:pPr algn="ctr">
              <a:lnSpc>
                <a:spcPts val="5599"/>
              </a:lnSpc>
              <a:spcBef>
                <a:spcPct val="0"/>
              </a:spcBef>
            </a:pPr>
            <a:r>
              <a:rPr lang="en-US" sz="3999">
                <a:solidFill>
                  <a:srgbClr val="737373"/>
                </a:solidFill>
                <a:latin typeface="Red Hat Display"/>
                <a:ea typeface="Red Hat Display"/>
                <a:cs typeface="Red Hat Display"/>
                <a:sym typeface="Red Hat Display"/>
              </a:rPr>
              <a:t>Have you ever experienced a key player getting injured during a crucial part of the season?</a:t>
            </a:r>
          </a:p>
          <a:p>
            <a:pPr algn="ctr">
              <a:lnSpc>
                <a:spcPts val="5599"/>
              </a:lnSpc>
              <a:spcBef>
                <a:spcPct val="0"/>
              </a:spcBef>
            </a:pPr>
          </a:p>
          <a:p>
            <a:pPr algn="ctr">
              <a:lnSpc>
                <a:spcPts val="5599"/>
              </a:lnSpc>
              <a:spcBef>
                <a:spcPct val="0"/>
              </a:spcBef>
            </a:pPr>
            <a:r>
              <a:rPr lang="en-US" sz="3999">
                <a:solidFill>
                  <a:srgbClr val="737373"/>
                </a:solidFill>
                <a:latin typeface="Red Hat Display"/>
                <a:ea typeface="Red Hat Display"/>
                <a:cs typeface="Red Hat Display"/>
                <a:sym typeface="Red Hat Display"/>
              </a:rPr>
              <a:t>Imagine if you could reduce the risk of injuries of your players, would it make a difference for your club?</a:t>
            </a:r>
          </a:p>
          <a:p>
            <a:pPr algn="ctr">
              <a:lnSpc>
                <a:spcPts val="5599"/>
              </a:lnSpc>
              <a:spcBef>
                <a:spcPct val="0"/>
              </a:spcBef>
            </a:pPr>
          </a:p>
          <a:p>
            <a:pPr algn="ctr">
              <a:lnSpc>
                <a:spcPts val="5599"/>
              </a:lnSpc>
              <a:spcBef>
                <a:spcPct val="0"/>
              </a:spcBef>
            </a:pPr>
            <a:r>
              <a:rPr lang="en-US" b="true" sz="3999">
                <a:solidFill>
                  <a:srgbClr val="56171F"/>
                </a:solidFill>
                <a:latin typeface="Red Hat Display Bold"/>
                <a:ea typeface="Red Hat Display Bold"/>
                <a:cs typeface="Red Hat Display Bold"/>
                <a:sym typeface="Red Hat Display Bold"/>
              </a:rPr>
              <a:t>What would your club look like if you gave yourself better odds of a higher success rate when signing expensive players?</a:t>
            </a:r>
          </a:p>
        </p:txBody>
      </p:sp>
    </p:spTree>
  </p:cSld>
  <p:clrMapOvr>
    <a:masterClrMapping/>
  </p:clrMapOvr>
</p:sld>
</file>

<file path=ppt/slides/slide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6594760" y="876300"/>
            <a:ext cx="5098479" cy="1368417"/>
          </a:xfrm>
          <a:prstGeom prst="rect">
            <a:avLst/>
          </a:prstGeom>
        </p:spPr>
        <p:txBody>
          <a:bodyPr anchor="t" rtlCol="false" tIns="0" lIns="0" bIns="0" rIns="0">
            <a:spAutoFit/>
          </a:bodyPr>
          <a:lstStyle/>
          <a:p>
            <a:pPr algn="ctr">
              <a:lnSpc>
                <a:spcPts val="11200"/>
              </a:lnSpc>
            </a:pPr>
            <a:r>
              <a:rPr lang="en-US" sz="8000" b="true">
                <a:solidFill>
                  <a:srgbClr val="56171F"/>
                </a:solidFill>
                <a:latin typeface="Red Hat Display Bold"/>
                <a:ea typeface="Red Hat Display Bold"/>
                <a:cs typeface="Red Hat Display Bold"/>
                <a:sym typeface="Red Hat Display Bold"/>
              </a:rPr>
              <a:t>The result:</a:t>
            </a:r>
          </a:p>
        </p:txBody>
      </p:sp>
    </p:spTree>
  </p:cSld>
  <p:clrMapOvr>
    <a:masterClrMapping/>
  </p:clrMapOvr>
</p:sld>
</file>

<file path=ppt/slides/slide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2305051"/>
            <a:ext cx="16230600" cy="1047749"/>
          </a:xfrm>
          <a:prstGeom prst="rect">
            <a:avLst/>
          </a:prstGeom>
        </p:spPr>
        <p:txBody>
          <a:bodyPr anchor="t" rtlCol="false" tIns="0" lIns="0" bIns="0" rIns="0">
            <a:spAutoFit/>
          </a:bodyPr>
          <a:lstStyle/>
          <a:p>
            <a:pPr algn="l">
              <a:lnSpc>
                <a:spcPts val="4200"/>
              </a:lnSpc>
            </a:pPr>
            <a:r>
              <a:rPr lang="en-US" sz="3000" u="sng">
                <a:solidFill>
                  <a:srgbClr val="56171F"/>
                </a:solidFill>
                <a:latin typeface="Red Hat Display"/>
                <a:ea typeface="Red Hat Display"/>
                <a:cs typeface="Red Hat Display"/>
                <a:sym typeface="Red Hat Display"/>
              </a:rPr>
              <a:t>Short-term:</a:t>
            </a:r>
          </a:p>
          <a:p>
            <a:pPr algn="l" marL="647711" indent="-323856" lvl="1">
              <a:lnSpc>
                <a:spcPts val="4200"/>
              </a:lnSpc>
              <a:buFont typeface="Arial"/>
              <a:buChar char="•"/>
            </a:pPr>
            <a:r>
              <a:rPr lang="en-US" b="true" sz="3000">
                <a:solidFill>
                  <a:srgbClr val="56171F"/>
                </a:solidFill>
                <a:latin typeface="Red Hat Display Bold"/>
                <a:ea typeface="Red Hat Display Bold"/>
                <a:cs typeface="Red Hat Display Bold"/>
                <a:sym typeface="Red Hat Display Bold"/>
              </a:rPr>
              <a:t>Your </a:t>
            </a:r>
            <a:r>
              <a:rPr lang="en-US" b="true" sz="3000">
                <a:solidFill>
                  <a:srgbClr val="56171F"/>
                </a:solidFill>
                <a:latin typeface="Red Hat Display Bold"/>
                <a:ea typeface="Red Hat Display Bold"/>
                <a:cs typeface="Red Hat Display Bold"/>
                <a:sym typeface="Red Hat Display Bold"/>
              </a:rPr>
              <a:t>investments (i.e. the players) are optimized to perform at their full potential</a:t>
            </a:r>
          </a:p>
        </p:txBody>
      </p:sp>
      <p:sp>
        <p:nvSpPr>
          <p:cNvPr name="TextBox 3" id="3"/>
          <p:cNvSpPr txBox="true"/>
          <p:nvPr/>
        </p:nvSpPr>
        <p:spPr>
          <a:xfrm rot="0">
            <a:off x="6594760" y="876300"/>
            <a:ext cx="5098479" cy="1368417"/>
          </a:xfrm>
          <a:prstGeom prst="rect">
            <a:avLst/>
          </a:prstGeom>
        </p:spPr>
        <p:txBody>
          <a:bodyPr anchor="t" rtlCol="false" tIns="0" lIns="0" bIns="0" rIns="0">
            <a:spAutoFit/>
          </a:bodyPr>
          <a:lstStyle/>
          <a:p>
            <a:pPr algn="ctr">
              <a:lnSpc>
                <a:spcPts val="11200"/>
              </a:lnSpc>
            </a:pPr>
            <a:r>
              <a:rPr lang="en-US" sz="8000" b="true">
                <a:solidFill>
                  <a:srgbClr val="56171F"/>
                </a:solidFill>
                <a:latin typeface="Red Hat Display Bold"/>
                <a:ea typeface="Red Hat Display Bold"/>
                <a:cs typeface="Red Hat Display Bold"/>
                <a:sym typeface="Red Hat Display Bold"/>
              </a:rPr>
              <a:t>The result: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DAGOTRbo9qU</dc:identifier>
  <dcterms:modified xsi:type="dcterms:W3CDTF">2011-08-01T06:04:30Z</dcterms:modified>
  <cp:revision>1</cp:revision>
  <dc:title>Presentation European Hockey Forum</dc:title>
</cp:coreProperties>
</file>