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431" r:id="rId3"/>
    <p:sldId id="432" r:id="rId4"/>
    <p:sldId id="433" r:id="rId5"/>
    <p:sldId id="440" r:id="rId6"/>
    <p:sldId id="434" r:id="rId7"/>
    <p:sldId id="441" r:id="rId8"/>
    <p:sldId id="341" r:id="rId9"/>
    <p:sldId id="435" r:id="rId10"/>
    <p:sldId id="437" r:id="rId11"/>
    <p:sldId id="442" r:id="rId12"/>
    <p:sldId id="429" r:id="rId13"/>
    <p:sldId id="26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/>
    <p:restoredTop sz="96126"/>
  </p:normalViewPr>
  <p:slideViewPr>
    <p:cSldViewPr snapToGrid="0">
      <p:cViewPr varScale="1">
        <p:scale>
          <a:sx n="63" d="100"/>
          <a:sy n="63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on Szemberg E.H.C." userId="282bf525-96de-4c8d-9919-5544f557666c" providerId="ADAL" clId="{B6472294-3D4F-4BED-987E-E2E4A3FACF24}"/>
    <pc:docChg chg="modSld">
      <pc:chgData name="Szymon Szemberg E.H.C." userId="282bf525-96de-4c8d-9919-5544f557666c" providerId="ADAL" clId="{B6472294-3D4F-4BED-987E-E2E4A3FACF24}" dt="2024-10-29T21:02:03.293" v="3" actId="20577"/>
      <pc:docMkLst>
        <pc:docMk/>
      </pc:docMkLst>
      <pc:sldChg chg="modSp mod">
        <pc:chgData name="Szymon Szemberg E.H.C." userId="282bf525-96de-4c8d-9919-5544f557666c" providerId="ADAL" clId="{B6472294-3D4F-4BED-987E-E2E4A3FACF24}" dt="2024-10-29T21:01:52.720" v="1" actId="20577"/>
        <pc:sldMkLst>
          <pc:docMk/>
          <pc:sldMk cId="3669511753" sldId="434"/>
        </pc:sldMkLst>
        <pc:spChg chg="mod">
          <ac:chgData name="Szymon Szemberg E.H.C." userId="282bf525-96de-4c8d-9919-5544f557666c" providerId="ADAL" clId="{B6472294-3D4F-4BED-987E-E2E4A3FACF24}" dt="2024-10-29T21:01:52.720" v="1" actId="20577"/>
          <ac:spMkLst>
            <pc:docMk/>
            <pc:sldMk cId="3669511753" sldId="434"/>
            <ac:spMk id="39939" creationId="{FBD4020E-BCCB-E9AE-AC03-CA28B4B0CAFE}"/>
          </ac:spMkLst>
        </pc:spChg>
      </pc:sldChg>
      <pc:sldChg chg="modSp mod">
        <pc:chgData name="Szymon Szemberg E.H.C." userId="282bf525-96de-4c8d-9919-5544f557666c" providerId="ADAL" clId="{B6472294-3D4F-4BED-987E-E2E4A3FACF24}" dt="2024-10-29T21:02:03.293" v="3" actId="20577"/>
        <pc:sldMkLst>
          <pc:docMk/>
          <pc:sldMk cId="1385817481" sldId="441"/>
        </pc:sldMkLst>
        <pc:spChg chg="mod">
          <ac:chgData name="Szymon Szemberg E.H.C." userId="282bf525-96de-4c8d-9919-5544f557666c" providerId="ADAL" clId="{B6472294-3D4F-4BED-987E-E2E4A3FACF24}" dt="2024-10-29T21:02:03.293" v="3" actId="20577"/>
          <ac:spMkLst>
            <pc:docMk/>
            <pc:sldMk cId="1385817481" sldId="441"/>
            <ac:spMk id="39939" creationId="{A846E325-08BC-1136-E614-E5A696668DFC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7T09:19:30.893" idx="1">
    <p:pos x="4916" y="321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5CDA6-ED90-74BD-D9E5-4FD3870A5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44B5DA-B2A9-2C7C-439C-C304F96A0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3E33FE-28EC-8A2D-AD57-EA9C1EC9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F0CDB6-B2B0-BC20-CD79-0516EA09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145B03-80CD-0962-100F-5EE6A8E7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90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42E07-34FB-CF8B-2403-3E130072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AE6A03-40DB-89AA-8A0E-BB41F1F0C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A9879E-F828-1C8F-67A0-9EDB620C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CAFE9-CBD9-7C0B-D70D-95458146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42E13C-5F22-1132-D1C4-140C1B89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3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41A3F0-1EB8-8B43-1412-13FB0F5DE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B8549F-AEC2-1A38-501A-E25C3BAC6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611A3A-74DE-66A3-52A4-83128927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F08EC-3A58-2606-8F25-B4484E18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A21B67-9DF1-3A0E-8F93-251F0CD8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74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23AD2-50CA-5B6E-DA6F-A53E83F2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750934-3E0F-E96E-1A0E-9413BAB16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58216F-619A-E352-2237-B296CE4D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7E95C2-6E01-298B-C04F-127EAD58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1D757-678B-0D9B-7A9A-74B3F24E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41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4662B-3A2B-FB88-43F8-D5298D20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CACA5-5A3E-CC22-FC52-E5D55BB92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A5797F-CF35-9405-9E3B-451BCE92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B331F4-B2ED-3AA5-5312-5A17A474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B324F3-F332-568C-708E-9CEDA73A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35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5F5B4-A6B4-E5B9-3DFB-3494E33E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B0DAA-4D7A-EA20-554A-FF6756875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0198EE-B323-F768-165E-654310AB2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4DC86-DECC-31CE-963D-F1782ECF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8C8CAA-CE7A-4FCF-5558-340B2F20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85DF1D-049C-C209-08F1-363F9414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1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30165-6C00-AD02-CEAD-F7C75BA7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BA64A1-653A-5B46-38A5-D406C4F4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1A37C8-A807-3150-B301-D43726613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E789A8-B5FC-96B9-0196-8CB0B879E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3A93795-5F62-9A04-1560-A61F993E5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DBB94B-FC7C-DE66-C89F-D1EE3A65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841069-4815-14FA-0939-740C9AC5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5CA50F-EECB-3969-291D-0048AA54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61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7D50B-FE38-0E0E-6576-17453BD2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3D04DD-2C34-B519-E66C-0C0A6856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88C3FF-F655-DC61-E30D-2960525C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1ACDEE-252F-80CF-42DA-4617D94D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28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FD61C5-E856-31E3-2B89-F6C9B4BE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2B435D-049A-4FF7-CDCE-552689F6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C3E29B-569D-AF5E-AB08-B636008F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20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AACF7-879B-5C68-249F-8255A6FD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6F2412-7E4C-46A2-018A-71F548A7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6D024A-1A16-157F-F64E-37E0F636F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D9E6A8-D04E-7DC1-9C92-5D5767B2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C24287-8818-3EBC-D2E3-5FC75D8E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1B4D2A-0009-A56A-2289-E25E5CD1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78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2BAC8-C6F5-EE08-2F3B-906EA60F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318C97-6105-BF08-A90D-3D38E6AC7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08AF50-6F87-C801-4CF4-311FED1AC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CBF552-DEB9-46F4-5359-AD2E45F9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D79029-0A30-5093-8447-B83FC085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21DAF6-7910-150D-7C07-0D37BFC5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7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1AE18A-0FFD-6BEB-10E9-2E6398EE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4F20A9-0425-CE79-EB87-1B145EDFA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3459C-4AD2-FB04-F939-A5DCA4280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432D-9EF6-5E4B-B789-B1B80C6BF9AA}" type="datetimeFigureOut">
              <a:rPr lang="de-DE" smtClean="0"/>
              <a:t>29.10.2024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B96A0A-2C3B-74F1-3638-37F4B59B4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CAE5B-911C-6C3F-95CA-45A2F4327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09FE-006E-AE45-AFD9-CB73651597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4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 1" descr="Fotolia_58544274_S.jpg">
            <a:extLst>
              <a:ext uri="{FF2B5EF4-FFF2-40B4-BE49-F238E27FC236}">
                <a16:creationId xmlns:a16="http://schemas.microsoft.com/office/drawing/2014/main" id="{1DF18CB1-12BF-734E-B36E-A7DC98CB4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1">
            <a:extLst>
              <a:ext uri="{FF2B5EF4-FFF2-40B4-BE49-F238E27FC236}">
                <a16:creationId xmlns:a16="http://schemas.microsoft.com/office/drawing/2014/main" id="{82227D52-44B3-3442-9025-D9FC649E2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66CC">
                  <a:alpha val="50000"/>
                </a:srgbClr>
              </a:gs>
              <a:gs pos="50000">
                <a:schemeClr val="bg1">
                  <a:alpha val="50000"/>
                </a:schemeClr>
              </a:gs>
              <a:gs pos="100000">
                <a:srgbClr val="0066CC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6699"/>
              </a:solidFill>
              <a:latin typeface="Calisto MT" charset="0"/>
              <a:ea typeface="ＭＳ Ｐゴシック" charset="0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B37B5B4-1C04-244C-B761-579CBF861A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370387"/>
            <a:ext cx="8820150" cy="14700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</a:br>
            <a:b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</a:b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„Open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this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gate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.</a:t>
            </a:r>
            <a:b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</a:b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[..]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Tear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down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this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wall.“</a:t>
            </a:r>
            <a:b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</a:br>
            <a:b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</a:b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European Court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of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Justice</a:t>
            </a:r>
            <a:b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</a:b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Superleague</a:t>
            </a:r>
            <a:b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</a:b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Game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Changer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E3CAEAB-C96D-6C4D-9743-29D60F6E90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36875" y="6219825"/>
            <a:ext cx="6400800" cy="1752600"/>
          </a:xfrm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Munich 2024, Mark-E. Orth</a:t>
            </a:r>
          </a:p>
        </p:txBody>
      </p:sp>
      <p:grpSp>
        <p:nvGrpSpPr>
          <p:cNvPr id="16390" name="Group 8">
            <a:extLst>
              <a:ext uri="{FF2B5EF4-FFF2-40B4-BE49-F238E27FC236}">
                <a16:creationId xmlns:a16="http://schemas.microsoft.com/office/drawing/2014/main" id="{01A14B9E-4943-874C-82B1-D2F24C388EF9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22537" name="Line 9">
              <a:extLst>
                <a:ext uri="{FF2B5EF4-FFF2-40B4-BE49-F238E27FC236}">
                  <a16:creationId xmlns:a16="http://schemas.microsoft.com/office/drawing/2014/main" id="{8C9F7B04-69DA-A74C-89FF-710D52964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22538" name="Picture 10">
              <a:extLst>
                <a:ext uri="{FF2B5EF4-FFF2-40B4-BE49-F238E27FC236}">
                  <a16:creationId xmlns:a16="http://schemas.microsoft.com/office/drawing/2014/main" id="{A90A12BD-8C8A-F040-AEAC-13D1076F3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C406E-49D0-FCCD-B014-287B053E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BA54492-3287-622E-4E17-CB1BD44C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10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3C0557F-B553-1FC0-E0EE-F6B7C4348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Comparable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developments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and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further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consequences</a:t>
            </a:r>
            <a:endParaRPr lang="de-DE" altLang="de-DE" b="1" u="sng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>
              <a:buBlip>
                <a:blip r:embed="rId2"/>
              </a:buBlip>
            </a:pP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German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wrestling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league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German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motorsport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Rallye (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damages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paid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)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Bundesliga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joint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selling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of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media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rights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DSV v. FIS  (LG Munich)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Diarra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Complaint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and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court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procedure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FIFA match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calendar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917447E7-BA72-6EEA-1831-E94A3C0907FE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0C41543D-54E1-31AD-5910-4F5864497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6DD70DA5-4994-AB94-1FBD-E4A054855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1B885248-F094-B81A-6709-77E84BCF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1170D0B-7B6C-C428-7608-F41EF3AF0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81334-8BB1-F4DC-1466-957D9E0B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7E2E5B3-8A4C-D232-A3C3-404871A5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11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A1DCF1E-520F-AE99-4654-28260989D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altLang="de-DE" sz="4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Consequence</a:t>
            </a:r>
            <a:r>
              <a:rPr lang="de-DE" altLang="de-DE" sz="4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4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of</a:t>
            </a:r>
            <a:r>
              <a:rPr lang="de-DE" altLang="de-DE" sz="4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4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your</a:t>
            </a:r>
            <a:r>
              <a:rPr lang="de-DE" altLang="de-DE" sz="4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10.000 USD </a:t>
            </a:r>
            <a:r>
              <a:rPr lang="de-DE" altLang="de-DE" sz="4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olympic</a:t>
            </a:r>
            <a:endParaRPr lang="de-DE" altLang="de-DE" sz="4000" b="1" u="sng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 algn="ctr">
              <a:buNone/>
            </a:pPr>
            <a:endParaRPr lang="de-DE" altLang="de-DE" sz="4000" b="1" u="sng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 algn="ctr">
              <a:buNone/>
            </a:pPr>
            <a:r>
              <a:rPr lang="de-DE" altLang="de-DE" sz="4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Player </a:t>
            </a:r>
            <a:r>
              <a:rPr lang="de-DE" altLang="de-DE" sz="4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remuneration</a:t>
            </a:r>
            <a:r>
              <a:rPr lang="de-DE" altLang="de-DE" sz="4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?</a:t>
            </a: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110E142F-A3CD-1ED5-0D9C-DDA2EC2754B6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1E1E2491-2BCE-AEB5-F331-9FC4D400C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B5D52DE1-905B-8B6A-F2CD-987858AFE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301375A6-14BB-D822-E446-6FF8F579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09ABB73C-DC7E-9470-4BB7-18B7B7F4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3768431"/>
            <a:ext cx="882015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If</a:t>
            </a:r>
            <a: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you</a:t>
            </a:r>
            <a: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want</a:t>
            </a:r>
            <a: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to</a:t>
            </a:r>
            <a: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  <a:t> jump </a:t>
            </a: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higher</a:t>
            </a:r>
            <a: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  <a:t>, </a:t>
            </a: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change</a:t>
            </a:r>
            <a: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your</a:t>
            </a:r>
            <a: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alisto MT" charset="0"/>
                <a:cs typeface="+mj-cs"/>
              </a:rPr>
              <a:t>technique</a:t>
            </a:r>
            <a:br>
              <a:rPr lang="de-DE" dirty="0">
                <a:solidFill>
                  <a:srgbClr val="FF0000"/>
                </a:solidFill>
                <a:latin typeface="Calisto MT" charset="0"/>
                <a:cs typeface="+mj-cs"/>
              </a:rPr>
            </a:br>
            <a:endParaRPr lang="de-DE" dirty="0">
              <a:solidFill>
                <a:srgbClr val="FF0000"/>
              </a:solidFill>
              <a:latin typeface="Calisto MT" charset="0"/>
              <a:cs typeface="+mj-cs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solidFill>
                <a:srgbClr val="009999"/>
              </a:solidFill>
              <a:latin typeface="Calisto MT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3384C-B272-2A46-9F56-5A3FC6DE72D1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66CC">
                  <a:alpha val="14000"/>
                </a:srgbClr>
              </a:gs>
              <a:gs pos="50000">
                <a:schemeClr val="bg1"/>
              </a:gs>
              <a:gs pos="100000">
                <a:srgbClr val="0066CC">
                  <a:alpha val="14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6699"/>
              </a:solidFill>
            </a:endParaRPr>
          </a:p>
        </p:txBody>
      </p:sp>
      <p:pic>
        <p:nvPicPr>
          <p:cNvPr id="1024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4076700"/>
            <a:ext cx="2663825" cy="1130300"/>
          </a:xfr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9" y="3933825"/>
            <a:ext cx="560387" cy="522288"/>
          </a:xfr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226905" y="1333500"/>
            <a:ext cx="2864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006699"/>
                </a:solidFill>
              </a:rPr>
              <a:t>Thank</a:t>
            </a:r>
            <a:r>
              <a:rPr lang="de-DE" dirty="0">
                <a:solidFill>
                  <a:srgbClr val="006699"/>
                </a:solidFill>
              </a:rPr>
              <a:t> </a:t>
            </a:r>
            <a:r>
              <a:rPr lang="de-DE" dirty="0" err="1">
                <a:solidFill>
                  <a:srgbClr val="006699"/>
                </a:solidFill>
              </a:rPr>
              <a:t>you</a:t>
            </a:r>
            <a:r>
              <a:rPr lang="de-DE" dirty="0">
                <a:solidFill>
                  <a:srgbClr val="006699"/>
                </a:solidFill>
              </a:rPr>
              <a:t> </a:t>
            </a:r>
            <a:r>
              <a:rPr lang="de-DE" dirty="0" err="1">
                <a:solidFill>
                  <a:srgbClr val="006699"/>
                </a:solidFill>
              </a:rPr>
              <a:t>for</a:t>
            </a:r>
            <a:r>
              <a:rPr lang="de-DE" dirty="0">
                <a:solidFill>
                  <a:srgbClr val="006699"/>
                </a:solidFill>
              </a:rPr>
              <a:t> </a:t>
            </a:r>
            <a:r>
              <a:rPr lang="de-DE" dirty="0" err="1">
                <a:solidFill>
                  <a:srgbClr val="006699"/>
                </a:solidFill>
              </a:rPr>
              <a:t>your</a:t>
            </a:r>
            <a:r>
              <a:rPr lang="de-DE" dirty="0">
                <a:solidFill>
                  <a:srgbClr val="006699"/>
                </a:solidFill>
              </a:rPr>
              <a:t> </a:t>
            </a:r>
            <a:r>
              <a:rPr lang="de-DE" dirty="0" err="1">
                <a:solidFill>
                  <a:srgbClr val="006699"/>
                </a:solidFill>
              </a:rPr>
              <a:t>attention</a:t>
            </a:r>
            <a:endParaRPr lang="de-DE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7C62-61C7-FA35-4E82-92E8E40F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532B8C7-E3DB-41DE-CE92-508B697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2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CC5EB44-52DA-666C-20F9-0E80E54AC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altLang="de-DE" sz="2000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AA94025E-FE38-53AF-F385-A6FA14B8AE38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29BB3E66-031D-DA19-7CA7-93EA33228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5DE75A88-2386-0D86-BA8A-8366EBBAE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A8FCB53A-33EB-1E2E-1731-ACD7A76B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5C41805C-78D9-2816-F17A-BA50EA03C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A98093-FA70-8E5A-CE32-56C27111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6534"/>
            <a:ext cx="3529014" cy="23621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737F9F-CAED-1B39-526C-40F2876FD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99598"/>
            <a:ext cx="7772400" cy="2901696"/>
          </a:xfrm>
          <a:prstGeom prst="rect">
            <a:avLst/>
          </a:prstGeom>
        </p:spPr>
      </p:pic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1E68B39B-A860-1BEE-BB58-53ECDC9FC7DF}"/>
              </a:ext>
            </a:extLst>
          </p:cNvPr>
          <p:cNvSpPr/>
          <p:nvPr/>
        </p:nvSpPr>
        <p:spPr>
          <a:xfrm flipV="1">
            <a:off x="3426837" y="4129151"/>
            <a:ext cx="4488010" cy="55477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FR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992D44-F60D-8EF0-D49A-0C954CCE39E6}"/>
              </a:ext>
            </a:extLst>
          </p:cNvPr>
          <p:cNvSpPr txBox="1"/>
          <p:nvPr/>
        </p:nvSpPr>
        <p:spPr>
          <a:xfrm>
            <a:off x="4336847" y="4671454"/>
            <a:ext cx="37240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FR" sz="2000" b="1" dirty="0"/>
              <a:t>European Competition </a:t>
            </a:r>
            <a:r>
              <a:rPr lang="de-FR" dirty="0"/>
              <a:t>law applied</a:t>
            </a:r>
          </a:p>
          <a:p>
            <a:r>
              <a:rPr lang="de-FR" dirty="0"/>
              <a:t>by ECJ in Superleague</a:t>
            </a:r>
          </a:p>
        </p:txBody>
      </p:sp>
    </p:spTree>
    <p:extLst>
      <p:ext uri="{BB962C8B-B14F-4D97-AF65-F5344CB8AC3E}">
        <p14:creationId xmlns:p14="http://schemas.microsoft.com/office/powerpoint/2010/main" val="21848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5C6BA-1F6C-DCF1-DBA2-C51CC065C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02F537A-0176-2AE6-4F6D-C9E4EB34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3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F919889-CA15-78AA-A7DF-7D2415545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altLang="de-DE" sz="4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European Super League Project (</a:t>
            </a:r>
            <a:r>
              <a:rPr lang="de-DE" altLang="de-DE" sz="4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adaption</a:t>
            </a:r>
            <a:r>
              <a:rPr lang="de-DE" altLang="de-DE" sz="4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in time)</a:t>
            </a: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Guided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by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the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principle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of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self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government</a:t>
            </a:r>
            <a:endParaRPr lang="de-DE" altLang="de-DE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12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clubs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as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founders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(Spain,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Italy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, England)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Semi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closed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league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(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later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abandoned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Projected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recognition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by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UEFA and FIFA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Substantial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loan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to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ensure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viability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and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trust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with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clubs</a:t>
            </a:r>
            <a:endParaRPr lang="de-DE" altLang="de-DE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More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exciting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games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,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more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money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for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the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clubs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and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more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solidarity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payments</a:t>
            </a:r>
            <a:endParaRPr lang="de-DE" altLang="de-DE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 eaLnBrk="1" hangingPunct="1">
              <a:buNone/>
            </a:pPr>
            <a:endParaRPr lang="de-DE" altLang="de-DE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de-DE" altLang="de-DE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373F755B-7727-43F3-B083-742460052453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91E99571-8BFA-93D7-6520-A6087C1BA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C6CEBBBB-2372-14EF-DC84-2CFB68F98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8255BF01-BEB0-086A-14B6-B7D0FF19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981B93A0-1370-183C-27FF-B1C263766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80FA5-783A-5E02-2886-CB2D30213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2C46202-177E-890D-4F82-5C0612C4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4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9A71517-6C26-912E-D218-1AD9C076B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571" y="157480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altLang="de-DE" sz="3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European </a:t>
            </a:r>
            <a:r>
              <a:rPr lang="de-DE" altLang="de-DE" sz="3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Superleague</a:t>
            </a:r>
            <a:r>
              <a:rPr lang="de-DE" altLang="de-DE" sz="3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ja-JP" sz="3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two</a:t>
            </a:r>
            <a:r>
              <a:rPr lang="de-DE" altLang="ja-JP" sz="3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ja-JP" sz="3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main</a:t>
            </a:r>
            <a:r>
              <a:rPr lang="de-DE" altLang="ja-JP" sz="3000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ja-JP" sz="3000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obstacles</a:t>
            </a:r>
            <a:endParaRPr lang="de-DE" altLang="ja-JP" sz="3000" b="1" u="sng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UEFA Statute Art. 49 (1): </a:t>
            </a:r>
          </a:p>
          <a:p>
            <a:pPr marL="0" indent="0">
              <a:buNone/>
            </a:pPr>
            <a:r>
              <a:rPr lang="de-FR" sz="2200" kern="100" dirty="0">
                <a:effectLst/>
                <a:latin typeface="Calisto MT" panose="0204060305050503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(1) UEFA shall have the sole jurisdiction to organise [..] international competitions in Europe in [..]</a:t>
            </a:r>
          </a:p>
          <a:p>
            <a:pPr marL="0" indent="0">
              <a:buNone/>
            </a:pPr>
            <a:r>
              <a:rPr lang="de-FR" sz="2200" kern="100" dirty="0">
                <a:effectLst/>
                <a:latin typeface="Calisto MT" panose="0204060305050503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(3)   International matches, competitions or tournaments which are not organised by UEFA [..] shall require the prior approval of FIFA and/or UEFA and/or the relevant Member Associations [..]</a:t>
            </a:r>
          </a:p>
          <a:p>
            <a:pPr marL="0" indent="0" eaLnBrk="1" hangingPunct="1">
              <a:buNone/>
            </a:pPr>
            <a:endParaRPr lang="de-DE" altLang="de-DE" sz="2200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FIFA Statute Art. 67(1) and 68 (1): </a:t>
            </a:r>
            <a:endParaRPr lang="de-DE" altLang="de-D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FIFA,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its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member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associations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and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the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confederations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are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the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original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owners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of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all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of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the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rights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emanating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from</a:t>
            </a:r>
            <a:r>
              <a:rPr lang="de-DE" sz="2200" b="0" i="0" u="none" strike="noStrike" dirty="0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 </a:t>
            </a:r>
            <a:r>
              <a:rPr lang="de-DE" sz="2200" b="0" i="0" u="none" strike="noStrike" dirty="0" err="1">
                <a:solidFill>
                  <a:srgbClr val="000000"/>
                </a:solidFill>
                <a:effectLst/>
                <a:latin typeface="Calisto MT" panose="02040603050505030304" pitchFamily="18" charset="77"/>
              </a:rPr>
              <a:t>competitions</a:t>
            </a:r>
            <a:r>
              <a:rPr lang="de-DE" sz="2200" dirty="0">
                <a:solidFill>
                  <a:srgbClr val="000000"/>
                </a:solidFill>
                <a:latin typeface="Calisto MT" panose="02040603050505030304" pitchFamily="18" charset="77"/>
              </a:rPr>
              <a:t>[..]</a:t>
            </a:r>
            <a:endParaRPr lang="de-DE" altLang="de-DE" sz="2200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 eaLnBrk="1" hangingPunct="1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182EC55C-59E4-D589-A0E1-B13A3A22D184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463ACC48-54D4-D21E-9D6D-11F1DC930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BA0D2DD6-2453-2880-D8F9-59F4273E1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1FB96DC9-17F4-3A8B-6015-62A38F006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229D9463-0C60-AA85-0B2A-BFE22284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2827F-8CD3-34E4-52FC-CCEA3EADB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E3E492E-7C49-93E9-6EB6-4D5A9E70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5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AC9B41-791D-1517-DB4A-00B6C09AC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8671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European Super League Court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procedure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(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ongoing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)</a:t>
            </a: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20.04.21	Interim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injunction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juzgado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mercantil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Madrid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13.05.21	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preliminary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question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to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European Court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of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Justice (ECJ)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5400" b="1" dirty="0">
                <a:solidFill>
                  <a:srgbClr val="006699"/>
                </a:solidFill>
                <a:latin typeface="Calisto MT" panose="02040603050505030304" pitchFamily="18" charset="77"/>
              </a:rPr>
              <a:t>21.12.23	ECJ </a:t>
            </a:r>
            <a:r>
              <a:rPr lang="de-DE" altLang="de-DE" sz="5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judgement</a:t>
            </a:r>
            <a:endParaRPr lang="de-DE" altLang="de-DE" sz="5400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13.05.24	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juzgado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mercantil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Madrid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using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the</a:t>
            </a:r>
            <a:r>
              <a:rPr lang="de-DE" altLang="de-DE" sz="1600" b="1" dirty="0">
                <a:solidFill>
                  <a:srgbClr val="006699"/>
                </a:solidFill>
                <a:latin typeface="Calisto MT" panose="02040603050505030304" pitchFamily="18" charset="77"/>
              </a:rPr>
              <a:t> ECJ </a:t>
            </a:r>
            <a:r>
              <a:rPr lang="de-DE" altLang="de-DE" sz="16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answers</a:t>
            </a:r>
            <a:endParaRPr lang="de-DE" altLang="de-DE" sz="1600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8DB095A2-8BBD-055D-412B-127DB1D5A9E9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5FE7955E-3568-7093-DA14-69A9F0473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4FA9DBCA-1EF8-24EB-AC68-A80251B58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A55A4F25-AC17-C26D-244D-645CD7DD1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FF8698AD-96F4-B2F3-3F8C-36E8F5EF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58062B-EECB-AF12-64F6-4BADCC086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533" y="1718940"/>
            <a:ext cx="2616199" cy="44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DDC67-D709-EED2-2B4E-F09799E1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200BBB0-1D42-2D57-1DBD-FA5CA429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6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BD4020E-BCCB-E9AE-AC03-CA28B4B0C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European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Superleague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ECJ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judgement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(I)</a:t>
            </a:r>
            <a:endParaRPr lang="de-DE" altLang="ja-JP" b="1" u="sng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Sanctions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for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clubs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and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players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for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participating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in non-prior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approved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games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dependent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on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Detailed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procedural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rules</a:t>
            </a:r>
            <a:endParaRPr lang="de-DE" altLang="de-DE" sz="2400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Exhaustive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list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of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substantive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criteria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,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Which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are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transparent,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objective</a:t>
            </a:r>
            <a:r>
              <a:rPr lang="de-DE" altLang="de-DE" sz="2400" b="1" dirty="0">
                <a:solidFill>
                  <a:srgbClr val="006699"/>
                </a:solidFill>
                <a:latin typeface="Calisto MT" panose="02040603050505030304" pitchFamily="18" charset="77"/>
              </a:rPr>
              <a:t> and non </a:t>
            </a:r>
            <a:r>
              <a:rPr lang="de-DE" altLang="de-DE" sz="2400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discriminatory</a:t>
            </a:r>
            <a:endParaRPr lang="de-DE" altLang="de-DE" sz="2400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de-DE" altLang="de-DE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B3764F8D-F139-D3DB-E167-9AD532D3C773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3C5597BB-7A54-57A1-D9D3-49DF41620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85FD0CDE-5ABF-CCBB-81F0-FE3FC97A3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D1C2EE2B-672A-65F2-8495-1C085B04A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D1E03FD0-4F64-0A9B-5EC9-1578E6FBA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DB044-C599-2F66-4221-918E5E5EF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EA7FC4C-D55C-F293-2FFB-7E342928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7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846E325-08BC-1136-E614-E5A696668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European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Superleague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ECJ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judgement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(II)</a:t>
            </a:r>
            <a:endParaRPr lang="de-DE" altLang="ja-JP" b="1" u="sng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Joint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selling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of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club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media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rights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is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contrary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to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European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competition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law</a:t>
            </a:r>
            <a:endParaRPr lang="de-DE" altLang="de-DE" b="1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Efficiences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to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be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proven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by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UEFA and FIFA (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until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b="1" dirty="0" err="1">
                <a:solidFill>
                  <a:srgbClr val="006699"/>
                </a:solidFill>
                <a:latin typeface="Calisto MT" panose="02040603050505030304" pitchFamily="18" charset="77"/>
              </a:rPr>
              <a:t>now</a:t>
            </a:r>
            <a:r>
              <a:rPr lang="de-DE" altLang="de-DE" b="1" dirty="0">
                <a:solidFill>
                  <a:srgbClr val="006699"/>
                </a:solidFill>
                <a:latin typeface="Calisto MT" panose="02040603050505030304" pitchFamily="18" charset="77"/>
              </a:rPr>
              <a:t>: (-))</a:t>
            </a:r>
          </a:p>
          <a:p>
            <a:pPr marL="0" indent="0"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3071EF84-E1A9-D034-D053-2CCD56470935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ACAEF9D2-6431-785B-D1F9-EB6154336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8B56D2BD-798E-0C97-BB61-E65522DEB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EB0ADFE6-F05A-F34F-D282-7846AD30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C9E9869A-2130-8574-5399-AC81C7FCE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Bild 1" descr="Fotolia_67329493_S.jpg">
            <a:extLst>
              <a:ext uri="{FF2B5EF4-FFF2-40B4-BE49-F238E27FC236}">
                <a16:creationId xmlns:a16="http://schemas.microsoft.com/office/drawing/2014/main" id="{62B5076E-A672-F548-AEC9-79B471A54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0301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8A708E2-4BB5-CF43-97DF-9D12EACA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AFD93F-B184-EE45-9FB9-90838E276B30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8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25203661-75A2-DE4B-935F-345DE0C85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cs typeface="+mj-cs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DBAB49C-4CA3-DF45-8541-F441477AF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2997201"/>
            <a:ext cx="8229600" cy="30956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More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highlevel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games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guaranteed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for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clubs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More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money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for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the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clubs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Improved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competition</a:t>
            </a: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Not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reaching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the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numbers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promised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</a:t>
            </a:r>
            <a:r>
              <a:rPr lang="de-DE" altLang="de-DE" dirty="0" err="1">
                <a:solidFill>
                  <a:srgbClr val="006699"/>
                </a:solidFill>
                <a:latin typeface="Calisto MT" panose="02040603050505030304" pitchFamily="18" charset="77"/>
              </a:rPr>
              <a:t>by</a:t>
            </a:r>
            <a:r>
              <a:rPr lang="de-DE" altLang="de-DE" dirty="0">
                <a:solidFill>
                  <a:srgbClr val="006699"/>
                </a:solidFill>
                <a:latin typeface="Calisto MT" panose="02040603050505030304" pitchFamily="18" charset="77"/>
              </a:rPr>
              <a:t> MPI</a:t>
            </a:r>
          </a:p>
          <a:p>
            <a:pPr eaLnBrk="1" hangingPunct="1">
              <a:buFontTx/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None/>
            </a:pPr>
            <a:endParaRPr lang="de-DE" altLang="de-DE" sz="2000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  <a:p>
            <a:pPr eaLnBrk="1" hangingPunct="1">
              <a:buFontTx/>
              <a:buNone/>
            </a:pPr>
            <a:endParaRPr lang="de-DE" altLang="de-DE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82949" name="Group 4">
            <a:extLst>
              <a:ext uri="{FF2B5EF4-FFF2-40B4-BE49-F238E27FC236}">
                <a16:creationId xmlns:a16="http://schemas.microsoft.com/office/drawing/2014/main" id="{05DAD8F5-359D-6444-AE87-150DFB2EF5A6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64517" name="Line 5">
              <a:extLst>
                <a:ext uri="{FF2B5EF4-FFF2-40B4-BE49-F238E27FC236}">
                  <a16:creationId xmlns:a16="http://schemas.microsoft.com/office/drawing/2014/main" id="{A85082A9-6AAC-FD44-AF77-909D4F267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64518" name="Picture 6">
              <a:extLst>
                <a:ext uri="{FF2B5EF4-FFF2-40B4-BE49-F238E27FC236}">
                  <a16:creationId xmlns:a16="http://schemas.microsoft.com/office/drawing/2014/main" id="{D653B2C1-986F-F046-8CD0-58596932D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4519" name="Text Box 7">
            <a:extLst>
              <a:ext uri="{FF2B5EF4-FFF2-40B4-BE49-F238E27FC236}">
                <a16:creationId xmlns:a16="http://schemas.microsoft.com/office/drawing/2014/main" id="{B62C90BC-9FDC-3F4B-A4C2-01C84EFA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700213"/>
            <a:ext cx="56611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800" b="1" u="sng" dirty="0">
                <a:solidFill>
                  <a:srgbClr val="006699"/>
                </a:solidFill>
              </a:rPr>
              <a:t>UEFA </a:t>
            </a:r>
            <a:r>
              <a:rPr lang="de-DE" altLang="de-DE" sz="2800" b="1" u="sng" dirty="0" err="1">
                <a:solidFill>
                  <a:srgbClr val="006699"/>
                </a:solidFill>
              </a:rPr>
              <a:t>reaction</a:t>
            </a:r>
            <a:r>
              <a:rPr lang="de-DE" altLang="de-DE" sz="2800" b="1" u="sng" dirty="0">
                <a:solidFill>
                  <a:srgbClr val="006699"/>
                </a:solidFill>
              </a:rPr>
              <a:t> </a:t>
            </a:r>
            <a:r>
              <a:rPr lang="de-DE" altLang="de-DE" sz="2800" b="1" u="sng" dirty="0" err="1">
                <a:solidFill>
                  <a:srgbClr val="006699"/>
                </a:solidFill>
              </a:rPr>
              <a:t>amendments</a:t>
            </a:r>
            <a:r>
              <a:rPr lang="de-DE" altLang="de-DE" sz="2800" b="1" u="sng" dirty="0">
                <a:solidFill>
                  <a:srgbClr val="006699"/>
                </a:solidFill>
              </a:rPr>
              <a:t> </a:t>
            </a:r>
            <a:r>
              <a:rPr lang="de-DE" altLang="de-DE" sz="2800" b="1" u="sng" dirty="0" err="1">
                <a:solidFill>
                  <a:srgbClr val="006699"/>
                </a:solidFill>
              </a:rPr>
              <a:t>to</a:t>
            </a:r>
            <a:r>
              <a:rPr lang="de-DE" altLang="de-DE" sz="2800" b="1" u="sng" dirty="0">
                <a:solidFill>
                  <a:srgbClr val="006699"/>
                </a:solidFill>
              </a:rPr>
              <a:t> CL</a:t>
            </a:r>
          </a:p>
          <a:p>
            <a:pPr eaLnBrk="1" hangingPunct="1"/>
            <a:r>
              <a:rPr lang="de-DE" altLang="de-DE" sz="2800" b="1" dirty="0">
                <a:solidFill>
                  <a:srgbClr val="006699"/>
                </a:solidFill>
              </a:rPr>
              <a:t>(</a:t>
            </a:r>
            <a:r>
              <a:rPr lang="de-DE" altLang="de-DE" sz="2800" b="1" dirty="0" err="1">
                <a:solidFill>
                  <a:srgbClr val="006699"/>
                </a:solidFill>
              </a:rPr>
              <a:t>project</a:t>
            </a:r>
            <a:r>
              <a:rPr lang="de-DE" altLang="de-DE" sz="2800" b="1" dirty="0">
                <a:solidFill>
                  <a:srgbClr val="006699"/>
                </a:solidFill>
              </a:rPr>
              <a:t> Gandalf MPI 98‘)</a:t>
            </a:r>
          </a:p>
        </p:txBody>
      </p:sp>
    </p:spTree>
    <p:extLst>
      <p:ext uri="{BB962C8B-B14F-4D97-AF65-F5344CB8AC3E}">
        <p14:creationId xmlns:p14="http://schemas.microsoft.com/office/powerpoint/2010/main" val="358473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71E67-E040-3580-D10E-28215FFA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DC4CAA7-859D-C470-96BF-BD00B6BF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sto MT" panose="02040603050505030304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5B054-39C9-E54D-84A7-24364F540CC2}" type="slidenum">
              <a:rPr lang="de-DE" altLang="de-DE" sz="1400">
                <a:solidFill>
                  <a:srgbClr val="006699"/>
                </a:solidFill>
              </a:rPr>
              <a:pPr eaLnBrk="1" hangingPunct="1"/>
              <a:t>9</a:t>
            </a:fld>
            <a:endParaRPr lang="de-DE" altLang="de-DE" sz="1400">
              <a:solidFill>
                <a:srgbClr val="006699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CA8C263-AF18-FE02-E400-659B1A56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480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European </a:t>
            </a:r>
            <a:r>
              <a:rPr lang="de-DE" altLang="de-DE" b="1" u="sng" dirty="0" err="1">
                <a:solidFill>
                  <a:srgbClr val="006699"/>
                </a:solidFill>
                <a:latin typeface="Calisto MT" panose="02040603050505030304" pitchFamily="18" charset="77"/>
              </a:rPr>
              <a:t>Superleague</a:t>
            </a:r>
            <a:r>
              <a:rPr lang="de-DE" altLang="de-DE" b="1" u="sng" dirty="0">
                <a:solidFill>
                  <a:srgbClr val="006699"/>
                </a:solidFill>
                <a:latin typeface="Calisto MT" panose="02040603050505030304" pitchFamily="18" charset="77"/>
              </a:rPr>
              <a:t> Quo vadis ?</a:t>
            </a:r>
          </a:p>
          <a:p>
            <a:pPr marL="0" indent="0">
              <a:buNone/>
            </a:pPr>
            <a:endParaRPr lang="de-DE" altLang="ja-JP" dirty="0">
              <a:solidFill>
                <a:srgbClr val="006699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75779" name="Group 4">
            <a:extLst>
              <a:ext uri="{FF2B5EF4-FFF2-40B4-BE49-F238E27FC236}">
                <a16:creationId xmlns:a16="http://schemas.microsoft.com/office/drawing/2014/main" id="{7A6438CC-D3B4-45B1-5537-6508E6089AA5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1"/>
            <a:ext cx="7488238" cy="1025525"/>
            <a:chOff x="522" y="0"/>
            <a:chExt cx="4717" cy="646"/>
          </a:xfrm>
        </p:grpSpPr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C3099B65-DFC0-CC04-3757-0BBDA1EA0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346"/>
              <a:ext cx="4717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Calisto MT" charset="0"/>
                <a:ea typeface="ＭＳ Ｐゴシック" charset="0"/>
              </a:endParaRPr>
            </a:p>
          </p:txBody>
        </p:sp>
        <p:pic>
          <p:nvPicPr>
            <p:cNvPr id="39942" name="Picture 6">
              <a:extLst>
                <a:ext uri="{FF2B5EF4-FFF2-40B4-BE49-F238E27FC236}">
                  <a16:creationId xmlns:a16="http://schemas.microsoft.com/office/drawing/2014/main" id="{00CC145E-EFBF-D12E-908E-C82563709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0"/>
              <a:ext cx="140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C40EC8D8-D4C1-BE98-CB50-FF6425DA4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52963"/>
            <a:ext cx="489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Calisto MT" charset="0"/>
              <a:ea typeface="ＭＳ Ｐゴシック" charset="0"/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E2451BCF-EFFA-9BA7-6D30-B422113B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53006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 sz="2800">
              <a:latin typeface="Calisto MT" charset="0"/>
              <a:ea typeface="ＭＳ Ｐゴシック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EF546E9-71AD-8013-3DB4-59599B3EF58B}"/>
              </a:ext>
            </a:extLst>
          </p:cNvPr>
          <p:cNvCxnSpPr>
            <a:cxnSpLocks/>
          </p:cNvCxnSpPr>
          <p:nvPr/>
        </p:nvCxnSpPr>
        <p:spPr>
          <a:xfrm flipH="1">
            <a:off x="2927349" y="2293034"/>
            <a:ext cx="3168651" cy="1135966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7155882-EC12-E286-F38B-B40C6E070C61}"/>
              </a:ext>
            </a:extLst>
          </p:cNvPr>
          <p:cNvCxnSpPr>
            <a:cxnSpLocks/>
          </p:cNvCxnSpPr>
          <p:nvPr/>
        </p:nvCxnSpPr>
        <p:spPr>
          <a:xfrm>
            <a:off x="6096000" y="2293034"/>
            <a:ext cx="3168651" cy="1135966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60CD8E3-DE79-CF0B-6718-CFA74C27CA11}"/>
              </a:ext>
            </a:extLst>
          </p:cNvPr>
          <p:cNvSpPr txBox="1"/>
          <p:nvPr/>
        </p:nvSpPr>
        <p:spPr>
          <a:xfrm>
            <a:off x="1327077" y="3620259"/>
            <a:ext cx="982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FR" sz="2400" b="1" dirty="0">
                <a:solidFill>
                  <a:srgbClr val="0070C0"/>
                </a:solidFill>
                <a:latin typeface="Calisto MT" panose="02040603050505030304" pitchFamily="18" charset="77"/>
              </a:rPr>
              <a:t>Damage claims						Proceed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06F662-1B90-D800-DC84-E5CAF93824F6}"/>
              </a:ext>
            </a:extLst>
          </p:cNvPr>
          <p:cNvSpPr/>
          <p:nvPr/>
        </p:nvSpPr>
        <p:spPr>
          <a:xfrm>
            <a:off x="5852160" y="2124222"/>
            <a:ext cx="477203" cy="3938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24905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428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Calisto MT</vt:lpstr>
      <vt:lpstr>Times New Roman</vt:lpstr>
      <vt:lpstr>Office</vt:lpstr>
      <vt:lpstr>  „Open this gate. [..]Tear down this wall.“  European Court of Justice Superleague Game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want to jump higher, change your technique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Competition Law  Liberty right of athletes</dc:title>
  <dc:creator>Microsoft Office User</dc:creator>
  <cp:lastModifiedBy>Szymon Szemberg E.H.C.</cp:lastModifiedBy>
  <cp:revision>88</cp:revision>
  <cp:lastPrinted>2024-10-29T16:11:50Z</cp:lastPrinted>
  <dcterms:created xsi:type="dcterms:W3CDTF">2022-09-24T17:26:28Z</dcterms:created>
  <dcterms:modified xsi:type="dcterms:W3CDTF">2024-10-29T21:02:10Z</dcterms:modified>
</cp:coreProperties>
</file>