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72" r:id="rId5"/>
    <p:sldId id="259" r:id="rId6"/>
    <p:sldId id="270" r:id="rId7"/>
    <p:sldId id="258" r:id="rId8"/>
    <p:sldId id="260" r:id="rId9"/>
    <p:sldId id="271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pyright JTD, LLC 1 Bold" panose="020B0604020202020204" charset="0"/>
      <p:regular r:id="rId15"/>
    </p:embeddedFont>
    <p:embeddedFont>
      <p:font typeface="Copyright JTD, LLC 2 Bold" panose="020B0604020202020204" charset="0"/>
      <p:regular r:id="rId16"/>
    </p:embeddedFont>
    <p:embeddedFont>
      <p:font typeface="Degular" panose="020B0604020202020204" charset="0"/>
      <p:regular r:id="rId17"/>
    </p:embeddedFont>
    <p:embeddedFont>
      <p:font typeface="Degular 1" panose="020B0604020202020204" charset="0"/>
      <p:regular r:id="rId18"/>
    </p:embeddedFont>
    <p:embeddedFont>
      <p:font typeface="Degular 2 Semi-Bold" panose="020B060402020202020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Bold" panose="000008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53" y="7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F7DBD-60D4-C5AA-FEDB-C7BEDBEF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B4D70A-128F-E49D-E316-38140E1598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8F6CB-9556-AE88-9D02-C1266AE5BB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15D13-DB5F-C868-E0DE-ACEC3489CD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92B61A-05A7-6383-1E25-70FAA5F82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4D8F-4601-4292-B67D-B9B3BE8450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69B8B-4F96-1EF5-B588-1C0E817A1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0667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A white logo on a black background  Description automatically generated"/>
          <p:cNvSpPr/>
          <p:nvPr/>
        </p:nvSpPr>
        <p:spPr>
          <a:xfrm>
            <a:off x="1081088" y="625453"/>
            <a:ext cx="16125824" cy="6435712"/>
          </a:xfrm>
          <a:custGeom>
            <a:avLst/>
            <a:gdLst/>
            <a:ahLst/>
            <a:cxnLst/>
            <a:rect l="l" t="t" r="r" b="b"/>
            <a:pathLst>
              <a:path w="16125824" h="6435712">
                <a:moveTo>
                  <a:pt x="0" y="0"/>
                </a:moveTo>
                <a:lnTo>
                  <a:pt x="16125824" y="0"/>
                </a:lnTo>
                <a:lnTo>
                  <a:pt x="16125824" y="6435712"/>
                </a:lnTo>
                <a:lnTo>
                  <a:pt x="0" y="6435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" b="-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52800" y="-1905019"/>
            <a:ext cx="1387955" cy="1094007"/>
          </a:xfrm>
          <a:custGeom>
            <a:avLst/>
            <a:gdLst/>
            <a:ahLst/>
            <a:cxnLst/>
            <a:rect l="l" t="t" r="r" b="b"/>
            <a:pathLst>
              <a:path w="1387955" h="1094007">
                <a:moveTo>
                  <a:pt x="0" y="0"/>
                </a:moveTo>
                <a:lnTo>
                  <a:pt x="1387955" y="0"/>
                </a:lnTo>
                <a:lnTo>
                  <a:pt x="1387955" y="1094007"/>
                </a:lnTo>
                <a:lnTo>
                  <a:pt x="0" y="1094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" b="-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A purple and black logo  Description automatically generated"/>
          <p:cNvSpPr/>
          <p:nvPr/>
        </p:nvSpPr>
        <p:spPr>
          <a:xfrm>
            <a:off x="5085969" y="-1922386"/>
            <a:ext cx="1537047" cy="1128738"/>
          </a:xfrm>
          <a:custGeom>
            <a:avLst/>
            <a:gdLst/>
            <a:ahLst/>
            <a:cxnLst/>
            <a:rect l="l" t="t" r="r" b="b"/>
            <a:pathLst>
              <a:path w="1537047" h="1128738">
                <a:moveTo>
                  <a:pt x="0" y="0"/>
                </a:moveTo>
                <a:lnTo>
                  <a:pt x="1537047" y="0"/>
                </a:lnTo>
                <a:lnTo>
                  <a:pt x="1537047" y="1128738"/>
                </a:lnTo>
                <a:lnTo>
                  <a:pt x="0" y="11287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88" b="-1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A logo with a bird in the shape of a triangle  Description automatically generated"/>
          <p:cNvSpPr/>
          <p:nvPr/>
        </p:nvSpPr>
        <p:spPr>
          <a:xfrm>
            <a:off x="7107776" y="-1961746"/>
            <a:ext cx="1220109" cy="1285024"/>
          </a:xfrm>
          <a:custGeom>
            <a:avLst/>
            <a:gdLst/>
            <a:ahLst/>
            <a:cxnLst/>
            <a:rect l="l" t="t" r="r" b="b"/>
            <a:pathLst>
              <a:path w="1220109" h="1285024">
                <a:moveTo>
                  <a:pt x="0" y="0"/>
                </a:moveTo>
                <a:lnTo>
                  <a:pt x="1220108" y="0"/>
                </a:lnTo>
                <a:lnTo>
                  <a:pt x="1220108" y="1285024"/>
                </a:lnTo>
                <a:lnTo>
                  <a:pt x="0" y="12850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82" b="-21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A logo of a company  Description automatically generated"/>
          <p:cNvSpPr/>
          <p:nvPr/>
        </p:nvSpPr>
        <p:spPr>
          <a:xfrm>
            <a:off x="8942761" y="-2010368"/>
            <a:ext cx="1305541" cy="1308177"/>
          </a:xfrm>
          <a:custGeom>
            <a:avLst/>
            <a:gdLst/>
            <a:ahLst/>
            <a:cxnLst/>
            <a:rect l="l" t="t" r="r" b="b"/>
            <a:pathLst>
              <a:path w="1305541" h="1308177">
                <a:moveTo>
                  <a:pt x="0" y="0"/>
                </a:moveTo>
                <a:lnTo>
                  <a:pt x="1305541" y="0"/>
                </a:lnTo>
                <a:lnTo>
                  <a:pt x="1305541" y="1308178"/>
                </a:lnTo>
                <a:lnTo>
                  <a:pt x="0" y="13081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02" r="-4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A logo of a hockey puck  Description automatically generated"/>
          <p:cNvSpPr/>
          <p:nvPr/>
        </p:nvSpPr>
        <p:spPr>
          <a:xfrm>
            <a:off x="10615224" y="-1957114"/>
            <a:ext cx="1551735" cy="1146102"/>
          </a:xfrm>
          <a:custGeom>
            <a:avLst/>
            <a:gdLst/>
            <a:ahLst/>
            <a:cxnLst/>
            <a:rect l="l" t="t" r="r" b="b"/>
            <a:pathLst>
              <a:path w="1551735" h="1146102">
                <a:moveTo>
                  <a:pt x="0" y="0"/>
                </a:moveTo>
                <a:lnTo>
                  <a:pt x="1551735" y="0"/>
                </a:lnTo>
                <a:lnTo>
                  <a:pt x="1551735" y="1146102"/>
                </a:lnTo>
                <a:lnTo>
                  <a:pt x="0" y="11461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17" b="-6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A yellow and blue logo  Description automatically generated"/>
          <p:cNvSpPr/>
          <p:nvPr/>
        </p:nvSpPr>
        <p:spPr>
          <a:xfrm>
            <a:off x="12657701" y="-2324100"/>
            <a:ext cx="788159" cy="1620752"/>
          </a:xfrm>
          <a:custGeom>
            <a:avLst/>
            <a:gdLst/>
            <a:ahLst/>
            <a:cxnLst/>
            <a:rect l="l" t="t" r="r" b="b"/>
            <a:pathLst>
              <a:path w="788159" h="1620752">
                <a:moveTo>
                  <a:pt x="0" y="0"/>
                </a:moveTo>
                <a:lnTo>
                  <a:pt x="788159" y="0"/>
                </a:lnTo>
                <a:lnTo>
                  <a:pt x="788159" y="1620752"/>
                </a:lnTo>
                <a:lnTo>
                  <a:pt x="0" y="1620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400300" y="6939833"/>
            <a:ext cx="13487400" cy="2592787"/>
          </a:xfrm>
          <a:custGeom>
            <a:avLst/>
            <a:gdLst/>
            <a:ahLst/>
            <a:cxnLst/>
            <a:rect l="l" t="t" r="r" b="b"/>
            <a:pathLst>
              <a:path w="13487400" h="2592787">
                <a:moveTo>
                  <a:pt x="0" y="0"/>
                </a:moveTo>
                <a:lnTo>
                  <a:pt x="13487400" y="0"/>
                </a:lnTo>
                <a:lnTo>
                  <a:pt x="13487400" y="2592787"/>
                </a:lnTo>
                <a:lnTo>
                  <a:pt x="0" y="25927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145" b="-14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06731" y="4236778"/>
            <a:ext cx="2455055" cy="4415007"/>
          </a:xfrm>
          <a:custGeom>
            <a:avLst/>
            <a:gdLst/>
            <a:ahLst/>
            <a:cxnLst/>
            <a:rect l="l" t="t" r="r" b="b"/>
            <a:pathLst>
              <a:path w="2455055" h="4415007">
                <a:moveTo>
                  <a:pt x="0" y="0"/>
                </a:moveTo>
                <a:lnTo>
                  <a:pt x="2455055" y="0"/>
                </a:lnTo>
                <a:lnTo>
                  <a:pt x="2455055" y="4415007"/>
                </a:lnTo>
                <a:lnTo>
                  <a:pt x="0" y="4415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33116" y="4644748"/>
            <a:ext cx="4053384" cy="3599067"/>
          </a:xfrm>
          <a:custGeom>
            <a:avLst/>
            <a:gdLst/>
            <a:ahLst/>
            <a:cxnLst/>
            <a:rect l="l" t="t" r="r" b="b"/>
            <a:pathLst>
              <a:path w="4053384" h="3599067">
                <a:moveTo>
                  <a:pt x="0" y="0"/>
                </a:moveTo>
                <a:lnTo>
                  <a:pt x="4053383" y="0"/>
                </a:lnTo>
                <a:lnTo>
                  <a:pt x="4053383" y="3599067"/>
                </a:lnTo>
                <a:lnTo>
                  <a:pt x="0" y="3599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155817" y="4644748"/>
            <a:ext cx="3599067" cy="3599067"/>
          </a:xfrm>
          <a:custGeom>
            <a:avLst/>
            <a:gdLst/>
            <a:ahLst/>
            <a:cxnLst/>
            <a:rect l="l" t="t" r="r" b="b"/>
            <a:pathLst>
              <a:path w="3599067" h="3599067">
                <a:moveTo>
                  <a:pt x="0" y="0"/>
                </a:moveTo>
                <a:lnTo>
                  <a:pt x="3599067" y="0"/>
                </a:lnTo>
                <a:lnTo>
                  <a:pt x="3599067" y="3599067"/>
                </a:lnTo>
                <a:lnTo>
                  <a:pt x="0" y="35990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980942"/>
            <a:ext cx="162306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COLLABORATIVE APPROACH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980942"/>
            <a:ext cx="162306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PWHL SEASON TIMELINE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39174" y="4042352"/>
            <a:ext cx="17409651" cy="4635320"/>
            <a:chOff x="0" y="0"/>
            <a:chExt cx="23212868" cy="61804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212868" cy="6180426"/>
            </a:xfrm>
            <a:custGeom>
              <a:avLst/>
              <a:gdLst/>
              <a:ahLst/>
              <a:cxnLst/>
              <a:rect l="l" t="t" r="r" b="b"/>
              <a:pathLst>
                <a:path w="23212868" h="6180426">
                  <a:moveTo>
                    <a:pt x="0" y="0"/>
                  </a:moveTo>
                  <a:lnTo>
                    <a:pt x="23212868" y="0"/>
                  </a:lnTo>
                  <a:lnTo>
                    <a:pt x="23212868" y="6180426"/>
                  </a:lnTo>
                  <a:lnTo>
                    <a:pt x="0" y="6180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0338" y="1542334"/>
              <a:ext cx="4324319" cy="2497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Pre-Season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November, 2024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52693" y="691434"/>
              <a:ext cx="4235756" cy="4199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Regular Season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November 2024 to 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May 2025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685995" y="1967784"/>
              <a:ext cx="3312583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Playoffs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May 2025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857120" y="1967784"/>
              <a:ext cx="4344017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2025 Draft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33058D"/>
                  </a:solidFill>
                  <a:latin typeface="Copyright JTD, LLC 2 Bold"/>
                  <a:ea typeface="Copyright JTD, LLC 2 Bold"/>
                  <a:cs typeface="Copyright JTD, LLC 2 Bold"/>
                  <a:sym typeface="Copyright JTD, LLC 2 Bold"/>
                </a:rPr>
                <a:t>June, 2025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" y="0"/>
            <a:ext cx="18288000" cy="5464100"/>
            <a:chOff x="0" y="0"/>
            <a:chExt cx="24384000" cy="7285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7285465"/>
            </a:xfrm>
            <a:custGeom>
              <a:avLst/>
              <a:gdLst/>
              <a:ahLst/>
              <a:cxnLst/>
              <a:rect l="l" t="t" r="r" b="b"/>
              <a:pathLst>
                <a:path w="24384000" h="7285465">
                  <a:moveTo>
                    <a:pt x="0" y="0"/>
                  </a:moveTo>
                  <a:lnTo>
                    <a:pt x="24384000" y="0"/>
                  </a:lnTo>
                  <a:lnTo>
                    <a:pt x="24384000" y="7285465"/>
                  </a:lnTo>
                  <a:lnTo>
                    <a:pt x="0" y="7285465"/>
                  </a:lnTo>
                  <a:close/>
                </a:path>
              </a:pathLst>
            </a:custGeom>
            <a:gradFill rotWithShape="1">
              <a:gsLst>
                <a:gs pos="0">
                  <a:srgbClr val="300275">
                    <a:alpha val="0"/>
                  </a:srgbClr>
                </a:gs>
                <a:gs pos="87000">
                  <a:srgbClr val="300275">
                    <a:alpha val="75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0" y="5464100"/>
            <a:ext cx="18288000" cy="4822901"/>
            <a:chOff x="0" y="0"/>
            <a:chExt cx="24384000" cy="64305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6430532"/>
            </a:xfrm>
            <a:custGeom>
              <a:avLst/>
              <a:gdLst/>
              <a:ahLst/>
              <a:cxnLst/>
              <a:rect l="l" t="t" r="r" b="b"/>
              <a:pathLst>
                <a:path w="24384000" h="6430532">
                  <a:moveTo>
                    <a:pt x="0" y="0"/>
                  </a:moveTo>
                  <a:lnTo>
                    <a:pt x="24384000" y="0"/>
                  </a:lnTo>
                  <a:lnTo>
                    <a:pt x="24384000" y="6430532"/>
                  </a:lnTo>
                  <a:lnTo>
                    <a:pt x="0" y="6430532"/>
                  </a:lnTo>
                  <a:close/>
                </a:path>
              </a:pathLst>
            </a:custGeom>
            <a:gradFill rotWithShape="1">
              <a:gsLst>
                <a:gs pos="0">
                  <a:srgbClr val="300275">
                    <a:alpha val="0"/>
                  </a:srgbClr>
                </a:gs>
                <a:gs pos="87000">
                  <a:srgbClr val="300275">
                    <a:alpha val="75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8305800" y="6455269"/>
            <a:ext cx="1676400" cy="1420282"/>
          </a:xfrm>
          <a:custGeom>
            <a:avLst/>
            <a:gdLst/>
            <a:ahLst/>
            <a:cxnLst/>
            <a:rect l="l" t="t" r="r" b="b"/>
            <a:pathLst>
              <a:path w="1676400" h="1420282">
                <a:moveTo>
                  <a:pt x="0" y="0"/>
                </a:moveTo>
                <a:lnTo>
                  <a:pt x="1676400" y="0"/>
                </a:lnTo>
                <a:lnTo>
                  <a:pt x="1676400" y="1420282"/>
                </a:lnTo>
                <a:lnTo>
                  <a:pt x="0" y="1420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8" b="-2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699314" y="4873550"/>
            <a:ext cx="1245725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66902" y="2388605"/>
            <a:ext cx="5509791" cy="5509791"/>
          </a:xfrm>
          <a:custGeom>
            <a:avLst/>
            <a:gdLst/>
            <a:ahLst/>
            <a:cxnLst/>
            <a:rect l="l" t="t" r="r" b="b"/>
            <a:pathLst>
              <a:path w="5509791" h="5509791">
                <a:moveTo>
                  <a:pt x="0" y="0"/>
                </a:moveTo>
                <a:lnTo>
                  <a:pt x="5509791" y="0"/>
                </a:lnTo>
                <a:lnTo>
                  <a:pt x="5509791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407019" y="2388605"/>
            <a:ext cx="6199483" cy="5509791"/>
          </a:xfrm>
          <a:custGeom>
            <a:avLst/>
            <a:gdLst/>
            <a:ahLst/>
            <a:cxnLst/>
            <a:rect l="l" t="t" r="r" b="b"/>
            <a:pathLst>
              <a:path w="6199483" h="5509791">
                <a:moveTo>
                  <a:pt x="0" y="0"/>
                </a:moveTo>
                <a:lnTo>
                  <a:pt x="6199483" y="0"/>
                </a:lnTo>
                <a:lnTo>
                  <a:pt x="6199483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55344" y="2430260"/>
            <a:ext cx="1541376" cy="2968247"/>
          </a:xfrm>
          <a:custGeom>
            <a:avLst/>
            <a:gdLst/>
            <a:ahLst/>
            <a:cxnLst/>
            <a:rect l="l" t="t" r="r" b="b"/>
            <a:pathLst>
              <a:path w="1541376" h="2968247">
                <a:moveTo>
                  <a:pt x="0" y="0"/>
                </a:moveTo>
                <a:lnTo>
                  <a:pt x="1541376" y="0"/>
                </a:lnTo>
                <a:lnTo>
                  <a:pt x="1541376" y="2968247"/>
                </a:lnTo>
                <a:lnTo>
                  <a:pt x="0" y="296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10377" y="3299257"/>
            <a:ext cx="2918550" cy="2099250"/>
          </a:xfrm>
          <a:custGeom>
            <a:avLst/>
            <a:gdLst/>
            <a:ahLst/>
            <a:cxnLst/>
            <a:rect l="l" t="t" r="r" b="b"/>
            <a:pathLst>
              <a:path w="2918550" h="2099250">
                <a:moveTo>
                  <a:pt x="0" y="0"/>
                </a:moveTo>
                <a:lnTo>
                  <a:pt x="2918550" y="0"/>
                </a:lnTo>
                <a:lnTo>
                  <a:pt x="2918550" y="2099250"/>
                </a:lnTo>
                <a:lnTo>
                  <a:pt x="0" y="209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9" b="-1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07269" y="3299257"/>
            <a:ext cx="2477803" cy="2099250"/>
          </a:xfrm>
          <a:custGeom>
            <a:avLst/>
            <a:gdLst/>
            <a:ahLst/>
            <a:cxnLst/>
            <a:rect l="l" t="t" r="r" b="b"/>
            <a:pathLst>
              <a:path w="2477803" h="2099250">
                <a:moveTo>
                  <a:pt x="0" y="0"/>
                </a:moveTo>
                <a:lnTo>
                  <a:pt x="2477803" y="0"/>
                </a:lnTo>
                <a:lnTo>
                  <a:pt x="2477803" y="2099250"/>
                </a:lnTo>
                <a:lnTo>
                  <a:pt x="0" y="2099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" r="-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10460" y="7436980"/>
            <a:ext cx="5899264" cy="153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3"/>
              </a:lnSpc>
            </a:pPr>
            <a:r>
              <a:rPr lang="en-US" sz="2799" spc="81">
                <a:solidFill>
                  <a:srgbClr val="FFFFFF"/>
                </a:solidFill>
                <a:latin typeface="Degular 1"/>
                <a:ea typeface="Degular 1"/>
                <a:cs typeface="Degular 1"/>
                <a:sym typeface="Degular 1"/>
              </a:rPr>
              <a:t>The PWHL features the best</a:t>
            </a:r>
          </a:p>
          <a:p>
            <a:pPr algn="ctr">
              <a:lnSpc>
                <a:spcPts val="3033"/>
              </a:lnSpc>
            </a:pPr>
            <a:r>
              <a:rPr lang="en-US" sz="2799" spc="81">
                <a:solidFill>
                  <a:srgbClr val="FFFFFF"/>
                </a:solidFill>
                <a:latin typeface="Degular 1"/>
                <a:ea typeface="Degular 1"/>
                <a:cs typeface="Degular 1"/>
                <a:sym typeface="Degular 1"/>
              </a:rPr>
              <a:t>women’s ice hockey players in</a:t>
            </a:r>
          </a:p>
          <a:p>
            <a:pPr algn="ctr">
              <a:lnSpc>
                <a:spcPts val="3033"/>
              </a:lnSpc>
            </a:pPr>
            <a:r>
              <a:rPr lang="en-US" sz="2799" spc="81">
                <a:solidFill>
                  <a:srgbClr val="FFFFFF"/>
                </a:solidFill>
                <a:latin typeface="Degular 1"/>
                <a:ea typeface="Degular 1"/>
                <a:cs typeface="Degular 1"/>
                <a:sym typeface="Degular 1"/>
              </a:rPr>
              <a:t>the world, competing annually for The Walter Cup.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6235673"/>
            <a:ext cx="7264343" cy="82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0"/>
              </a:lnSpc>
            </a:pPr>
            <a:r>
              <a:rPr lang="en-US" sz="3200" b="1" dirty="0">
                <a:solidFill>
                  <a:srgbClr val="FFFFFF"/>
                </a:solidFill>
                <a:latin typeface="Degular 2 Semi-Bold"/>
                <a:ea typeface="Degular 2 Semi-Bold"/>
                <a:cs typeface="Degular 2 Semi-Bold"/>
                <a:sym typeface="Degular 2 Semi-Bold"/>
              </a:rPr>
              <a:t>CBA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04289" y="7436980"/>
            <a:ext cx="5362966" cy="115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3"/>
              </a:lnSpc>
            </a:pPr>
            <a:r>
              <a:rPr lang="en-US" sz="2799" spc="81" dirty="0">
                <a:solidFill>
                  <a:srgbClr val="FFFFFF"/>
                </a:solidFill>
                <a:latin typeface="Degular 1"/>
                <a:ea typeface="Degular 1"/>
                <a:cs typeface="Degular 1"/>
                <a:sym typeface="Degular 1"/>
              </a:rPr>
              <a:t>At the league’s foundation is a historic 8-year agreement (CBA) between the PWHL and PWHLPA.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009650"/>
            <a:ext cx="1623060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PWHL PLAYERS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78834" y="5756883"/>
            <a:ext cx="1695406" cy="1289572"/>
            <a:chOff x="0" y="0"/>
            <a:chExt cx="2260541" cy="1719430"/>
          </a:xfrm>
        </p:grpSpPr>
        <p:sp>
          <p:nvSpPr>
            <p:cNvPr id="11" name="TextBox 11"/>
            <p:cNvSpPr txBox="1"/>
            <p:nvPr/>
          </p:nvSpPr>
          <p:spPr>
            <a:xfrm>
              <a:off x="282645" y="1202752"/>
              <a:ext cx="1695251" cy="51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sz="16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PLAYERS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09575"/>
              <a:ext cx="2260541" cy="1053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7200" spc="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156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90872" y="5756883"/>
            <a:ext cx="1538440" cy="1289572"/>
            <a:chOff x="0" y="0"/>
            <a:chExt cx="2051254" cy="171943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202752"/>
              <a:ext cx="2051254" cy="51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sz="16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OLYMPIANS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362" y="409575"/>
              <a:ext cx="1951702" cy="1053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7200" spc="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53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943662" y="5756883"/>
            <a:ext cx="1538440" cy="1289572"/>
            <a:chOff x="0" y="0"/>
            <a:chExt cx="2051254" cy="171943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372086"/>
              <a:ext cx="2051254" cy="347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COUNTRIES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6689" y="409575"/>
              <a:ext cx="1717876" cy="1053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7200" spc="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12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137871" y="6118833"/>
            <a:ext cx="44958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5600" b="1" spc="77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8 YEAR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2DC09-D029-AF7D-AB0C-3763F3F87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A37143-5A10-FE2E-2920-7CEC306EA95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F7C863-62AC-4289-FF95-699F6499F7C2}"/>
              </a:ext>
            </a:extLst>
          </p:cNvPr>
          <p:cNvSpPr txBox="1"/>
          <p:nvPr/>
        </p:nvSpPr>
        <p:spPr>
          <a:xfrm>
            <a:off x="1028700" y="1702093"/>
            <a:ext cx="16230600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HISTORIC INVESTMENT IN THE GAME</a:t>
            </a:r>
          </a:p>
          <a:p>
            <a:pPr algn="ctr">
              <a:lnSpc>
                <a:spcPts val="8400"/>
              </a:lnSpc>
            </a:pPr>
            <a:endParaRPr lang="en-US" sz="6000" b="1" dirty="0">
              <a:solidFill>
                <a:srgbClr val="FFFFFF"/>
              </a:solidFill>
              <a:latin typeface="Copyright JTD, LLC 1 Bold"/>
              <a:ea typeface="Copyright JTD, LLC 1 Bold"/>
              <a:cs typeface="Copyright JTD, LLC 1 Bold"/>
              <a:sym typeface="Copyright JTD, LLC 1 Bold"/>
            </a:endParaRPr>
          </a:p>
          <a:p>
            <a:pPr algn="ctr">
              <a:lnSpc>
                <a:spcPts val="8400"/>
              </a:lnSpc>
            </a:pPr>
            <a:endParaRPr lang="en-US" sz="6000" b="1" dirty="0">
              <a:solidFill>
                <a:srgbClr val="FFFFFF"/>
              </a:solidFill>
              <a:latin typeface="Copyright JTD, LLC 1 Bold"/>
              <a:ea typeface="Copyright JTD, LLC 1 Bold"/>
              <a:cs typeface="Copyright JTD, LLC 1 Bold"/>
              <a:sym typeface="Copyright JTD, LLC 1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74CD7ED-78E4-4299-6CCA-491580445CBE}"/>
              </a:ext>
            </a:extLst>
          </p:cNvPr>
          <p:cNvSpPr txBox="1"/>
          <p:nvPr/>
        </p:nvSpPr>
        <p:spPr>
          <a:xfrm>
            <a:off x="5500392" y="4322577"/>
            <a:ext cx="7287215" cy="444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Venues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Staff (Business &amp; Hockey Operations)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Players Salaries – CBA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Travel 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Nutrition &amp; Performance 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Broadcast / Visibility</a:t>
            </a:r>
          </a:p>
        </p:txBody>
      </p:sp>
    </p:spTree>
    <p:extLst>
      <p:ext uri="{BB962C8B-B14F-4D97-AF65-F5344CB8AC3E}">
        <p14:creationId xmlns:p14="http://schemas.microsoft.com/office/powerpoint/2010/main" val="332949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617013"/>
            <a:ext cx="162306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DRAFT PROCESS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0733" y="4014041"/>
            <a:ext cx="33300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Declaration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0335" y="4090241"/>
            <a:ext cx="12196932" cy="240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Players must declare themselves eligible for the draft within one or two declaration windows, by completing the Draft Declaration Form.</a:t>
            </a:r>
          </a:p>
          <a:p>
            <a:pPr algn="l">
              <a:lnSpc>
                <a:spcPts val="3219"/>
              </a:lnSpc>
            </a:pPr>
            <a:endParaRPr lang="en-US" sz="2799" dirty="0">
              <a:solidFill>
                <a:srgbClr val="FFFFFF"/>
              </a:solidFill>
              <a:latin typeface="Degular"/>
              <a:ea typeface="Degular"/>
              <a:cs typeface="Degular"/>
              <a:sym typeface="Degular"/>
            </a:endParaRPr>
          </a:p>
          <a:p>
            <a:pPr algn="l">
              <a:lnSpc>
                <a:spcPts val="3219"/>
              </a:lnSpc>
            </a:pPr>
            <a:r>
              <a:rPr lang="en-US" sz="2799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Any player with remaining college eligibility may declare for the Draft, but the PWHL recommends that all collegiate student-athletes consult their campus compliance officer before taking any action that may impact their eligibility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0733" y="8644890"/>
            <a:ext cx="239719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Format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30804" y="8654415"/>
            <a:ext cx="123564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The Draft consists of 7 or 8 rounds (total of 42-48 players)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0733" y="7051246"/>
            <a:ext cx="33300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Withdrawal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0804" y="7127446"/>
            <a:ext cx="12356463" cy="80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Players who declared for the draft are able to withdraw their declaration for the draft up to 24 hours before the draft takes place.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0733" y="3032697"/>
            <a:ext cx="33300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Eligibility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90335" y="3164777"/>
            <a:ext cx="123564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Canada, United States, Europe, beyond  - Best Players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165C-1AA5-282E-037D-BA5E47435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55F287-D2C1-6AA7-E153-785FF0C009B2}"/>
              </a:ext>
            </a:extLst>
          </p:cNvPr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A1700D-0FEB-0F8B-B95E-1BA930E4C720}"/>
              </a:ext>
            </a:extLst>
          </p:cNvPr>
          <p:cNvSpPr txBox="1"/>
          <p:nvPr/>
        </p:nvSpPr>
        <p:spPr>
          <a:xfrm>
            <a:off x="1028700" y="781047"/>
            <a:ext cx="1623060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PWHL DRAFT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A435246-CDAF-5D6F-CF9D-E4B80F510C43}"/>
              </a:ext>
            </a:extLst>
          </p:cNvPr>
          <p:cNvSpPr txBox="1"/>
          <p:nvPr/>
        </p:nvSpPr>
        <p:spPr>
          <a:xfrm>
            <a:off x="5029200" y="2933700"/>
            <a:ext cx="8610600" cy="6290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sv-SE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2</a:t>
            </a: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024 PWHL DRAFT: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7 NATIONS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UNITED STATES: 20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CANADA: 13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CZECHIA: 3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FINLAND: 2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SWEDEN: 2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AUSTRIA: 1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  <a:p>
            <a:pPr algn="ctr">
              <a:lnSpc>
                <a:spcPts val="1800"/>
              </a:lnSpc>
            </a:pPr>
            <a:r>
              <a:rPr lang="en-US" sz="3600" b="1" spc="74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RUSSIA: 1</a:t>
            </a:r>
          </a:p>
          <a:p>
            <a:pPr algn="ctr">
              <a:lnSpc>
                <a:spcPts val="1800"/>
              </a:lnSpc>
            </a:pPr>
            <a:endParaRPr lang="en-US" sz="3600" b="1" spc="74" dirty="0">
              <a:solidFill>
                <a:srgbClr val="FFFFFF"/>
              </a:solidFill>
              <a:latin typeface="Copyright JTD, LLC 2 Bold"/>
              <a:ea typeface="Copyright JTD, LLC 2 Bold"/>
              <a:cs typeface="Copyright JTD, LLC 2 Bold"/>
              <a:sym typeface="Copyright JTD, LLC 2 Bold"/>
            </a:endParaRPr>
          </a:p>
        </p:txBody>
      </p:sp>
    </p:spTree>
    <p:extLst>
      <p:ext uri="{BB962C8B-B14F-4D97-AF65-F5344CB8AC3E}">
        <p14:creationId xmlns:p14="http://schemas.microsoft.com/office/powerpoint/2010/main" val="268914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702093"/>
            <a:ext cx="16230600" cy="530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COLLECTIVE BARGAINING AGREEMENT </a:t>
            </a:r>
          </a:p>
          <a:p>
            <a:pPr algn="ctr">
              <a:lnSpc>
                <a:spcPts val="8400"/>
              </a:lnSpc>
            </a:pPr>
            <a:endParaRPr lang="en-US" sz="6000" b="1" dirty="0">
              <a:solidFill>
                <a:srgbClr val="FFFFFF"/>
              </a:solidFill>
              <a:latin typeface="Copyright JTD, LLC 1 Bold"/>
              <a:ea typeface="Copyright JTD, LLC 1 Bold"/>
              <a:cs typeface="Copyright JTD, LLC 1 Bold"/>
              <a:sym typeface="Copyright JTD, LLC 1 Bold"/>
            </a:endParaRPr>
          </a:p>
          <a:p>
            <a:pPr algn="ctr">
              <a:lnSpc>
                <a:spcPts val="8400"/>
              </a:lnSpc>
            </a:pPr>
            <a:endParaRPr lang="en-US" sz="6000" b="1" dirty="0">
              <a:solidFill>
                <a:srgbClr val="FFFFFF"/>
              </a:solidFill>
              <a:latin typeface="Copyright JTD, LLC 1 Bold"/>
              <a:ea typeface="Copyright JTD, LLC 1 Bold"/>
              <a:cs typeface="Copyright JTD, LLC 1 Bold"/>
              <a:sym typeface="Copyright JTD, LLC 1 Bold"/>
            </a:endParaRPr>
          </a:p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ROSTER COMPLIANCE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00392" y="4322577"/>
            <a:ext cx="7287215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23 active players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Copyright JTD, LLC 2 Bold"/>
                <a:ea typeface="Copyright JTD, LLC 2 Bold"/>
                <a:cs typeface="Copyright JTD, LLC 2 Bold"/>
                <a:sym typeface="Copyright JTD, LLC 2 Bold"/>
              </a:rPr>
              <a:t>3 reserve players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1699317"/>
            <a:ext cx="162306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Reserve Player Contracts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14309" y="3814436"/>
            <a:ext cx="14259383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Development System – 3 per team in Season</a:t>
            </a:r>
          </a:p>
          <a:p>
            <a:pPr algn="just">
              <a:lnSpc>
                <a:spcPts val="3219"/>
              </a:lnSpc>
            </a:pPr>
            <a:endParaRPr lang="en-US" sz="6000" dirty="0">
              <a:solidFill>
                <a:srgbClr val="FFFFFF"/>
              </a:solidFill>
              <a:latin typeface="Degular"/>
              <a:ea typeface="Degular"/>
              <a:cs typeface="Degular"/>
              <a:sym typeface="Degular"/>
            </a:endParaRPr>
          </a:p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 1 and 2</a:t>
            </a:r>
          </a:p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AB1B-6851-C9D6-9B47-751346A4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DFEA8C-FE31-B41C-834E-5023C8B8674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BB92BC-A84C-7CBB-7689-E79B75E5CAF6}"/>
              </a:ext>
            </a:extLst>
          </p:cNvPr>
          <p:cNvSpPr txBox="1"/>
          <p:nvPr/>
        </p:nvSpPr>
        <p:spPr>
          <a:xfrm>
            <a:off x="1028700" y="1699317"/>
            <a:ext cx="162306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Copyright JTD, LLC 1 Bold"/>
                <a:ea typeface="Copyright JTD, LLC 1 Bold"/>
                <a:cs typeface="Copyright JTD, LLC 1 Bold"/>
                <a:sym typeface="Copyright JTD, LLC 1 Bold"/>
              </a:rPr>
              <a:t>Player Salaries &amp; Benefits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2CAD773-659A-826A-19AC-18B1B2DE42EB}"/>
              </a:ext>
            </a:extLst>
          </p:cNvPr>
          <p:cNvSpPr txBox="1"/>
          <p:nvPr/>
        </p:nvSpPr>
        <p:spPr>
          <a:xfrm>
            <a:off x="2014309" y="3814436"/>
            <a:ext cx="14259383" cy="382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Average Salary, Minimum Salary</a:t>
            </a:r>
          </a:p>
          <a:p>
            <a:pPr algn="just">
              <a:lnSpc>
                <a:spcPts val="3219"/>
              </a:lnSpc>
            </a:pPr>
            <a:endParaRPr lang="en-US" sz="6000" dirty="0">
              <a:solidFill>
                <a:srgbClr val="FFFFFF"/>
              </a:solidFill>
              <a:latin typeface="Degular"/>
              <a:ea typeface="Degular"/>
              <a:cs typeface="Degular"/>
              <a:sym typeface="Degular"/>
            </a:endParaRPr>
          </a:p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Housing </a:t>
            </a:r>
            <a:r>
              <a:rPr lang="en-US" sz="6000" dirty="0" err="1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Stipen</a:t>
            </a: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 </a:t>
            </a:r>
          </a:p>
          <a:p>
            <a:pPr algn="just">
              <a:lnSpc>
                <a:spcPts val="3219"/>
              </a:lnSpc>
            </a:pPr>
            <a:endParaRPr lang="en-US" sz="6000" dirty="0">
              <a:solidFill>
                <a:srgbClr val="FFFFFF"/>
              </a:solidFill>
              <a:latin typeface="Degular"/>
              <a:ea typeface="Degular"/>
              <a:cs typeface="Degular"/>
              <a:sym typeface="Degular"/>
            </a:endParaRPr>
          </a:p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Health Benefits </a:t>
            </a:r>
          </a:p>
          <a:p>
            <a:pPr algn="just">
              <a:lnSpc>
                <a:spcPts val="3219"/>
              </a:lnSpc>
            </a:pPr>
            <a:endParaRPr lang="en-US" sz="6000" dirty="0">
              <a:solidFill>
                <a:srgbClr val="FFFFFF"/>
              </a:solidFill>
              <a:latin typeface="Degular"/>
              <a:ea typeface="Degular"/>
              <a:cs typeface="Degular"/>
              <a:sym typeface="Degular"/>
            </a:endParaRPr>
          </a:p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Relocation </a:t>
            </a:r>
          </a:p>
          <a:p>
            <a:pPr algn="just">
              <a:lnSpc>
                <a:spcPts val="3219"/>
              </a:lnSpc>
            </a:pPr>
            <a:endParaRPr lang="en-US" sz="6000" dirty="0">
              <a:solidFill>
                <a:srgbClr val="FFFFFF"/>
              </a:solidFill>
              <a:latin typeface="Degular"/>
              <a:ea typeface="Degular"/>
              <a:cs typeface="Degular"/>
              <a:sym typeface="Degular"/>
            </a:endParaRPr>
          </a:p>
          <a:p>
            <a:pPr algn="just">
              <a:lnSpc>
                <a:spcPts val="3219"/>
              </a:lnSpc>
            </a:pPr>
            <a:r>
              <a:rPr lang="en-US" sz="6000" dirty="0">
                <a:solidFill>
                  <a:srgbClr val="FFFFFF"/>
                </a:solidFill>
                <a:latin typeface="Degular"/>
                <a:ea typeface="Degular"/>
                <a:cs typeface="Degular"/>
                <a:sym typeface="Degular"/>
              </a:rPr>
              <a:t>Additional Benefits  </a:t>
            </a:r>
          </a:p>
        </p:txBody>
      </p:sp>
    </p:spTree>
    <p:extLst>
      <p:ext uri="{BB962C8B-B14F-4D97-AF65-F5344CB8AC3E}">
        <p14:creationId xmlns:p14="http://schemas.microsoft.com/office/powerpoint/2010/main" val="261465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Custom</PresentationFormat>
  <Paragraphs>119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Degular</vt:lpstr>
      <vt:lpstr>Degular 2 Semi-Bold</vt:lpstr>
      <vt:lpstr>Poppins Bold</vt:lpstr>
      <vt:lpstr>Poppins</vt:lpstr>
      <vt:lpstr>Arial</vt:lpstr>
      <vt:lpstr>Degular 1</vt:lpstr>
      <vt:lpstr>Copyright JTD, LLC 2 Bold</vt:lpstr>
      <vt:lpstr>Copyright JTD, LLC 1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2 - PWHL Munich Presentation</dc:title>
  <dc:creator>Chris Burkett</dc:creator>
  <cp:lastModifiedBy>Chris Burkett</cp:lastModifiedBy>
  <cp:revision>2</cp:revision>
  <dcterms:created xsi:type="dcterms:W3CDTF">2006-08-16T00:00:00Z</dcterms:created>
  <dcterms:modified xsi:type="dcterms:W3CDTF">2024-10-28T16:45:41Z</dcterms:modified>
  <dc:identifier>DAGU3HIM28U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2024-10-28T16:45:14Z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e57d0e52-bf63-48ac-8d2a-8844dc4b6601</vt:lpwstr>
  </property>
  <property fmtid="{D5CDD505-2E9C-101B-9397-08002B2CF9AE}" pid="7" name="MSIP_Label_defa4170-0d19-0005-0004-bc88714345d2_ActionId">
    <vt:lpwstr>45c09349-79a4-48ab-b7a6-b118f641314e</vt:lpwstr>
  </property>
  <property fmtid="{D5CDD505-2E9C-101B-9397-08002B2CF9AE}" pid="8" name="MSIP_Label_defa4170-0d19-0005-0004-bc88714345d2_ContentBits">
    <vt:lpwstr>0</vt:lpwstr>
  </property>
</Properties>
</file>