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opyright JTD, LLC 1 Bold" panose="020B0604020202020204" charset="0"/>
      <p:regular r:id="rId13"/>
    </p:embeddedFont>
    <p:embeddedFont>
      <p:font typeface="Copyright JTD, LLC 2 Bold" panose="020B0604020202020204" charset="0"/>
      <p:regular r:id="rId14"/>
    </p:embeddedFont>
    <p:embeddedFont>
      <p:font typeface="Degular 1" panose="020B0604020202020204" charset="0"/>
      <p:regular r:id="rId15"/>
    </p:embeddedFont>
    <p:embeddedFont>
      <p:font typeface="Degular 1 Bold" panose="020B0604020202020204" charset="0"/>
      <p:regular r:id="rId16"/>
    </p:embeddedFont>
    <p:embeddedFont>
      <p:font typeface="Degular 2 Semi-Bold" panose="020B0604020202020204" charset="0"/>
      <p:regular r:id="rId17"/>
    </p:embeddedFont>
    <p:embeddedFont>
      <p:font typeface="Poppins" panose="00000500000000000000" pitchFamily="2" charset="0"/>
      <p:regular r:id="rId18"/>
    </p:embeddedFont>
    <p:embeddedFont>
      <p:font typeface="Poppins Bold" panose="00000800000000000000"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1" d="100"/>
          <a:sy n="31" d="100"/>
        </p:scale>
        <p:origin x="104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9.png"/><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 Id="rId9"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9.pn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descr="A white logo on a black background  Description automatically generated"/>
          <p:cNvSpPr/>
          <p:nvPr/>
        </p:nvSpPr>
        <p:spPr>
          <a:xfrm>
            <a:off x="1081088" y="625453"/>
            <a:ext cx="16125824" cy="6435712"/>
          </a:xfrm>
          <a:custGeom>
            <a:avLst/>
            <a:gdLst/>
            <a:ahLst/>
            <a:cxnLst/>
            <a:rect l="l" t="t" r="r" b="b"/>
            <a:pathLst>
              <a:path w="16125824" h="6435712">
                <a:moveTo>
                  <a:pt x="0" y="0"/>
                </a:moveTo>
                <a:lnTo>
                  <a:pt x="16125824" y="0"/>
                </a:lnTo>
                <a:lnTo>
                  <a:pt x="16125824" y="6435712"/>
                </a:lnTo>
                <a:lnTo>
                  <a:pt x="0" y="6435712"/>
                </a:lnTo>
                <a:lnTo>
                  <a:pt x="0" y="0"/>
                </a:lnTo>
                <a:close/>
              </a:path>
            </a:pathLst>
          </a:custGeom>
          <a:blipFill>
            <a:blip r:embed="rId4"/>
            <a:stretch>
              <a:fillRect t="-44" b="-44"/>
            </a:stretch>
          </a:blipFill>
        </p:spPr>
        <p:txBody>
          <a:bodyPr/>
          <a:lstStyle/>
          <a:p>
            <a:endParaRPr lang="en-US"/>
          </a:p>
        </p:txBody>
      </p:sp>
      <p:sp>
        <p:nvSpPr>
          <p:cNvPr id="4" name="Freeform 4"/>
          <p:cNvSpPr/>
          <p:nvPr/>
        </p:nvSpPr>
        <p:spPr>
          <a:xfrm>
            <a:off x="3352800" y="-1905019"/>
            <a:ext cx="1387955" cy="1094007"/>
          </a:xfrm>
          <a:custGeom>
            <a:avLst/>
            <a:gdLst/>
            <a:ahLst/>
            <a:cxnLst/>
            <a:rect l="l" t="t" r="r" b="b"/>
            <a:pathLst>
              <a:path w="1387955" h="1094007">
                <a:moveTo>
                  <a:pt x="0" y="0"/>
                </a:moveTo>
                <a:lnTo>
                  <a:pt x="1387955" y="0"/>
                </a:lnTo>
                <a:lnTo>
                  <a:pt x="1387955" y="1094007"/>
                </a:lnTo>
                <a:lnTo>
                  <a:pt x="0" y="1094007"/>
                </a:lnTo>
                <a:lnTo>
                  <a:pt x="0" y="0"/>
                </a:lnTo>
                <a:close/>
              </a:path>
            </a:pathLst>
          </a:custGeom>
          <a:blipFill>
            <a:blip r:embed="rId5"/>
            <a:stretch>
              <a:fillRect t="-18" b="-18"/>
            </a:stretch>
          </a:blipFill>
        </p:spPr>
        <p:txBody>
          <a:bodyPr/>
          <a:lstStyle/>
          <a:p>
            <a:endParaRPr lang="en-US"/>
          </a:p>
        </p:txBody>
      </p:sp>
      <p:sp>
        <p:nvSpPr>
          <p:cNvPr id="5" name="Freeform 5" descr="A purple and black logo  Description automatically generated"/>
          <p:cNvSpPr/>
          <p:nvPr/>
        </p:nvSpPr>
        <p:spPr>
          <a:xfrm>
            <a:off x="5085969" y="-1922386"/>
            <a:ext cx="1537047" cy="1128738"/>
          </a:xfrm>
          <a:custGeom>
            <a:avLst/>
            <a:gdLst/>
            <a:ahLst/>
            <a:cxnLst/>
            <a:rect l="l" t="t" r="r" b="b"/>
            <a:pathLst>
              <a:path w="1537047" h="1128738">
                <a:moveTo>
                  <a:pt x="0" y="0"/>
                </a:moveTo>
                <a:lnTo>
                  <a:pt x="1537047" y="0"/>
                </a:lnTo>
                <a:lnTo>
                  <a:pt x="1537047" y="1128738"/>
                </a:lnTo>
                <a:lnTo>
                  <a:pt x="0" y="1128738"/>
                </a:lnTo>
                <a:lnTo>
                  <a:pt x="0" y="0"/>
                </a:lnTo>
                <a:close/>
              </a:path>
            </a:pathLst>
          </a:custGeom>
          <a:blipFill>
            <a:blip r:embed="rId6"/>
            <a:stretch>
              <a:fillRect t="-1088" b="-1088"/>
            </a:stretch>
          </a:blipFill>
        </p:spPr>
        <p:txBody>
          <a:bodyPr/>
          <a:lstStyle/>
          <a:p>
            <a:endParaRPr lang="en-US"/>
          </a:p>
        </p:txBody>
      </p:sp>
      <p:sp>
        <p:nvSpPr>
          <p:cNvPr id="6" name="Freeform 6" descr="A logo with a bird in the shape of a triangle  Description automatically generated"/>
          <p:cNvSpPr/>
          <p:nvPr/>
        </p:nvSpPr>
        <p:spPr>
          <a:xfrm>
            <a:off x="7107776" y="-1961746"/>
            <a:ext cx="1220109" cy="1285024"/>
          </a:xfrm>
          <a:custGeom>
            <a:avLst/>
            <a:gdLst/>
            <a:ahLst/>
            <a:cxnLst/>
            <a:rect l="l" t="t" r="r" b="b"/>
            <a:pathLst>
              <a:path w="1220109" h="1285024">
                <a:moveTo>
                  <a:pt x="0" y="0"/>
                </a:moveTo>
                <a:lnTo>
                  <a:pt x="1220108" y="0"/>
                </a:lnTo>
                <a:lnTo>
                  <a:pt x="1220108" y="1285024"/>
                </a:lnTo>
                <a:lnTo>
                  <a:pt x="0" y="1285024"/>
                </a:lnTo>
                <a:lnTo>
                  <a:pt x="0" y="0"/>
                </a:lnTo>
                <a:close/>
              </a:path>
            </a:pathLst>
          </a:custGeom>
          <a:blipFill>
            <a:blip r:embed="rId7"/>
            <a:stretch>
              <a:fillRect t="-2182" b="-2182"/>
            </a:stretch>
          </a:blipFill>
        </p:spPr>
        <p:txBody>
          <a:bodyPr/>
          <a:lstStyle/>
          <a:p>
            <a:endParaRPr lang="en-US"/>
          </a:p>
        </p:txBody>
      </p:sp>
      <p:sp>
        <p:nvSpPr>
          <p:cNvPr id="7" name="Freeform 7" descr="A logo of a company  Description automatically generated"/>
          <p:cNvSpPr/>
          <p:nvPr/>
        </p:nvSpPr>
        <p:spPr>
          <a:xfrm>
            <a:off x="8942761" y="-2010368"/>
            <a:ext cx="1305541" cy="1308177"/>
          </a:xfrm>
          <a:custGeom>
            <a:avLst/>
            <a:gdLst/>
            <a:ahLst/>
            <a:cxnLst/>
            <a:rect l="l" t="t" r="r" b="b"/>
            <a:pathLst>
              <a:path w="1305541" h="1308177">
                <a:moveTo>
                  <a:pt x="0" y="0"/>
                </a:moveTo>
                <a:lnTo>
                  <a:pt x="1305541" y="0"/>
                </a:lnTo>
                <a:lnTo>
                  <a:pt x="1305541" y="1308178"/>
                </a:lnTo>
                <a:lnTo>
                  <a:pt x="0" y="1308178"/>
                </a:lnTo>
                <a:lnTo>
                  <a:pt x="0" y="0"/>
                </a:lnTo>
                <a:close/>
              </a:path>
            </a:pathLst>
          </a:custGeom>
          <a:blipFill>
            <a:blip r:embed="rId8"/>
            <a:stretch>
              <a:fillRect l="-402" r="-402"/>
            </a:stretch>
          </a:blipFill>
        </p:spPr>
        <p:txBody>
          <a:bodyPr/>
          <a:lstStyle/>
          <a:p>
            <a:endParaRPr lang="en-US"/>
          </a:p>
        </p:txBody>
      </p:sp>
      <p:sp>
        <p:nvSpPr>
          <p:cNvPr id="8" name="Freeform 8" descr="A logo of a hockey puck  Description automatically generated"/>
          <p:cNvSpPr/>
          <p:nvPr/>
        </p:nvSpPr>
        <p:spPr>
          <a:xfrm>
            <a:off x="10615224" y="-1957114"/>
            <a:ext cx="1551735" cy="1146102"/>
          </a:xfrm>
          <a:custGeom>
            <a:avLst/>
            <a:gdLst/>
            <a:ahLst/>
            <a:cxnLst/>
            <a:rect l="l" t="t" r="r" b="b"/>
            <a:pathLst>
              <a:path w="1551735" h="1146102">
                <a:moveTo>
                  <a:pt x="0" y="0"/>
                </a:moveTo>
                <a:lnTo>
                  <a:pt x="1551735" y="0"/>
                </a:lnTo>
                <a:lnTo>
                  <a:pt x="1551735" y="1146102"/>
                </a:lnTo>
                <a:lnTo>
                  <a:pt x="0" y="1146102"/>
                </a:lnTo>
                <a:lnTo>
                  <a:pt x="0" y="0"/>
                </a:lnTo>
                <a:close/>
              </a:path>
            </a:pathLst>
          </a:custGeom>
          <a:blipFill>
            <a:blip r:embed="rId9"/>
            <a:stretch>
              <a:fillRect t="-617" b="-617"/>
            </a:stretch>
          </a:blipFill>
        </p:spPr>
        <p:txBody>
          <a:bodyPr/>
          <a:lstStyle/>
          <a:p>
            <a:endParaRPr lang="en-US"/>
          </a:p>
        </p:txBody>
      </p:sp>
      <p:sp>
        <p:nvSpPr>
          <p:cNvPr id="9" name="Freeform 9" descr="A yellow and blue logo  Description automatically generated"/>
          <p:cNvSpPr/>
          <p:nvPr/>
        </p:nvSpPr>
        <p:spPr>
          <a:xfrm>
            <a:off x="12657701" y="-2324100"/>
            <a:ext cx="788159" cy="1620752"/>
          </a:xfrm>
          <a:custGeom>
            <a:avLst/>
            <a:gdLst/>
            <a:ahLst/>
            <a:cxnLst/>
            <a:rect l="l" t="t" r="r" b="b"/>
            <a:pathLst>
              <a:path w="788159" h="1620752">
                <a:moveTo>
                  <a:pt x="0" y="0"/>
                </a:moveTo>
                <a:lnTo>
                  <a:pt x="788159" y="0"/>
                </a:lnTo>
                <a:lnTo>
                  <a:pt x="788159" y="1620752"/>
                </a:lnTo>
                <a:lnTo>
                  <a:pt x="0" y="1620752"/>
                </a:lnTo>
                <a:lnTo>
                  <a:pt x="0" y="0"/>
                </a:lnTo>
                <a:close/>
              </a:path>
            </a:pathLst>
          </a:custGeom>
          <a:blipFill>
            <a:blip r:embed="rId10"/>
            <a:stretch>
              <a:fillRect l="-71" r="-71"/>
            </a:stretch>
          </a:blipFill>
        </p:spPr>
        <p:txBody>
          <a:bodyPr/>
          <a:lstStyle/>
          <a:p>
            <a:endParaRPr lang="en-US"/>
          </a:p>
        </p:txBody>
      </p:sp>
      <p:sp>
        <p:nvSpPr>
          <p:cNvPr id="10" name="Freeform 10"/>
          <p:cNvSpPr/>
          <p:nvPr/>
        </p:nvSpPr>
        <p:spPr>
          <a:xfrm>
            <a:off x="2400300" y="6939833"/>
            <a:ext cx="13487400" cy="2592787"/>
          </a:xfrm>
          <a:custGeom>
            <a:avLst/>
            <a:gdLst/>
            <a:ahLst/>
            <a:cxnLst/>
            <a:rect l="l" t="t" r="r" b="b"/>
            <a:pathLst>
              <a:path w="13487400" h="2592787">
                <a:moveTo>
                  <a:pt x="0" y="0"/>
                </a:moveTo>
                <a:lnTo>
                  <a:pt x="13487400" y="0"/>
                </a:lnTo>
                <a:lnTo>
                  <a:pt x="13487400" y="2592787"/>
                </a:lnTo>
                <a:lnTo>
                  <a:pt x="0" y="2592787"/>
                </a:lnTo>
                <a:lnTo>
                  <a:pt x="0" y="0"/>
                </a:lnTo>
                <a:close/>
              </a:path>
            </a:pathLst>
          </a:custGeom>
          <a:blipFill>
            <a:blip r:embed="rId11">
              <a:extLst>
                <a:ext uri="{96DAC541-7B7A-43D3-8B79-37D633B846F1}">
                  <asvg:svgBlip xmlns:asvg="http://schemas.microsoft.com/office/drawing/2016/SVG/main" r:embed="rId12"/>
                </a:ext>
              </a:extLst>
            </a:blip>
            <a:stretch>
              <a:fillRect t="-145" b="-145"/>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 y="0"/>
            <a:ext cx="18288000" cy="5464100"/>
            <a:chOff x="0" y="0"/>
            <a:chExt cx="24384000" cy="7285467"/>
          </a:xfrm>
        </p:grpSpPr>
        <p:sp>
          <p:nvSpPr>
            <p:cNvPr id="4" name="Freeform 4"/>
            <p:cNvSpPr/>
            <p:nvPr/>
          </p:nvSpPr>
          <p:spPr>
            <a:xfrm>
              <a:off x="0" y="0"/>
              <a:ext cx="24384000" cy="7285465"/>
            </a:xfrm>
            <a:custGeom>
              <a:avLst/>
              <a:gdLst/>
              <a:ahLst/>
              <a:cxnLst/>
              <a:rect l="l" t="t" r="r" b="b"/>
              <a:pathLst>
                <a:path w="24384000" h="7285465">
                  <a:moveTo>
                    <a:pt x="0" y="0"/>
                  </a:moveTo>
                  <a:lnTo>
                    <a:pt x="24384000" y="0"/>
                  </a:lnTo>
                  <a:lnTo>
                    <a:pt x="24384000" y="7285465"/>
                  </a:lnTo>
                  <a:lnTo>
                    <a:pt x="0" y="7285465"/>
                  </a:lnTo>
                  <a:close/>
                </a:path>
              </a:pathLst>
            </a:custGeom>
            <a:gradFill rotWithShape="1">
              <a:gsLst>
                <a:gs pos="0">
                  <a:srgbClr val="300275">
                    <a:alpha val="0"/>
                  </a:srgbClr>
                </a:gs>
                <a:gs pos="87000">
                  <a:srgbClr val="300275">
                    <a:alpha val="75000"/>
                  </a:srgbClr>
                </a:gs>
              </a:gsLst>
              <a:lin ang="5400000"/>
            </a:gradFill>
          </p:spPr>
          <p:txBody>
            <a:bodyPr/>
            <a:lstStyle/>
            <a:p>
              <a:endParaRPr lang="en-US"/>
            </a:p>
          </p:txBody>
        </p:sp>
      </p:grpSp>
      <p:grpSp>
        <p:nvGrpSpPr>
          <p:cNvPr id="5" name="Group 5"/>
          <p:cNvGrpSpPr/>
          <p:nvPr/>
        </p:nvGrpSpPr>
        <p:grpSpPr>
          <a:xfrm rot="-10800000">
            <a:off x="0" y="5464100"/>
            <a:ext cx="18288000" cy="4822901"/>
            <a:chOff x="0" y="0"/>
            <a:chExt cx="24384000" cy="6430534"/>
          </a:xfrm>
        </p:grpSpPr>
        <p:sp>
          <p:nvSpPr>
            <p:cNvPr id="6" name="Freeform 6"/>
            <p:cNvSpPr/>
            <p:nvPr/>
          </p:nvSpPr>
          <p:spPr>
            <a:xfrm>
              <a:off x="0" y="0"/>
              <a:ext cx="24384000" cy="6430532"/>
            </a:xfrm>
            <a:custGeom>
              <a:avLst/>
              <a:gdLst/>
              <a:ahLst/>
              <a:cxnLst/>
              <a:rect l="l" t="t" r="r" b="b"/>
              <a:pathLst>
                <a:path w="24384000" h="6430532">
                  <a:moveTo>
                    <a:pt x="0" y="0"/>
                  </a:moveTo>
                  <a:lnTo>
                    <a:pt x="24384000" y="0"/>
                  </a:lnTo>
                  <a:lnTo>
                    <a:pt x="24384000" y="6430532"/>
                  </a:lnTo>
                  <a:lnTo>
                    <a:pt x="0" y="6430532"/>
                  </a:lnTo>
                  <a:close/>
                </a:path>
              </a:pathLst>
            </a:custGeom>
            <a:gradFill rotWithShape="1">
              <a:gsLst>
                <a:gs pos="0">
                  <a:srgbClr val="300275">
                    <a:alpha val="0"/>
                  </a:srgbClr>
                </a:gs>
                <a:gs pos="87000">
                  <a:srgbClr val="300275">
                    <a:alpha val="75000"/>
                  </a:srgbClr>
                </a:gs>
              </a:gsLst>
              <a:lin ang="5400000"/>
            </a:gradFill>
          </p:spPr>
          <p:txBody>
            <a:bodyPr/>
            <a:lstStyle/>
            <a:p>
              <a:endParaRPr lang="en-US"/>
            </a:p>
          </p:txBody>
        </p:sp>
      </p:grpSp>
      <p:sp>
        <p:nvSpPr>
          <p:cNvPr id="7" name="Freeform 7"/>
          <p:cNvSpPr/>
          <p:nvPr/>
        </p:nvSpPr>
        <p:spPr>
          <a:xfrm>
            <a:off x="8305800" y="6455269"/>
            <a:ext cx="1676400" cy="1420282"/>
          </a:xfrm>
          <a:custGeom>
            <a:avLst/>
            <a:gdLst/>
            <a:ahLst/>
            <a:cxnLst/>
            <a:rect l="l" t="t" r="r" b="b"/>
            <a:pathLst>
              <a:path w="1676400" h="1420282">
                <a:moveTo>
                  <a:pt x="0" y="0"/>
                </a:moveTo>
                <a:lnTo>
                  <a:pt x="1676400" y="0"/>
                </a:lnTo>
                <a:lnTo>
                  <a:pt x="1676400" y="1420282"/>
                </a:lnTo>
                <a:lnTo>
                  <a:pt x="0" y="1420282"/>
                </a:lnTo>
                <a:lnTo>
                  <a:pt x="0" y="0"/>
                </a:lnTo>
                <a:close/>
              </a:path>
            </a:pathLst>
          </a:custGeom>
          <a:blipFill>
            <a:blip r:embed="rId4">
              <a:extLst>
                <a:ext uri="{96DAC541-7B7A-43D3-8B79-37D633B846F1}">
                  <asvg:svgBlip xmlns:asvg="http://schemas.microsoft.com/office/drawing/2016/SVG/main" r:embed="rId5"/>
                </a:ext>
              </a:extLst>
            </a:blip>
            <a:stretch>
              <a:fillRect t="-298" b="-298"/>
            </a:stretch>
          </a:blipFill>
        </p:spPr>
        <p:txBody>
          <a:bodyPr/>
          <a:lstStyle/>
          <a:p>
            <a:endParaRPr lang="en-US"/>
          </a:p>
        </p:txBody>
      </p:sp>
      <p:sp>
        <p:nvSpPr>
          <p:cNvPr id="8" name="TextBox 8"/>
          <p:cNvSpPr txBox="1"/>
          <p:nvPr/>
        </p:nvSpPr>
        <p:spPr>
          <a:xfrm>
            <a:off x="2699314" y="4873550"/>
            <a:ext cx="12457253" cy="1047750"/>
          </a:xfrm>
          <a:prstGeom prst="rect">
            <a:avLst/>
          </a:prstGeom>
        </p:spPr>
        <p:txBody>
          <a:bodyPr lIns="0" tIns="0" rIns="0" bIns="0" rtlCol="0" anchor="t">
            <a:spAutoFit/>
          </a:bodyPr>
          <a:lstStyle/>
          <a:p>
            <a:pPr algn="ctr">
              <a:lnSpc>
                <a:spcPts val="8400"/>
              </a:lnSpc>
            </a:pPr>
            <a:r>
              <a:rPr lang="en-US" sz="6000" b="1">
                <a:solidFill>
                  <a:srgbClr val="FFFFFF"/>
                </a:solidFill>
                <a:latin typeface="Copyright JTD, LLC 1 Bold"/>
                <a:ea typeface="Copyright JTD, LLC 1 Bold"/>
                <a:cs typeface="Copyright JTD, LLC 1 Bold"/>
                <a:sym typeface="Copyright JTD, LLC 1 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366902" y="2388605"/>
            <a:ext cx="5509791" cy="5509791"/>
          </a:xfrm>
          <a:custGeom>
            <a:avLst/>
            <a:gdLst/>
            <a:ahLst/>
            <a:cxnLst/>
            <a:rect l="l" t="t" r="r" b="b"/>
            <a:pathLst>
              <a:path w="5509791" h="5509791">
                <a:moveTo>
                  <a:pt x="0" y="0"/>
                </a:moveTo>
                <a:lnTo>
                  <a:pt x="5509791" y="0"/>
                </a:lnTo>
                <a:lnTo>
                  <a:pt x="5509791" y="5509790"/>
                </a:lnTo>
                <a:lnTo>
                  <a:pt x="0" y="5509790"/>
                </a:lnTo>
                <a:lnTo>
                  <a:pt x="0" y="0"/>
                </a:lnTo>
                <a:close/>
              </a:path>
            </a:pathLst>
          </a:custGeom>
          <a:blipFill>
            <a:blip r:embed="rId3"/>
            <a:stretch>
              <a:fillRect/>
            </a:stretch>
          </a:blipFill>
        </p:spPr>
        <p:txBody>
          <a:bodyPr/>
          <a:lstStyle/>
          <a:p>
            <a:endParaRPr lang="en-US"/>
          </a:p>
        </p:txBody>
      </p:sp>
      <p:sp>
        <p:nvSpPr>
          <p:cNvPr id="4" name="Freeform 4"/>
          <p:cNvSpPr/>
          <p:nvPr/>
        </p:nvSpPr>
        <p:spPr>
          <a:xfrm>
            <a:off x="9407019" y="2388605"/>
            <a:ext cx="6199483" cy="5509791"/>
          </a:xfrm>
          <a:custGeom>
            <a:avLst/>
            <a:gdLst/>
            <a:ahLst/>
            <a:cxnLst/>
            <a:rect l="l" t="t" r="r" b="b"/>
            <a:pathLst>
              <a:path w="6199483" h="5509791">
                <a:moveTo>
                  <a:pt x="0" y="0"/>
                </a:moveTo>
                <a:lnTo>
                  <a:pt x="6199483" y="0"/>
                </a:lnTo>
                <a:lnTo>
                  <a:pt x="6199483" y="5509790"/>
                </a:lnTo>
                <a:lnTo>
                  <a:pt x="0" y="550979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1009650"/>
            <a:ext cx="16230600" cy="933450"/>
          </a:xfrm>
          <a:prstGeom prst="rect">
            <a:avLst/>
          </a:prstGeom>
        </p:spPr>
        <p:txBody>
          <a:bodyPr lIns="0" tIns="0" rIns="0" bIns="0" rtlCol="0" anchor="t">
            <a:spAutoFit/>
          </a:bodyPr>
          <a:lstStyle/>
          <a:p>
            <a:pPr algn="ctr">
              <a:lnSpc>
                <a:spcPts val="7200"/>
              </a:lnSpc>
            </a:pPr>
            <a:r>
              <a:rPr lang="en-US" sz="6000" b="1">
                <a:solidFill>
                  <a:srgbClr val="FFFFFF"/>
                </a:solidFill>
                <a:latin typeface="Copyright JTD, LLC 1 Bold"/>
                <a:ea typeface="Copyright JTD, LLC 1 Bold"/>
                <a:cs typeface="Copyright JTD, LLC 1 Bold"/>
                <a:sym typeface="Copyright JTD, LLC 1 Bold"/>
              </a:rPr>
              <a:t>PWHL LEADERSHIP</a:t>
            </a:r>
          </a:p>
        </p:txBody>
      </p:sp>
      <p:grpSp>
        <p:nvGrpSpPr>
          <p:cNvPr id="4" name="Group 4"/>
          <p:cNvGrpSpPr/>
          <p:nvPr/>
        </p:nvGrpSpPr>
        <p:grpSpPr>
          <a:xfrm>
            <a:off x="5603148" y="6531632"/>
            <a:ext cx="7081703" cy="3045714"/>
            <a:chOff x="0" y="0"/>
            <a:chExt cx="9442271" cy="4060952"/>
          </a:xfrm>
        </p:grpSpPr>
        <p:sp>
          <p:nvSpPr>
            <p:cNvPr id="5" name="TextBox 5"/>
            <p:cNvSpPr txBox="1"/>
            <p:nvPr/>
          </p:nvSpPr>
          <p:spPr>
            <a:xfrm>
              <a:off x="1716911" y="1204595"/>
              <a:ext cx="6432853" cy="2856357"/>
            </a:xfrm>
            <a:prstGeom prst="rect">
              <a:avLst/>
            </a:prstGeom>
          </p:spPr>
          <p:txBody>
            <a:bodyPr lIns="0" tIns="0" rIns="0" bIns="0" rtlCol="0" anchor="t">
              <a:spAutoFit/>
            </a:bodyPr>
            <a:lstStyle/>
            <a:p>
              <a:pPr algn="ctr">
                <a:lnSpc>
                  <a:spcPts val="1847"/>
                </a:lnSpc>
              </a:pPr>
              <a:r>
                <a:rPr lang="en-US" sz="2799" spc="81">
                  <a:solidFill>
                    <a:srgbClr val="FFFFFF"/>
                  </a:solidFill>
                  <a:latin typeface="Degular 1"/>
                  <a:ea typeface="Degular 1"/>
                  <a:cs typeface="Degular 1"/>
                  <a:sym typeface="Degular 1"/>
                </a:rPr>
                <a:t>Professionalism </a:t>
              </a:r>
            </a:p>
            <a:p>
              <a:pPr algn="ctr">
                <a:lnSpc>
                  <a:spcPts val="1847"/>
                </a:lnSpc>
              </a:pPr>
              <a:endParaRPr lang="en-US" sz="2799" spc="81">
                <a:solidFill>
                  <a:srgbClr val="FFFFFF"/>
                </a:solidFill>
                <a:latin typeface="Degular 1"/>
                <a:ea typeface="Degular 1"/>
                <a:cs typeface="Degular 1"/>
                <a:sym typeface="Degular 1"/>
              </a:endParaRPr>
            </a:p>
            <a:p>
              <a:pPr algn="ctr">
                <a:lnSpc>
                  <a:spcPts val="1847"/>
                </a:lnSpc>
              </a:pPr>
              <a:r>
                <a:rPr lang="en-US" sz="2799" spc="81">
                  <a:solidFill>
                    <a:srgbClr val="FFFFFF"/>
                  </a:solidFill>
                  <a:latin typeface="Degular 1"/>
                  <a:ea typeface="Degular 1"/>
                  <a:cs typeface="Degular 1"/>
                  <a:sym typeface="Degular 1"/>
                </a:rPr>
                <a:t>Gender Equality </a:t>
              </a:r>
            </a:p>
            <a:p>
              <a:pPr algn="ctr">
                <a:lnSpc>
                  <a:spcPts val="1847"/>
                </a:lnSpc>
              </a:pPr>
              <a:endParaRPr lang="en-US" sz="2799" spc="81">
                <a:solidFill>
                  <a:srgbClr val="FFFFFF"/>
                </a:solidFill>
                <a:latin typeface="Degular 1"/>
                <a:ea typeface="Degular 1"/>
                <a:cs typeface="Degular 1"/>
                <a:sym typeface="Degular 1"/>
              </a:endParaRPr>
            </a:p>
            <a:p>
              <a:pPr algn="ctr">
                <a:lnSpc>
                  <a:spcPts val="1847"/>
                </a:lnSpc>
              </a:pPr>
              <a:r>
                <a:rPr lang="en-US" sz="2799" spc="81">
                  <a:solidFill>
                    <a:srgbClr val="FFFFFF"/>
                  </a:solidFill>
                  <a:latin typeface="Degular 1"/>
                  <a:ea typeface="Degular 1"/>
                  <a:cs typeface="Degular 1"/>
                  <a:sym typeface="Degular 1"/>
                </a:rPr>
                <a:t>Empowerment </a:t>
              </a:r>
            </a:p>
            <a:p>
              <a:pPr algn="ctr">
                <a:lnSpc>
                  <a:spcPts val="1847"/>
                </a:lnSpc>
              </a:pPr>
              <a:endParaRPr lang="en-US" sz="2799" spc="81">
                <a:solidFill>
                  <a:srgbClr val="FFFFFF"/>
                </a:solidFill>
                <a:latin typeface="Degular 1"/>
                <a:ea typeface="Degular 1"/>
                <a:cs typeface="Degular 1"/>
                <a:sym typeface="Degular 1"/>
              </a:endParaRPr>
            </a:p>
            <a:p>
              <a:pPr algn="ctr">
                <a:lnSpc>
                  <a:spcPts val="1847"/>
                </a:lnSpc>
              </a:pPr>
              <a:r>
                <a:rPr lang="en-US" sz="2799" spc="81">
                  <a:solidFill>
                    <a:srgbClr val="FFFFFF"/>
                  </a:solidFill>
                  <a:latin typeface="Degular 1"/>
                  <a:ea typeface="Degular 1"/>
                  <a:cs typeface="Degular 1"/>
                  <a:sym typeface="Degular 1"/>
                </a:rPr>
                <a:t>Growing the Game </a:t>
              </a:r>
            </a:p>
            <a:p>
              <a:pPr algn="ctr">
                <a:lnSpc>
                  <a:spcPts val="1847"/>
                </a:lnSpc>
              </a:pPr>
              <a:endParaRPr lang="en-US" sz="2799" spc="81">
                <a:solidFill>
                  <a:srgbClr val="FFFFFF"/>
                </a:solidFill>
                <a:latin typeface="Degular 1"/>
                <a:ea typeface="Degular 1"/>
                <a:cs typeface="Degular 1"/>
                <a:sym typeface="Degular 1"/>
              </a:endParaRPr>
            </a:p>
            <a:p>
              <a:pPr algn="ctr">
                <a:lnSpc>
                  <a:spcPts val="1847"/>
                </a:lnSpc>
              </a:pPr>
              <a:r>
                <a:rPr lang="en-US" sz="2799" spc="81">
                  <a:solidFill>
                    <a:srgbClr val="FFFFFF"/>
                  </a:solidFill>
                  <a:latin typeface="Degular 1"/>
                  <a:ea typeface="Degular 1"/>
                  <a:cs typeface="Degular 1"/>
                  <a:sym typeface="Degular 1"/>
                </a:rPr>
                <a:t>Player-Fan Engagement </a:t>
              </a:r>
            </a:p>
          </p:txBody>
        </p:sp>
        <p:sp>
          <p:nvSpPr>
            <p:cNvPr id="6" name="TextBox 6"/>
            <p:cNvSpPr txBox="1"/>
            <p:nvPr/>
          </p:nvSpPr>
          <p:spPr>
            <a:xfrm>
              <a:off x="0" y="238125"/>
              <a:ext cx="9442271" cy="493395"/>
            </a:xfrm>
            <a:prstGeom prst="rect">
              <a:avLst/>
            </a:prstGeom>
          </p:spPr>
          <p:txBody>
            <a:bodyPr lIns="0" tIns="0" rIns="0" bIns="0" rtlCol="0" anchor="t">
              <a:spAutoFit/>
            </a:bodyPr>
            <a:lstStyle/>
            <a:p>
              <a:pPr algn="ctr">
                <a:lnSpc>
                  <a:spcPts val="1800"/>
                </a:lnSpc>
              </a:pPr>
              <a:r>
                <a:rPr lang="en-US" sz="3600" b="1" spc="74">
                  <a:solidFill>
                    <a:srgbClr val="FFFFFF"/>
                  </a:solidFill>
                  <a:latin typeface="Copyright JTD, LLC 2 Bold"/>
                  <a:ea typeface="Copyright JTD, LLC 2 Bold"/>
                  <a:cs typeface="Copyright JTD, LLC 2 Bold"/>
                  <a:sym typeface="Copyright JTD, LLC 2 Bold"/>
                </a:rPr>
                <a:t>WHAT WE STAND FOR</a:t>
              </a:r>
            </a:p>
          </p:txBody>
        </p:sp>
      </p:grpSp>
      <p:grpSp>
        <p:nvGrpSpPr>
          <p:cNvPr id="7" name="Group 7"/>
          <p:cNvGrpSpPr/>
          <p:nvPr/>
        </p:nvGrpSpPr>
        <p:grpSpPr>
          <a:xfrm>
            <a:off x="1747157" y="2707979"/>
            <a:ext cx="14793687" cy="3061653"/>
            <a:chOff x="0" y="0"/>
            <a:chExt cx="19724916" cy="4082203"/>
          </a:xfrm>
        </p:grpSpPr>
        <p:sp>
          <p:nvSpPr>
            <p:cNvPr id="8" name="TextBox 8"/>
            <p:cNvSpPr txBox="1"/>
            <p:nvPr/>
          </p:nvSpPr>
          <p:spPr>
            <a:xfrm>
              <a:off x="0" y="1522095"/>
              <a:ext cx="9328525" cy="1070822"/>
            </a:xfrm>
            <a:prstGeom prst="rect">
              <a:avLst/>
            </a:prstGeom>
          </p:spPr>
          <p:txBody>
            <a:bodyPr lIns="0" tIns="0" rIns="0" bIns="0" rtlCol="0" anchor="t">
              <a:spAutoFit/>
            </a:bodyPr>
            <a:lstStyle/>
            <a:p>
              <a:pPr algn="ctr">
                <a:lnSpc>
                  <a:spcPts val="3200"/>
                </a:lnSpc>
              </a:pPr>
              <a:r>
                <a:rPr lang="en-US" sz="3200" b="1" spc="112">
                  <a:solidFill>
                    <a:srgbClr val="FFFFFF"/>
                  </a:solidFill>
                  <a:latin typeface="Degular 2 Semi-Bold"/>
                  <a:ea typeface="Degular 2 Semi-Bold"/>
                  <a:cs typeface="Degular 2 Semi-Bold"/>
                  <a:sym typeface="Degular 2 Semi-Bold"/>
                </a:rPr>
                <a:t>Billie Jean King</a:t>
              </a:r>
            </a:p>
            <a:p>
              <a:pPr algn="ctr">
                <a:lnSpc>
                  <a:spcPts val="2939"/>
                </a:lnSpc>
              </a:pPr>
              <a:r>
                <a:rPr lang="en-US" sz="2799" spc="97">
                  <a:solidFill>
                    <a:srgbClr val="FFFFFF"/>
                  </a:solidFill>
                  <a:latin typeface="Degular 1"/>
                  <a:ea typeface="Degular 1"/>
                  <a:cs typeface="Degular 1"/>
                  <a:sym typeface="Degular 1"/>
                </a:rPr>
                <a:t>Sports icon and Advisory Board member</a:t>
              </a:r>
            </a:p>
          </p:txBody>
        </p:sp>
        <p:sp>
          <p:nvSpPr>
            <p:cNvPr id="9" name="TextBox 9"/>
            <p:cNvSpPr txBox="1"/>
            <p:nvPr/>
          </p:nvSpPr>
          <p:spPr>
            <a:xfrm>
              <a:off x="9589385" y="1522095"/>
              <a:ext cx="10135530" cy="1070822"/>
            </a:xfrm>
            <a:prstGeom prst="rect">
              <a:avLst/>
            </a:prstGeom>
          </p:spPr>
          <p:txBody>
            <a:bodyPr lIns="0" tIns="0" rIns="0" bIns="0" rtlCol="0" anchor="t">
              <a:spAutoFit/>
            </a:bodyPr>
            <a:lstStyle/>
            <a:p>
              <a:pPr algn="ctr">
                <a:lnSpc>
                  <a:spcPts val="3200"/>
                </a:lnSpc>
              </a:pPr>
              <a:r>
                <a:rPr lang="en-US" sz="3200" b="1" spc="112">
                  <a:solidFill>
                    <a:srgbClr val="FFFFFF"/>
                  </a:solidFill>
                  <a:latin typeface="Degular 2 Semi-Bold"/>
                  <a:ea typeface="Degular 2 Semi-Bold"/>
                  <a:cs typeface="Degular 2 Semi-Bold"/>
                  <a:sym typeface="Degular 2 Semi-Bold"/>
                </a:rPr>
                <a:t>Royce Cohen</a:t>
              </a:r>
            </a:p>
            <a:p>
              <a:pPr algn="ctr">
                <a:lnSpc>
                  <a:spcPts val="2939"/>
                </a:lnSpc>
              </a:pPr>
              <a:r>
                <a:rPr lang="en-US" sz="2799" spc="97">
                  <a:solidFill>
                    <a:srgbClr val="FFFFFF"/>
                  </a:solidFill>
                  <a:latin typeface="Degular 1"/>
                  <a:ea typeface="Degular 1"/>
                  <a:cs typeface="Degular 1"/>
                  <a:sym typeface="Degular 1"/>
                </a:rPr>
                <a:t>Los Angeles Dodgers SVP of Business Strategy</a:t>
              </a:r>
            </a:p>
          </p:txBody>
        </p:sp>
        <p:sp>
          <p:nvSpPr>
            <p:cNvPr id="10" name="TextBox 10"/>
            <p:cNvSpPr txBox="1"/>
            <p:nvPr/>
          </p:nvSpPr>
          <p:spPr>
            <a:xfrm>
              <a:off x="6735756" y="2983442"/>
              <a:ext cx="6400517" cy="1098762"/>
            </a:xfrm>
            <a:prstGeom prst="rect">
              <a:avLst/>
            </a:prstGeom>
          </p:spPr>
          <p:txBody>
            <a:bodyPr lIns="0" tIns="0" rIns="0" bIns="0" rtlCol="0" anchor="t">
              <a:spAutoFit/>
            </a:bodyPr>
            <a:lstStyle/>
            <a:p>
              <a:pPr algn="ctr">
                <a:lnSpc>
                  <a:spcPts val="3200"/>
                </a:lnSpc>
              </a:pPr>
              <a:r>
                <a:rPr lang="en-US" sz="3200" b="1">
                  <a:solidFill>
                    <a:srgbClr val="FFFFFF"/>
                  </a:solidFill>
                  <a:latin typeface="Degular 2 Semi-Bold"/>
                  <a:ea typeface="Degular 2 Semi-Bold"/>
                  <a:cs typeface="Degular 2 Semi-Bold"/>
                  <a:sym typeface="Degular 2 Semi-Bold"/>
                </a:rPr>
                <a:t>Ilana Kloss</a:t>
              </a:r>
            </a:p>
            <a:p>
              <a:pPr algn="ctr">
                <a:lnSpc>
                  <a:spcPts val="3359"/>
                </a:lnSpc>
              </a:pPr>
              <a:r>
                <a:rPr lang="en-US" sz="2799" spc="97">
                  <a:solidFill>
                    <a:srgbClr val="FFFFFF"/>
                  </a:solidFill>
                  <a:latin typeface="Degular 1"/>
                  <a:ea typeface="Degular 1"/>
                  <a:cs typeface="Degular 1"/>
                  <a:sym typeface="Degular 1"/>
                </a:rPr>
                <a:t>Sports executive </a:t>
              </a:r>
            </a:p>
          </p:txBody>
        </p:sp>
        <p:sp>
          <p:nvSpPr>
            <p:cNvPr id="11" name="TextBox 11"/>
            <p:cNvSpPr txBox="1"/>
            <p:nvPr/>
          </p:nvSpPr>
          <p:spPr>
            <a:xfrm>
              <a:off x="0" y="59478"/>
              <a:ext cx="9328525" cy="1070822"/>
            </a:xfrm>
            <a:prstGeom prst="rect">
              <a:avLst/>
            </a:prstGeom>
          </p:spPr>
          <p:txBody>
            <a:bodyPr lIns="0" tIns="0" rIns="0" bIns="0" rtlCol="0" anchor="t">
              <a:spAutoFit/>
            </a:bodyPr>
            <a:lstStyle/>
            <a:p>
              <a:pPr algn="ctr">
                <a:lnSpc>
                  <a:spcPts val="3200"/>
                </a:lnSpc>
                <a:spcBef>
                  <a:spcPct val="0"/>
                </a:spcBef>
              </a:pPr>
              <a:r>
                <a:rPr lang="en-US" sz="3200" b="1" spc="93">
                  <a:solidFill>
                    <a:srgbClr val="FFFFFF"/>
                  </a:solidFill>
                  <a:latin typeface="Degular 2 Semi-Bold"/>
                  <a:ea typeface="Degular 2 Semi-Bold"/>
                  <a:cs typeface="Degular 2 Semi-Bold"/>
                  <a:sym typeface="Degular 2 Semi-Bold"/>
                </a:rPr>
                <a:t>Mark and Kimbra Walter </a:t>
              </a:r>
            </a:p>
            <a:p>
              <a:pPr algn="ctr">
                <a:lnSpc>
                  <a:spcPts val="2939"/>
                </a:lnSpc>
              </a:pPr>
              <a:r>
                <a:rPr lang="en-US" sz="2799" spc="81">
                  <a:solidFill>
                    <a:srgbClr val="FFFFFF"/>
                  </a:solidFill>
                  <a:latin typeface="Degular 1"/>
                  <a:ea typeface="Degular 1"/>
                  <a:cs typeface="Degular 1"/>
                  <a:sym typeface="Degular 1"/>
                </a:rPr>
                <a:t>Business and philanthropic leaders</a:t>
              </a:r>
            </a:p>
          </p:txBody>
        </p:sp>
        <p:sp>
          <p:nvSpPr>
            <p:cNvPr id="12" name="TextBox 12"/>
            <p:cNvSpPr txBox="1"/>
            <p:nvPr/>
          </p:nvSpPr>
          <p:spPr>
            <a:xfrm>
              <a:off x="9589385" y="38100"/>
              <a:ext cx="10135530" cy="1092200"/>
            </a:xfrm>
            <a:prstGeom prst="rect">
              <a:avLst/>
            </a:prstGeom>
          </p:spPr>
          <p:txBody>
            <a:bodyPr lIns="0" tIns="0" rIns="0" bIns="0" rtlCol="0" anchor="t">
              <a:spAutoFit/>
            </a:bodyPr>
            <a:lstStyle/>
            <a:p>
              <a:pPr algn="ctr">
                <a:lnSpc>
                  <a:spcPts val="3360"/>
                </a:lnSpc>
              </a:pPr>
              <a:r>
                <a:rPr lang="en-US" sz="3200" b="1" spc="93">
                  <a:solidFill>
                    <a:srgbClr val="FFFFFF"/>
                  </a:solidFill>
                  <a:latin typeface="Degular 2 Semi-Bold"/>
                  <a:ea typeface="Degular 2 Semi-Bold"/>
                  <a:cs typeface="Degular 2 Semi-Bold"/>
                  <a:sym typeface="Degular 2 Semi-Bold"/>
                </a:rPr>
                <a:t>Stan Kasten</a:t>
              </a:r>
            </a:p>
            <a:p>
              <a:pPr algn="ctr">
                <a:lnSpc>
                  <a:spcPts val="2939"/>
                </a:lnSpc>
              </a:pPr>
              <a:r>
                <a:rPr lang="en-US" sz="2799" spc="81">
                  <a:solidFill>
                    <a:srgbClr val="FFFFFF"/>
                  </a:solidFill>
                  <a:latin typeface="Degular 1"/>
                  <a:ea typeface="Degular 1"/>
                  <a:cs typeface="Degular 1"/>
                  <a:sym typeface="Degular 1"/>
                </a:rPr>
                <a:t>Los Angeles Dodgers President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3855344" y="2430260"/>
            <a:ext cx="1541376" cy="2968247"/>
          </a:xfrm>
          <a:custGeom>
            <a:avLst/>
            <a:gdLst/>
            <a:ahLst/>
            <a:cxnLst/>
            <a:rect l="l" t="t" r="r" b="b"/>
            <a:pathLst>
              <a:path w="1541376" h="2968247">
                <a:moveTo>
                  <a:pt x="0" y="0"/>
                </a:moveTo>
                <a:lnTo>
                  <a:pt x="1541376" y="0"/>
                </a:lnTo>
                <a:lnTo>
                  <a:pt x="1541376" y="2968247"/>
                </a:lnTo>
                <a:lnTo>
                  <a:pt x="0" y="2968247"/>
                </a:lnTo>
                <a:lnTo>
                  <a:pt x="0" y="0"/>
                </a:lnTo>
                <a:close/>
              </a:path>
            </a:pathLst>
          </a:custGeom>
          <a:blipFill>
            <a:blip r:embed="rId4">
              <a:extLst>
                <a:ext uri="{96DAC541-7B7A-43D3-8B79-37D633B846F1}">
                  <asvg:svgBlip xmlns:asvg="http://schemas.microsoft.com/office/drawing/2016/SVG/main" r:embed="rId5"/>
                </a:ext>
              </a:extLst>
            </a:blip>
            <a:stretch>
              <a:fillRect t="-5" b="-5"/>
            </a:stretch>
          </a:blipFill>
        </p:spPr>
        <p:txBody>
          <a:bodyPr/>
          <a:lstStyle/>
          <a:p>
            <a:endParaRPr lang="en-US"/>
          </a:p>
        </p:txBody>
      </p:sp>
      <p:sp>
        <p:nvSpPr>
          <p:cNvPr id="4" name="Freeform 4"/>
          <p:cNvSpPr/>
          <p:nvPr/>
        </p:nvSpPr>
        <p:spPr>
          <a:xfrm>
            <a:off x="13610377" y="3299257"/>
            <a:ext cx="2918550" cy="2099250"/>
          </a:xfrm>
          <a:custGeom>
            <a:avLst/>
            <a:gdLst/>
            <a:ahLst/>
            <a:cxnLst/>
            <a:rect l="l" t="t" r="r" b="b"/>
            <a:pathLst>
              <a:path w="2918550" h="2099250">
                <a:moveTo>
                  <a:pt x="0" y="0"/>
                </a:moveTo>
                <a:lnTo>
                  <a:pt x="2918550" y="0"/>
                </a:lnTo>
                <a:lnTo>
                  <a:pt x="2918550" y="2099250"/>
                </a:lnTo>
                <a:lnTo>
                  <a:pt x="0" y="2099250"/>
                </a:lnTo>
                <a:lnTo>
                  <a:pt x="0" y="0"/>
                </a:lnTo>
                <a:close/>
              </a:path>
            </a:pathLst>
          </a:custGeom>
          <a:blipFill>
            <a:blip r:embed="rId6">
              <a:extLst>
                <a:ext uri="{96DAC541-7B7A-43D3-8B79-37D633B846F1}">
                  <asvg:svgBlip xmlns:asvg="http://schemas.microsoft.com/office/drawing/2016/SVG/main" r:embed="rId7"/>
                </a:ext>
              </a:extLst>
            </a:blip>
            <a:stretch>
              <a:fillRect t="-169" b="-169"/>
            </a:stretch>
          </a:blipFill>
        </p:spPr>
        <p:txBody>
          <a:bodyPr/>
          <a:lstStyle/>
          <a:p>
            <a:endParaRPr lang="en-US"/>
          </a:p>
        </p:txBody>
      </p:sp>
      <p:sp>
        <p:nvSpPr>
          <p:cNvPr id="5" name="Freeform 5"/>
          <p:cNvSpPr/>
          <p:nvPr/>
        </p:nvSpPr>
        <p:spPr>
          <a:xfrm>
            <a:off x="10207269" y="3299257"/>
            <a:ext cx="2477803" cy="2099250"/>
          </a:xfrm>
          <a:custGeom>
            <a:avLst/>
            <a:gdLst/>
            <a:ahLst/>
            <a:cxnLst/>
            <a:rect l="l" t="t" r="r" b="b"/>
            <a:pathLst>
              <a:path w="2477803" h="2099250">
                <a:moveTo>
                  <a:pt x="0" y="0"/>
                </a:moveTo>
                <a:lnTo>
                  <a:pt x="2477803" y="0"/>
                </a:lnTo>
                <a:lnTo>
                  <a:pt x="2477803" y="2099250"/>
                </a:lnTo>
                <a:lnTo>
                  <a:pt x="0" y="2099250"/>
                </a:lnTo>
                <a:lnTo>
                  <a:pt x="0" y="0"/>
                </a:lnTo>
                <a:close/>
              </a:path>
            </a:pathLst>
          </a:custGeom>
          <a:blipFill>
            <a:blip r:embed="rId8">
              <a:extLst>
                <a:ext uri="{96DAC541-7B7A-43D3-8B79-37D633B846F1}">
                  <asvg:svgBlip xmlns:asvg="http://schemas.microsoft.com/office/drawing/2016/SVG/main" r:embed="rId9"/>
                </a:ext>
              </a:extLst>
            </a:blip>
            <a:stretch>
              <a:fillRect l="-28" r="-28"/>
            </a:stretch>
          </a:blipFill>
        </p:spPr>
        <p:txBody>
          <a:bodyPr/>
          <a:lstStyle/>
          <a:p>
            <a:endParaRPr lang="en-US"/>
          </a:p>
        </p:txBody>
      </p:sp>
      <p:sp>
        <p:nvSpPr>
          <p:cNvPr id="6" name="TextBox 6"/>
          <p:cNvSpPr txBox="1"/>
          <p:nvPr/>
        </p:nvSpPr>
        <p:spPr>
          <a:xfrm>
            <a:off x="1710460" y="7436980"/>
            <a:ext cx="5899264" cy="1536912"/>
          </a:xfrm>
          <a:prstGeom prst="rect">
            <a:avLst/>
          </a:prstGeom>
        </p:spPr>
        <p:txBody>
          <a:bodyPr lIns="0" tIns="0" rIns="0" bIns="0" rtlCol="0" anchor="t">
            <a:spAutoFit/>
          </a:bodyPr>
          <a:lstStyle/>
          <a:p>
            <a:pPr algn="ctr">
              <a:lnSpc>
                <a:spcPts val="3033"/>
              </a:lnSpc>
            </a:pPr>
            <a:r>
              <a:rPr lang="en-US" sz="2799" spc="81">
                <a:solidFill>
                  <a:srgbClr val="FFFFFF"/>
                </a:solidFill>
                <a:latin typeface="Degular 1"/>
                <a:ea typeface="Degular 1"/>
                <a:cs typeface="Degular 1"/>
                <a:sym typeface="Degular 1"/>
              </a:rPr>
              <a:t>The PWHL features the best</a:t>
            </a:r>
          </a:p>
          <a:p>
            <a:pPr algn="ctr">
              <a:lnSpc>
                <a:spcPts val="3033"/>
              </a:lnSpc>
            </a:pPr>
            <a:r>
              <a:rPr lang="en-US" sz="2799" spc="81">
                <a:solidFill>
                  <a:srgbClr val="FFFFFF"/>
                </a:solidFill>
                <a:latin typeface="Degular 1"/>
                <a:ea typeface="Degular 1"/>
                <a:cs typeface="Degular 1"/>
                <a:sym typeface="Degular 1"/>
              </a:rPr>
              <a:t>women’s ice hockey players in</a:t>
            </a:r>
          </a:p>
          <a:p>
            <a:pPr algn="ctr">
              <a:lnSpc>
                <a:spcPts val="3033"/>
              </a:lnSpc>
            </a:pPr>
            <a:r>
              <a:rPr lang="en-US" sz="2799" spc="81">
                <a:solidFill>
                  <a:srgbClr val="FFFFFF"/>
                </a:solidFill>
                <a:latin typeface="Degular 1"/>
                <a:ea typeface="Degular 1"/>
                <a:cs typeface="Degular 1"/>
                <a:sym typeface="Degular 1"/>
              </a:rPr>
              <a:t>the world, competing annually for The Walter Cup.</a:t>
            </a:r>
          </a:p>
        </p:txBody>
      </p:sp>
      <p:sp>
        <p:nvSpPr>
          <p:cNvPr id="7" name="TextBox 7"/>
          <p:cNvSpPr txBox="1"/>
          <p:nvPr/>
        </p:nvSpPr>
        <p:spPr>
          <a:xfrm>
            <a:off x="9753600" y="6235673"/>
            <a:ext cx="7264343" cy="855980"/>
          </a:xfrm>
          <a:prstGeom prst="rect">
            <a:avLst/>
          </a:prstGeom>
        </p:spPr>
        <p:txBody>
          <a:bodyPr lIns="0" tIns="0" rIns="0" bIns="0" rtlCol="0" anchor="t">
            <a:spAutoFit/>
          </a:bodyPr>
          <a:lstStyle/>
          <a:p>
            <a:pPr algn="ctr">
              <a:lnSpc>
                <a:spcPts val="7600"/>
              </a:lnSpc>
            </a:pPr>
            <a:r>
              <a:rPr lang="en-US" sz="3200" b="1">
                <a:solidFill>
                  <a:srgbClr val="FFFFFF"/>
                </a:solidFill>
                <a:latin typeface="Degular 2 Semi-Bold"/>
                <a:ea typeface="Degular 2 Semi-Bold"/>
                <a:cs typeface="Degular 2 Semi-Bold"/>
                <a:sym typeface="Degular 2 Semi-Bold"/>
              </a:rPr>
              <a:t>COLLECTIVE BARGAINING AGREEMENT</a:t>
            </a:r>
          </a:p>
        </p:txBody>
      </p:sp>
      <p:sp>
        <p:nvSpPr>
          <p:cNvPr id="8" name="TextBox 8"/>
          <p:cNvSpPr txBox="1"/>
          <p:nvPr/>
        </p:nvSpPr>
        <p:spPr>
          <a:xfrm>
            <a:off x="10704289" y="7436980"/>
            <a:ext cx="5362966" cy="1155912"/>
          </a:xfrm>
          <a:prstGeom prst="rect">
            <a:avLst/>
          </a:prstGeom>
        </p:spPr>
        <p:txBody>
          <a:bodyPr lIns="0" tIns="0" rIns="0" bIns="0" rtlCol="0" anchor="t">
            <a:spAutoFit/>
          </a:bodyPr>
          <a:lstStyle/>
          <a:p>
            <a:pPr algn="ctr">
              <a:lnSpc>
                <a:spcPts val="3033"/>
              </a:lnSpc>
            </a:pPr>
            <a:r>
              <a:rPr lang="en-US" sz="2799" spc="81">
                <a:solidFill>
                  <a:srgbClr val="FFFFFF"/>
                </a:solidFill>
                <a:latin typeface="Degular 1"/>
                <a:ea typeface="Degular 1"/>
                <a:cs typeface="Degular 1"/>
                <a:sym typeface="Degular 1"/>
              </a:rPr>
              <a:t>At the league’s foundation is a historic 8-year agreement (CBA) between the PWHL and PWHLPA.</a:t>
            </a:r>
          </a:p>
        </p:txBody>
      </p:sp>
      <p:sp>
        <p:nvSpPr>
          <p:cNvPr id="9" name="TextBox 9"/>
          <p:cNvSpPr txBox="1"/>
          <p:nvPr/>
        </p:nvSpPr>
        <p:spPr>
          <a:xfrm>
            <a:off x="1028700" y="1009650"/>
            <a:ext cx="16230600" cy="933450"/>
          </a:xfrm>
          <a:prstGeom prst="rect">
            <a:avLst/>
          </a:prstGeom>
        </p:spPr>
        <p:txBody>
          <a:bodyPr lIns="0" tIns="0" rIns="0" bIns="0" rtlCol="0" anchor="t">
            <a:spAutoFit/>
          </a:bodyPr>
          <a:lstStyle/>
          <a:p>
            <a:pPr algn="ctr">
              <a:lnSpc>
                <a:spcPts val="7200"/>
              </a:lnSpc>
            </a:pPr>
            <a:r>
              <a:rPr lang="en-US" sz="6000" b="1">
                <a:solidFill>
                  <a:srgbClr val="FFFFFF"/>
                </a:solidFill>
                <a:latin typeface="Copyright JTD, LLC 1 Bold"/>
                <a:ea typeface="Copyright JTD, LLC 1 Bold"/>
                <a:cs typeface="Copyright JTD, LLC 1 Bold"/>
                <a:sym typeface="Copyright JTD, LLC 1 Bold"/>
              </a:rPr>
              <a:t>PWHL PLAYERS</a:t>
            </a:r>
          </a:p>
        </p:txBody>
      </p:sp>
      <p:grpSp>
        <p:nvGrpSpPr>
          <p:cNvPr id="10" name="Group 10"/>
          <p:cNvGrpSpPr/>
          <p:nvPr/>
        </p:nvGrpSpPr>
        <p:grpSpPr>
          <a:xfrm>
            <a:off x="1678834" y="5756883"/>
            <a:ext cx="1695406" cy="1289572"/>
            <a:chOff x="0" y="0"/>
            <a:chExt cx="2260541" cy="1719430"/>
          </a:xfrm>
        </p:grpSpPr>
        <p:sp>
          <p:nvSpPr>
            <p:cNvPr id="11" name="TextBox 11"/>
            <p:cNvSpPr txBox="1"/>
            <p:nvPr/>
          </p:nvSpPr>
          <p:spPr>
            <a:xfrm>
              <a:off x="282645" y="1202752"/>
              <a:ext cx="1695251" cy="516678"/>
            </a:xfrm>
            <a:prstGeom prst="rect">
              <a:avLst/>
            </a:prstGeom>
          </p:spPr>
          <p:txBody>
            <a:bodyPr lIns="0" tIns="0" rIns="0" bIns="0" rtlCol="0" anchor="t">
              <a:spAutoFit/>
            </a:bodyPr>
            <a:lstStyle/>
            <a:p>
              <a:pPr algn="ctr">
                <a:lnSpc>
                  <a:spcPts val="3800"/>
                </a:lnSpc>
              </a:pPr>
              <a:r>
                <a:rPr lang="en-US" sz="1600" b="1">
                  <a:solidFill>
                    <a:srgbClr val="FFFFFF"/>
                  </a:solidFill>
                  <a:latin typeface="Poppins Bold"/>
                  <a:ea typeface="Poppins Bold"/>
                  <a:cs typeface="Poppins Bold"/>
                  <a:sym typeface="Poppins Bold"/>
                </a:rPr>
                <a:t>PLAYERS</a:t>
              </a:r>
            </a:p>
          </p:txBody>
        </p:sp>
        <p:sp>
          <p:nvSpPr>
            <p:cNvPr id="12" name="TextBox 12"/>
            <p:cNvSpPr txBox="1"/>
            <p:nvPr/>
          </p:nvSpPr>
          <p:spPr>
            <a:xfrm>
              <a:off x="0" y="409575"/>
              <a:ext cx="2260541" cy="1053465"/>
            </a:xfrm>
            <a:prstGeom prst="rect">
              <a:avLst/>
            </a:prstGeom>
          </p:spPr>
          <p:txBody>
            <a:bodyPr lIns="0" tIns="0" rIns="0" bIns="0" rtlCol="0" anchor="t">
              <a:spAutoFit/>
            </a:bodyPr>
            <a:lstStyle/>
            <a:p>
              <a:pPr algn="ctr">
                <a:lnSpc>
                  <a:spcPts val="3600"/>
                </a:lnSpc>
              </a:pPr>
              <a:r>
                <a:rPr lang="en-US" sz="7200" spc="100">
                  <a:solidFill>
                    <a:srgbClr val="FFFFFF"/>
                  </a:solidFill>
                  <a:latin typeface="Poppins"/>
                  <a:ea typeface="Poppins"/>
                  <a:cs typeface="Poppins"/>
                  <a:sym typeface="Poppins"/>
                </a:rPr>
                <a:t>156</a:t>
              </a:r>
            </a:p>
          </p:txBody>
        </p:sp>
      </p:grpSp>
      <p:grpSp>
        <p:nvGrpSpPr>
          <p:cNvPr id="13" name="Group 13"/>
          <p:cNvGrpSpPr/>
          <p:nvPr/>
        </p:nvGrpSpPr>
        <p:grpSpPr>
          <a:xfrm>
            <a:off x="3890872" y="5756883"/>
            <a:ext cx="1538440" cy="1289572"/>
            <a:chOff x="0" y="0"/>
            <a:chExt cx="2051254" cy="1719430"/>
          </a:xfrm>
        </p:grpSpPr>
        <p:sp>
          <p:nvSpPr>
            <p:cNvPr id="14" name="TextBox 14"/>
            <p:cNvSpPr txBox="1"/>
            <p:nvPr/>
          </p:nvSpPr>
          <p:spPr>
            <a:xfrm>
              <a:off x="0" y="1202752"/>
              <a:ext cx="2051254" cy="516678"/>
            </a:xfrm>
            <a:prstGeom prst="rect">
              <a:avLst/>
            </a:prstGeom>
          </p:spPr>
          <p:txBody>
            <a:bodyPr lIns="0" tIns="0" rIns="0" bIns="0" rtlCol="0" anchor="t">
              <a:spAutoFit/>
            </a:bodyPr>
            <a:lstStyle/>
            <a:p>
              <a:pPr algn="ctr">
                <a:lnSpc>
                  <a:spcPts val="3800"/>
                </a:lnSpc>
              </a:pPr>
              <a:r>
                <a:rPr lang="en-US" sz="1600" b="1">
                  <a:solidFill>
                    <a:srgbClr val="FFFFFF"/>
                  </a:solidFill>
                  <a:latin typeface="Poppins Bold"/>
                  <a:ea typeface="Poppins Bold"/>
                  <a:cs typeface="Poppins Bold"/>
                  <a:sym typeface="Poppins Bold"/>
                </a:rPr>
                <a:t>OLYMPIANS</a:t>
              </a:r>
            </a:p>
          </p:txBody>
        </p:sp>
        <p:sp>
          <p:nvSpPr>
            <p:cNvPr id="15" name="TextBox 15"/>
            <p:cNvSpPr txBox="1"/>
            <p:nvPr/>
          </p:nvSpPr>
          <p:spPr>
            <a:xfrm>
              <a:off x="4362" y="409575"/>
              <a:ext cx="1951702" cy="1053465"/>
            </a:xfrm>
            <a:prstGeom prst="rect">
              <a:avLst/>
            </a:prstGeom>
          </p:spPr>
          <p:txBody>
            <a:bodyPr lIns="0" tIns="0" rIns="0" bIns="0" rtlCol="0" anchor="t">
              <a:spAutoFit/>
            </a:bodyPr>
            <a:lstStyle/>
            <a:p>
              <a:pPr algn="ctr">
                <a:lnSpc>
                  <a:spcPts val="3600"/>
                </a:lnSpc>
              </a:pPr>
              <a:r>
                <a:rPr lang="en-US" sz="7200" spc="100">
                  <a:solidFill>
                    <a:srgbClr val="FFFFFF"/>
                  </a:solidFill>
                  <a:latin typeface="Poppins"/>
                  <a:ea typeface="Poppins"/>
                  <a:cs typeface="Poppins"/>
                  <a:sym typeface="Poppins"/>
                </a:rPr>
                <a:t>53</a:t>
              </a:r>
            </a:p>
          </p:txBody>
        </p:sp>
      </p:grpSp>
      <p:grpSp>
        <p:nvGrpSpPr>
          <p:cNvPr id="16" name="Group 16"/>
          <p:cNvGrpSpPr/>
          <p:nvPr/>
        </p:nvGrpSpPr>
        <p:grpSpPr>
          <a:xfrm>
            <a:off x="5943662" y="5756883"/>
            <a:ext cx="1538440" cy="1289572"/>
            <a:chOff x="0" y="0"/>
            <a:chExt cx="2051254" cy="1719430"/>
          </a:xfrm>
        </p:grpSpPr>
        <p:sp>
          <p:nvSpPr>
            <p:cNvPr id="17" name="TextBox 17"/>
            <p:cNvSpPr txBox="1"/>
            <p:nvPr/>
          </p:nvSpPr>
          <p:spPr>
            <a:xfrm>
              <a:off x="0" y="1372086"/>
              <a:ext cx="2051254" cy="347344"/>
            </a:xfrm>
            <a:prstGeom prst="rect">
              <a:avLst/>
            </a:prstGeom>
          </p:spPr>
          <p:txBody>
            <a:bodyPr lIns="0" tIns="0" rIns="0" bIns="0" rtlCol="0" anchor="t">
              <a:spAutoFit/>
            </a:bodyPr>
            <a:lstStyle/>
            <a:p>
              <a:pPr algn="ctr">
                <a:lnSpc>
                  <a:spcPts val="1920"/>
                </a:lnSpc>
              </a:pPr>
              <a:r>
                <a:rPr lang="en-US" sz="1600" b="1">
                  <a:solidFill>
                    <a:srgbClr val="FFFFFF"/>
                  </a:solidFill>
                  <a:latin typeface="Poppins Bold"/>
                  <a:ea typeface="Poppins Bold"/>
                  <a:cs typeface="Poppins Bold"/>
                  <a:sym typeface="Poppins Bold"/>
                </a:rPr>
                <a:t>COUNTRIES</a:t>
              </a:r>
            </a:p>
          </p:txBody>
        </p:sp>
        <p:sp>
          <p:nvSpPr>
            <p:cNvPr id="18" name="TextBox 18"/>
            <p:cNvSpPr txBox="1"/>
            <p:nvPr/>
          </p:nvSpPr>
          <p:spPr>
            <a:xfrm>
              <a:off x="166689" y="409575"/>
              <a:ext cx="1717876" cy="1053465"/>
            </a:xfrm>
            <a:prstGeom prst="rect">
              <a:avLst/>
            </a:prstGeom>
          </p:spPr>
          <p:txBody>
            <a:bodyPr lIns="0" tIns="0" rIns="0" bIns="0" rtlCol="0" anchor="t">
              <a:spAutoFit/>
            </a:bodyPr>
            <a:lstStyle/>
            <a:p>
              <a:pPr algn="ctr">
                <a:lnSpc>
                  <a:spcPts val="3600"/>
                </a:lnSpc>
              </a:pPr>
              <a:r>
                <a:rPr lang="en-US" sz="7200" spc="100">
                  <a:solidFill>
                    <a:srgbClr val="FFFFFF"/>
                  </a:solidFill>
                  <a:latin typeface="Poppins"/>
                  <a:ea typeface="Poppins"/>
                  <a:cs typeface="Poppins"/>
                  <a:sym typeface="Poppins"/>
                </a:rPr>
                <a:t>12</a:t>
              </a:r>
            </a:p>
          </p:txBody>
        </p:sp>
      </p:grpSp>
      <p:sp>
        <p:nvSpPr>
          <p:cNvPr id="19" name="TextBox 19"/>
          <p:cNvSpPr txBox="1"/>
          <p:nvPr/>
        </p:nvSpPr>
        <p:spPr>
          <a:xfrm>
            <a:off x="11137871" y="6118833"/>
            <a:ext cx="4495800" cy="488315"/>
          </a:xfrm>
          <a:prstGeom prst="rect">
            <a:avLst/>
          </a:prstGeom>
        </p:spPr>
        <p:txBody>
          <a:bodyPr lIns="0" tIns="0" rIns="0" bIns="0" rtlCol="0" anchor="t">
            <a:spAutoFit/>
          </a:bodyPr>
          <a:lstStyle/>
          <a:p>
            <a:pPr algn="ctr">
              <a:lnSpc>
                <a:spcPts val="2800"/>
              </a:lnSpc>
            </a:pPr>
            <a:r>
              <a:rPr lang="en-US" sz="5600" b="1" spc="77">
                <a:solidFill>
                  <a:srgbClr val="FFFFFF"/>
                </a:solidFill>
                <a:latin typeface="Copyright JTD, LLC 1 Bold"/>
                <a:ea typeface="Copyright JTD, LLC 1 Bold"/>
                <a:cs typeface="Copyright JTD, LLC 1 Bold"/>
                <a:sym typeface="Copyright JTD, LLC 1 Bold"/>
              </a:rPr>
              <a:t>8 YEAR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3741244" y="8027416"/>
            <a:ext cx="10805512" cy="1944666"/>
            <a:chOff x="0" y="0"/>
            <a:chExt cx="14407349" cy="2592889"/>
          </a:xfrm>
        </p:grpSpPr>
        <p:sp>
          <p:nvSpPr>
            <p:cNvPr id="4" name="TextBox 4"/>
            <p:cNvSpPr txBox="1"/>
            <p:nvPr/>
          </p:nvSpPr>
          <p:spPr>
            <a:xfrm>
              <a:off x="4717881" y="985933"/>
              <a:ext cx="5031193" cy="507577"/>
            </a:xfrm>
            <a:prstGeom prst="rect">
              <a:avLst/>
            </a:prstGeom>
          </p:spPr>
          <p:txBody>
            <a:bodyPr lIns="0" tIns="0" rIns="0" bIns="0" rtlCol="0" anchor="t">
              <a:spAutoFit/>
            </a:bodyPr>
            <a:lstStyle/>
            <a:p>
              <a:pPr algn="ctr">
                <a:lnSpc>
                  <a:spcPts val="2799"/>
                </a:lnSpc>
              </a:pPr>
              <a:r>
                <a:rPr lang="en-US" sz="2799" spc="139">
                  <a:solidFill>
                    <a:srgbClr val="FFFFFF"/>
                  </a:solidFill>
                  <a:latin typeface="Degular 1"/>
                  <a:ea typeface="Degular 1"/>
                  <a:cs typeface="Degular 1"/>
                  <a:sym typeface="Degular 1"/>
                </a:rPr>
                <a:t>Corporate Partners</a:t>
              </a:r>
            </a:p>
          </p:txBody>
        </p:sp>
        <p:sp>
          <p:nvSpPr>
            <p:cNvPr id="5" name="Freeform 5"/>
            <p:cNvSpPr/>
            <p:nvPr/>
          </p:nvSpPr>
          <p:spPr>
            <a:xfrm>
              <a:off x="6700078" y="0"/>
              <a:ext cx="1066800" cy="762000"/>
            </a:xfrm>
            <a:custGeom>
              <a:avLst/>
              <a:gdLst/>
              <a:ahLst/>
              <a:cxnLst/>
              <a:rect l="l" t="t" r="r" b="b"/>
              <a:pathLst>
                <a:path w="1066800" h="762000">
                  <a:moveTo>
                    <a:pt x="0" y="0"/>
                  </a:moveTo>
                  <a:lnTo>
                    <a:pt x="1066800" y="0"/>
                  </a:lnTo>
                  <a:lnTo>
                    <a:pt x="1066800" y="762000"/>
                  </a:lnTo>
                  <a:lnTo>
                    <a:pt x="0" y="762000"/>
                  </a:lnTo>
                  <a:lnTo>
                    <a:pt x="0" y="0"/>
                  </a:lnTo>
                  <a:close/>
                </a:path>
              </a:pathLst>
            </a:custGeom>
            <a:blipFill>
              <a:blip r:embed="rId4">
                <a:extLst>
                  <a:ext uri="{96DAC541-7B7A-43D3-8B79-37D633B846F1}">
                    <asvg:svgBlip xmlns:asvg="http://schemas.microsoft.com/office/drawing/2016/SVG/main" r:embed="rId5"/>
                  </a:ext>
                </a:extLst>
              </a:blip>
              <a:stretch>
                <a:fillRect t="-833" b="-833"/>
              </a:stretch>
            </a:blipFill>
          </p:spPr>
          <p:txBody>
            <a:bodyPr/>
            <a:lstStyle/>
            <a:p>
              <a:endParaRPr lang="en-US"/>
            </a:p>
          </p:txBody>
        </p:sp>
        <p:sp>
          <p:nvSpPr>
            <p:cNvPr id="6" name="Freeform 6" descr="A white letter on a black background  Description automatically generated"/>
            <p:cNvSpPr/>
            <p:nvPr/>
          </p:nvSpPr>
          <p:spPr>
            <a:xfrm>
              <a:off x="7411612" y="1921200"/>
              <a:ext cx="2032852" cy="283083"/>
            </a:xfrm>
            <a:custGeom>
              <a:avLst/>
              <a:gdLst/>
              <a:ahLst/>
              <a:cxnLst/>
              <a:rect l="l" t="t" r="r" b="b"/>
              <a:pathLst>
                <a:path w="2032852" h="283083">
                  <a:moveTo>
                    <a:pt x="0" y="0"/>
                  </a:moveTo>
                  <a:lnTo>
                    <a:pt x="2032852" y="0"/>
                  </a:lnTo>
                  <a:lnTo>
                    <a:pt x="2032852" y="283084"/>
                  </a:lnTo>
                  <a:lnTo>
                    <a:pt x="0" y="283084"/>
                  </a:lnTo>
                  <a:lnTo>
                    <a:pt x="0" y="0"/>
                  </a:lnTo>
                  <a:close/>
                </a:path>
              </a:pathLst>
            </a:custGeom>
            <a:blipFill>
              <a:blip r:embed="rId6"/>
              <a:stretch>
                <a:fillRect t="-3094" b="-3094"/>
              </a:stretch>
            </a:blipFill>
          </p:spPr>
          <p:txBody>
            <a:bodyPr/>
            <a:lstStyle/>
            <a:p>
              <a:endParaRPr lang="en-US"/>
            </a:p>
          </p:txBody>
        </p:sp>
        <p:sp>
          <p:nvSpPr>
            <p:cNvPr id="7" name="Freeform 7" descr="A black and white logo  Description automatically generated"/>
            <p:cNvSpPr/>
            <p:nvPr/>
          </p:nvSpPr>
          <p:spPr>
            <a:xfrm>
              <a:off x="11412030" y="1493510"/>
              <a:ext cx="2995320" cy="987568"/>
            </a:xfrm>
            <a:custGeom>
              <a:avLst/>
              <a:gdLst/>
              <a:ahLst/>
              <a:cxnLst/>
              <a:rect l="l" t="t" r="r" b="b"/>
              <a:pathLst>
                <a:path w="2995320" h="987568">
                  <a:moveTo>
                    <a:pt x="0" y="0"/>
                  </a:moveTo>
                  <a:lnTo>
                    <a:pt x="2995319" y="0"/>
                  </a:lnTo>
                  <a:lnTo>
                    <a:pt x="2995319" y="987568"/>
                  </a:lnTo>
                  <a:lnTo>
                    <a:pt x="0" y="987568"/>
                  </a:lnTo>
                  <a:lnTo>
                    <a:pt x="0" y="0"/>
                  </a:lnTo>
                  <a:close/>
                </a:path>
              </a:pathLst>
            </a:custGeom>
            <a:blipFill>
              <a:blip r:embed="rId7"/>
              <a:stretch>
                <a:fillRect l="-4047" r="-4047"/>
              </a:stretch>
            </a:blipFill>
          </p:spPr>
          <p:txBody>
            <a:bodyPr/>
            <a:lstStyle/>
            <a:p>
              <a:endParaRPr lang="en-US"/>
            </a:p>
          </p:txBody>
        </p:sp>
        <p:sp>
          <p:nvSpPr>
            <p:cNvPr id="8" name="Freeform 8" descr="A white logo on a black background  Description automatically generated"/>
            <p:cNvSpPr/>
            <p:nvPr/>
          </p:nvSpPr>
          <p:spPr>
            <a:xfrm>
              <a:off x="9951247" y="1626659"/>
              <a:ext cx="1233977" cy="721269"/>
            </a:xfrm>
            <a:custGeom>
              <a:avLst/>
              <a:gdLst/>
              <a:ahLst/>
              <a:cxnLst/>
              <a:rect l="l" t="t" r="r" b="b"/>
              <a:pathLst>
                <a:path w="1233977" h="721269">
                  <a:moveTo>
                    <a:pt x="0" y="0"/>
                  </a:moveTo>
                  <a:lnTo>
                    <a:pt x="1233977" y="0"/>
                  </a:lnTo>
                  <a:lnTo>
                    <a:pt x="1233977" y="721269"/>
                  </a:lnTo>
                  <a:lnTo>
                    <a:pt x="0" y="721269"/>
                  </a:lnTo>
                  <a:lnTo>
                    <a:pt x="0" y="0"/>
                  </a:lnTo>
                  <a:close/>
                </a:path>
              </a:pathLst>
            </a:custGeom>
            <a:blipFill>
              <a:blip r:embed="rId8"/>
              <a:stretch>
                <a:fillRect/>
              </a:stretch>
            </a:blipFill>
          </p:spPr>
          <p:txBody>
            <a:bodyPr/>
            <a:lstStyle/>
            <a:p>
              <a:endParaRPr lang="en-US"/>
            </a:p>
          </p:txBody>
        </p:sp>
        <p:sp>
          <p:nvSpPr>
            <p:cNvPr id="9" name="Freeform 9" descr="A red maple leaf in a circle with white text  Description automatically generated"/>
            <p:cNvSpPr/>
            <p:nvPr/>
          </p:nvSpPr>
          <p:spPr>
            <a:xfrm>
              <a:off x="0" y="1532595"/>
              <a:ext cx="1330598" cy="1060293"/>
            </a:xfrm>
            <a:custGeom>
              <a:avLst/>
              <a:gdLst/>
              <a:ahLst/>
              <a:cxnLst/>
              <a:rect l="l" t="t" r="r" b="b"/>
              <a:pathLst>
                <a:path w="1330598" h="1060293">
                  <a:moveTo>
                    <a:pt x="0" y="0"/>
                  </a:moveTo>
                  <a:lnTo>
                    <a:pt x="1330598" y="0"/>
                  </a:lnTo>
                  <a:lnTo>
                    <a:pt x="1330598" y="1060294"/>
                  </a:lnTo>
                  <a:lnTo>
                    <a:pt x="0" y="1060294"/>
                  </a:lnTo>
                  <a:lnTo>
                    <a:pt x="0" y="0"/>
                  </a:lnTo>
                  <a:close/>
                </a:path>
              </a:pathLst>
            </a:custGeom>
            <a:blipFill>
              <a:blip r:embed="rId9"/>
              <a:stretch>
                <a:fillRect l="-327" r="-327"/>
              </a:stretch>
            </a:blipFill>
          </p:spPr>
          <p:txBody>
            <a:bodyPr/>
            <a:lstStyle/>
            <a:p>
              <a:endParaRPr lang="en-US"/>
            </a:p>
          </p:txBody>
        </p:sp>
        <p:sp>
          <p:nvSpPr>
            <p:cNvPr id="10" name="Freeform 10"/>
            <p:cNvSpPr/>
            <p:nvPr/>
          </p:nvSpPr>
          <p:spPr>
            <a:xfrm>
              <a:off x="4304386" y="1733505"/>
              <a:ext cx="1331553" cy="658475"/>
            </a:xfrm>
            <a:custGeom>
              <a:avLst/>
              <a:gdLst/>
              <a:ahLst/>
              <a:cxnLst/>
              <a:rect l="l" t="t" r="r" b="b"/>
              <a:pathLst>
                <a:path w="1331553" h="658475">
                  <a:moveTo>
                    <a:pt x="0" y="0"/>
                  </a:moveTo>
                  <a:lnTo>
                    <a:pt x="1331554" y="0"/>
                  </a:lnTo>
                  <a:lnTo>
                    <a:pt x="1331554" y="658475"/>
                  </a:lnTo>
                  <a:lnTo>
                    <a:pt x="0" y="658475"/>
                  </a:lnTo>
                  <a:lnTo>
                    <a:pt x="0" y="0"/>
                  </a:lnTo>
                  <a:close/>
                </a:path>
              </a:pathLst>
            </a:custGeom>
            <a:blipFill>
              <a:blip r:embed="rId10">
                <a:extLst>
                  <a:ext uri="{96DAC541-7B7A-43D3-8B79-37D633B846F1}">
                    <asvg:svgBlip xmlns:asvg="http://schemas.microsoft.com/office/drawing/2016/SVG/main" r:embed="rId11"/>
                  </a:ext>
                </a:extLst>
              </a:blip>
              <a:stretch>
                <a:fillRect t="-72" b="-72"/>
              </a:stretch>
            </a:blipFill>
          </p:spPr>
          <p:txBody>
            <a:bodyPr/>
            <a:lstStyle/>
            <a:p>
              <a:endParaRPr lang="en-US"/>
            </a:p>
          </p:txBody>
        </p:sp>
        <p:sp>
          <p:nvSpPr>
            <p:cNvPr id="11" name="Freeform 11" descr="A black and white logo  Description automatically generated"/>
            <p:cNvSpPr/>
            <p:nvPr/>
          </p:nvSpPr>
          <p:spPr>
            <a:xfrm>
              <a:off x="6068158" y="1644406"/>
              <a:ext cx="836672" cy="836672"/>
            </a:xfrm>
            <a:custGeom>
              <a:avLst/>
              <a:gdLst/>
              <a:ahLst/>
              <a:cxnLst/>
              <a:rect l="l" t="t" r="r" b="b"/>
              <a:pathLst>
                <a:path w="836672" h="836672">
                  <a:moveTo>
                    <a:pt x="0" y="0"/>
                  </a:moveTo>
                  <a:lnTo>
                    <a:pt x="836671" y="0"/>
                  </a:lnTo>
                  <a:lnTo>
                    <a:pt x="836671" y="836672"/>
                  </a:lnTo>
                  <a:lnTo>
                    <a:pt x="0" y="836672"/>
                  </a:lnTo>
                  <a:lnTo>
                    <a:pt x="0" y="0"/>
                  </a:lnTo>
                  <a:close/>
                </a:path>
              </a:pathLst>
            </a:custGeom>
            <a:blipFill>
              <a:blip r:embed="rId12"/>
              <a:stretch>
                <a:fillRect/>
              </a:stretch>
            </a:blipFill>
          </p:spPr>
          <p:txBody>
            <a:bodyPr/>
            <a:lstStyle/>
            <a:p>
              <a:endParaRPr lang="en-US"/>
            </a:p>
          </p:txBody>
        </p:sp>
        <p:sp>
          <p:nvSpPr>
            <p:cNvPr id="12" name="Freeform 12" descr="A black background with white text  Description automatically generated"/>
            <p:cNvSpPr/>
            <p:nvPr/>
          </p:nvSpPr>
          <p:spPr>
            <a:xfrm>
              <a:off x="1664246" y="1763218"/>
              <a:ext cx="2207922" cy="599049"/>
            </a:xfrm>
            <a:custGeom>
              <a:avLst/>
              <a:gdLst/>
              <a:ahLst/>
              <a:cxnLst/>
              <a:rect l="l" t="t" r="r" b="b"/>
              <a:pathLst>
                <a:path w="2207922" h="599049">
                  <a:moveTo>
                    <a:pt x="0" y="0"/>
                  </a:moveTo>
                  <a:lnTo>
                    <a:pt x="2207921" y="0"/>
                  </a:lnTo>
                  <a:lnTo>
                    <a:pt x="2207921" y="599048"/>
                  </a:lnTo>
                  <a:lnTo>
                    <a:pt x="0" y="599048"/>
                  </a:lnTo>
                  <a:lnTo>
                    <a:pt x="0" y="0"/>
                  </a:lnTo>
                  <a:close/>
                </a:path>
              </a:pathLst>
            </a:custGeom>
            <a:blipFill>
              <a:blip r:embed="rId13"/>
              <a:stretch>
                <a:fillRect l="-89" r="-89"/>
              </a:stretch>
            </a:blipFill>
          </p:spPr>
          <p:txBody>
            <a:bodyPr/>
            <a:lstStyle/>
            <a:p>
              <a:endParaRPr lang="en-US"/>
            </a:p>
          </p:txBody>
        </p:sp>
      </p:grpSp>
      <p:sp>
        <p:nvSpPr>
          <p:cNvPr id="13" name="TextBox 13"/>
          <p:cNvSpPr txBox="1"/>
          <p:nvPr/>
        </p:nvSpPr>
        <p:spPr>
          <a:xfrm>
            <a:off x="1028700" y="454632"/>
            <a:ext cx="16230600" cy="1847850"/>
          </a:xfrm>
          <a:prstGeom prst="rect">
            <a:avLst/>
          </a:prstGeom>
        </p:spPr>
        <p:txBody>
          <a:bodyPr lIns="0" tIns="0" rIns="0" bIns="0" rtlCol="0" anchor="t">
            <a:spAutoFit/>
          </a:bodyPr>
          <a:lstStyle/>
          <a:p>
            <a:pPr algn="ctr">
              <a:lnSpc>
                <a:spcPts val="7200"/>
              </a:lnSpc>
            </a:pPr>
            <a:r>
              <a:rPr lang="en-US" sz="6000" b="1">
                <a:solidFill>
                  <a:srgbClr val="FFFFFF"/>
                </a:solidFill>
                <a:latin typeface="Copyright JTD, LLC 1 Bold"/>
                <a:ea typeface="Copyright JTD, LLC 1 Bold"/>
                <a:cs typeface="Copyright JTD, LLC 1 Bold"/>
                <a:sym typeface="Copyright JTD, LLC 1 Bold"/>
              </a:rPr>
              <a:t>INAUGURAL SEASON MILESTONES</a:t>
            </a:r>
          </a:p>
        </p:txBody>
      </p:sp>
      <p:grpSp>
        <p:nvGrpSpPr>
          <p:cNvPr id="14" name="Group 14"/>
          <p:cNvGrpSpPr/>
          <p:nvPr/>
        </p:nvGrpSpPr>
        <p:grpSpPr>
          <a:xfrm>
            <a:off x="1028700" y="2879480"/>
            <a:ext cx="7960613" cy="4988783"/>
            <a:chOff x="0" y="0"/>
            <a:chExt cx="10614151" cy="6651711"/>
          </a:xfrm>
        </p:grpSpPr>
        <p:sp>
          <p:nvSpPr>
            <p:cNvPr id="15" name="Freeform 15"/>
            <p:cNvSpPr/>
            <p:nvPr/>
          </p:nvSpPr>
          <p:spPr>
            <a:xfrm>
              <a:off x="2562526" y="0"/>
              <a:ext cx="6386935" cy="4258247"/>
            </a:xfrm>
            <a:custGeom>
              <a:avLst/>
              <a:gdLst/>
              <a:ahLst/>
              <a:cxnLst/>
              <a:rect l="l" t="t" r="r" b="b"/>
              <a:pathLst>
                <a:path w="6386935" h="4258247">
                  <a:moveTo>
                    <a:pt x="0" y="0"/>
                  </a:moveTo>
                  <a:lnTo>
                    <a:pt x="6386935" y="0"/>
                  </a:lnTo>
                  <a:lnTo>
                    <a:pt x="6386935" y="4258247"/>
                  </a:lnTo>
                  <a:lnTo>
                    <a:pt x="0" y="4258247"/>
                  </a:lnTo>
                  <a:lnTo>
                    <a:pt x="0" y="0"/>
                  </a:lnTo>
                  <a:close/>
                </a:path>
              </a:pathLst>
            </a:custGeom>
            <a:blipFill>
              <a:blip r:embed="rId14"/>
              <a:stretch>
                <a:fillRect r="-6"/>
              </a:stretch>
            </a:blipFill>
          </p:spPr>
          <p:txBody>
            <a:bodyPr/>
            <a:lstStyle/>
            <a:p>
              <a:endParaRPr lang="en-US"/>
            </a:p>
          </p:txBody>
        </p:sp>
        <p:sp>
          <p:nvSpPr>
            <p:cNvPr id="16" name="TextBox 16"/>
            <p:cNvSpPr txBox="1"/>
            <p:nvPr/>
          </p:nvSpPr>
          <p:spPr>
            <a:xfrm>
              <a:off x="0" y="5056153"/>
              <a:ext cx="5755993" cy="1580938"/>
            </a:xfrm>
            <a:prstGeom prst="rect">
              <a:avLst/>
            </a:prstGeom>
          </p:spPr>
          <p:txBody>
            <a:bodyPr lIns="0" tIns="0" rIns="0" bIns="0" rtlCol="0" anchor="t">
              <a:spAutoFit/>
            </a:bodyPr>
            <a:lstStyle/>
            <a:p>
              <a:pPr algn="ctr">
                <a:lnSpc>
                  <a:spcPts val="3079"/>
                </a:lnSpc>
              </a:pPr>
              <a:r>
                <a:rPr lang="en-US" sz="2799" spc="139">
                  <a:solidFill>
                    <a:srgbClr val="FFFFFF"/>
                  </a:solidFill>
                  <a:latin typeface="Degular 1"/>
                  <a:ea typeface="Degular 1"/>
                  <a:cs typeface="Degular 1"/>
                  <a:sym typeface="Degular 1"/>
                </a:rPr>
                <a:t>Record-Breaking Professional Women’s Hockey Game Attendance</a:t>
              </a:r>
            </a:p>
          </p:txBody>
        </p:sp>
        <p:sp>
          <p:nvSpPr>
            <p:cNvPr id="17" name="TextBox 17"/>
            <p:cNvSpPr txBox="1"/>
            <p:nvPr/>
          </p:nvSpPr>
          <p:spPr>
            <a:xfrm>
              <a:off x="0" y="4548803"/>
              <a:ext cx="5755993" cy="493395"/>
            </a:xfrm>
            <a:prstGeom prst="rect">
              <a:avLst/>
            </a:prstGeom>
          </p:spPr>
          <p:txBody>
            <a:bodyPr lIns="0" tIns="0" rIns="0" bIns="0" rtlCol="0" anchor="t">
              <a:spAutoFit/>
            </a:bodyPr>
            <a:lstStyle/>
            <a:p>
              <a:pPr algn="ctr">
                <a:lnSpc>
                  <a:spcPts val="1800"/>
                </a:lnSpc>
              </a:pPr>
              <a:r>
                <a:rPr lang="en-US" sz="3600" b="1" spc="66">
                  <a:solidFill>
                    <a:srgbClr val="FFFFFF"/>
                  </a:solidFill>
                  <a:latin typeface="Copyright JTD, LLC 2 Bold"/>
                  <a:ea typeface="Copyright JTD, LLC 2 Bold"/>
                  <a:cs typeface="Copyright JTD, LLC 2 Bold"/>
                  <a:sym typeface="Copyright JTD, LLC 2 Bold"/>
                </a:rPr>
                <a:t>21,105</a:t>
              </a:r>
            </a:p>
          </p:txBody>
        </p:sp>
        <p:sp>
          <p:nvSpPr>
            <p:cNvPr id="18" name="TextBox 18"/>
            <p:cNvSpPr txBox="1"/>
            <p:nvPr/>
          </p:nvSpPr>
          <p:spPr>
            <a:xfrm>
              <a:off x="6178117" y="5070773"/>
              <a:ext cx="4436034" cy="1580938"/>
            </a:xfrm>
            <a:prstGeom prst="rect">
              <a:avLst/>
            </a:prstGeom>
          </p:spPr>
          <p:txBody>
            <a:bodyPr lIns="0" tIns="0" rIns="0" bIns="0" rtlCol="0" anchor="t">
              <a:spAutoFit/>
            </a:bodyPr>
            <a:lstStyle/>
            <a:p>
              <a:pPr algn="ctr">
                <a:lnSpc>
                  <a:spcPts val="3079"/>
                </a:lnSpc>
              </a:pPr>
              <a:r>
                <a:rPr lang="en-US" sz="2799" spc="139">
                  <a:solidFill>
                    <a:srgbClr val="FFFFFF"/>
                  </a:solidFill>
                  <a:latin typeface="Degular 1"/>
                  <a:ea typeface="Degular 1"/>
                  <a:cs typeface="Degular 1"/>
                  <a:sym typeface="Degular 1"/>
                </a:rPr>
                <a:t>People attended games during the 2024 season</a:t>
              </a:r>
            </a:p>
          </p:txBody>
        </p:sp>
        <p:sp>
          <p:nvSpPr>
            <p:cNvPr id="19" name="TextBox 19"/>
            <p:cNvSpPr txBox="1"/>
            <p:nvPr/>
          </p:nvSpPr>
          <p:spPr>
            <a:xfrm>
              <a:off x="6178117" y="4548803"/>
              <a:ext cx="4436034" cy="493395"/>
            </a:xfrm>
            <a:prstGeom prst="rect">
              <a:avLst/>
            </a:prstGeom>
          </p:spPr>
          <p:txBody>
            <a:bodyPr lIns="0" tIns="0" rIns="0" bIns="0" rtlCol="0" anchor="t">
              <a:spAutoFit/>
            </a:bodyPr>
            <a:lstStyle/>
            <a:p>
              <a:pPr algn="ctr">
                <a:lnSpc>
                  <a:spcPts val="1800"/>
                </a:lnSpc>
              </a:pPr>
              <a:r>
                <a:rPr lang="en-US" sz="3600" b="1" spc="66">
                  <a:solidFill>
                    <a:srgbClr val="FFFFFF"/>
                  </a:solidFill>
                  <a:latin typeface="Copyright JTD, LLC 2 Bold"/>
                  <a:ea typeface="Copyright JTD, LLC 2 Bold"/>
                  <a:cs typeface="Copyright JTD, LLC 2 Bold"/>
                  <a:sym typeface="Copyright JTD, LLC 2 Bold"/>
                </a:rPr>
                <a:t>483,530</a:t>
              </a:r>
            </a:p>
          </p:txBody>
        </p:sp>
      </p:grpSp>
      <p:grpSp>
        <p:nvGrpSpPr>
          <p:cNvPr id="20" name="Group 20"/>
          <p:cNvGrpSpPr/>
          <p:nvPr/>
        </p:nvGrpSpPr>
        <p:grpSpPr>
          <a:xfrm>
            <a:off x="10278343" y="2713673"/>
            <a:ext cx="5666627" cy="5046588"/>
            <a:chOff x="0" y="0"/>
            <a:chExt cx="7555503" cy="6728784"/>
          </a:xfrm>
        </p:grpSpPr>
        <p:sp>
          <p:nvSpPr>
            <p:cNvPr id="21" name="Freeform 21"/>
            <p:cNvSpPr/>
            <p:nvPr/>
          </p:nvSpPr>
          <p:spPr>
            <a:xfrm>
              <a:off x="584284" y="0"/>
              <a:ext cx="6386935" cy="4258367"/>
            </a:xfrm>
            <a:custGeom>
              <a:avLst/>
              <a:gdLst/>
              <a:ahLst/>
              <a:cxnLst/>
              <a:rect l="l" t="t" r="r" b="b"/>
              <a:pathLst>
                <a:path w="6386935" h="4258367">
                  <a:moveTo>
                    <a:pt x="0" y="0"/>
                  </a:moveTo>
                  <a:lnTo>
                    <a:pt x="6386935" y="0"/>
                  </a:lnTo>
                  <a:lnTo>
                    <a:pt x="6386935" y="4258367"/>
                  </a:lnTo>
                  <a:lnTo>
                    <a:pt x="0" y="4258367"/>
                  </a:lnTo>
                  <a:lnTo>
                    <a:pt x="0" y="0"/>
                  </a:lnTo>
                  <a:close/>
                </a:path>
              </a:pathLst>
            </a:custGeom>
            <a:blipFill>
              <a:blip r:embed="rId15"/>
              <a:stretch>
                <a:fillRect r="-48"/>
              </a:stretch>
            </a:blipFill>
          </p:spPr>
          <p:txBody>
            <a:bodyPr/>
            <a:lstStyle/>
            <a:p>
              <a:endParaRPr lang="en-US"/>
            </a:p>
          </p:txBody>
        </p:sp>
        <p:sp>
          <p:nvSpPr>
            <p:cNvPr id="22" name="TextBox 22"/>
            <p:cNvSpPr txBox="1"/>
            <p:nvPr/>
          </p:nvSpPr>
          <p:spPr>
            <a:xfrm>
              <a:off x="0" y="5147846"/>
              <a:ext cx="7555503" cy="1580938"/>
            </a:xfrm>
            <a:prstGeom prst="rect">
              <a:avLst/>
            </a:prstGeom>
          </p:spPr>
          <p:txBody>
            <a:bodyPr lIns="0" tIns="0" rIns="0" bIns="0" rtlCol="0" anchor="t">
              <a:spAutoFit/>
            </a:bodyPr>
            <a:lstStyle/>
            <a:p>
              <a:pPr algn="ctr">
                <a:lnSpc>
                  <a:spcPts val="3079"/>
                </a:lnSpc>
              </a:pPr>
              <a:r>
                <a:rPr lang="en-US" sz="2799" spc="139">
                  <a:solidFill>
                    <a:srgbClr val="FFFFFF"/>
                  </a:solidFill>
                  <a:latin typeface="Degular 1"/>
                  <a:ea typeface="Degular 1"/>
                  <a:cs typeface="Degular 1"/>
                  <a:sym typeface="Degular 1"/>
                </a:rPr>
                <a:t>Neutral site games in Detroit (13,736) and Pittsburgh (8,850) saw extremely strong attendance</a:t>
              </a:r>
            </a:p>
          </p:txBody>
        </p:sp>
        <p:sp>
          <p:nvSpPr>
            <p:cNvPr id="23" name="TextBox 23"/>
            <p:cNvSpPr txBox="1"/>
            <p:nvPr/>
          </p:nvSpPr>
          <p:spPr>
            <a:xfrm>
              <a:off x="0" y="4625876"/>
              <a:ext cx="7555503" cy="493395"/>
            </a:xfrm>
            <a:prstGeom prst="rect">
              <a:avLst/>
            </a:prstGeom>
          </p:spPr>
          <p:txBody>
            <a:bodyPr lIns="0" tIns="0" rIns="0" bIns="0" rtlCol="0" anchor="t">
              <a:spAutoFit/>
            </a:bodyPr>
            <a:lstStyle/>
            <a:p>
              <a:pPr algn="ctr">
                <a:lnSpc>
                  <a:spcPts val="1800"/>
                </a:lnSpc>
              </a:pPr>
              <a:r>
                <a:rPr lang="en-US" sz="3600" b="1" spc="66">
                  <a:solidFill>
                    <a:srgbClr val="FFFFFF"/>
                  </a:solidFill>
                  <a:latin typeface="Copyright JTD, LLC 2 Bold"/>
                  <a:ea typeface="Copyright JTD, LLC 2 Bold"/>
                  <a:cs typeface="Copyright JTD, LLC 2 Bold"/>
                  <a:sym typeface="Copyright JTD, LLC 2 Bold"/>
                </a:rPr>
                <a:t>13,736</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8897368" y="3272558"/>
            <a:ext cx="8166425" cy="2802636"/>
          </a:xfrm>
          <a:prstGeom prst="rect">
            <a:avLst/>
          </a:prstGeom>
        </p:spPr>
        <p:txBody>
          <a:bodyPr lIns="0" tIns="0" rIns="0" bIns="0" rtlCol="0" anchor="t">
            <a:spAutoFit/>
          </a:bodyPr>
          <a:lstStyle/>
          <a:p>
            <a:pPr algn="l">
              <a:lnSpc>
                <a:spcPts val="3191"/>
              </a:lnSpc>
            </a:pPr>
            <a:r>
              <a:rPr lang="en-US" sz="2799" spc="139">
                <a:solidFill>
                  <a:srgbClr val="FFFFFF"/>
                </a:solidFill>
                <a:latin typeface="Degular 1"/>
                <a:ea typeface="Degular 1"/>
                <a:cs typeface="Degular 1"/>
                <a:sym typeface="Degular 1"/>
              </a:rPr>
              <a:t>The PWHL aims to galvanize its communities by supporting local organizations and fostering meaningful connections. Through our initiatives, we support diverse community groups and inspire the next generation of fans, cultivating an engaged population who shares our passion for the game and social impact.​</a:t>
            </a:r>
          </a:p>
        </p:txBody>
      </p:sp>
      <p:sp>
        <p:nvSpPr>
          <p:cNvPr id="4" name="Freeform 4" descr="A person holding a sign in front of a crowd  Description automatically generated"/>
          <p:cNvSpPr/>
          <p:nvPr/>
        </p:nvSpPr>
        <p:spPr>
          <a:xfrm>
            <a:off x="-12700" y="0"/>
            <a:ext cx="4908609" cy="4453295"/>
          </a:xfrm>
          <a:custGeom>
            <a:avLst/>
            <a:gdLst/>
            <a:ahLst/>
            <a:cxnLst/>
            <a:rect l="l" t="t" r="r" b="b"/>
            <a:pathLst>
              <a:path w="4908609" h="4453295">
                <a:moveTo>
                  <a:pt x="0" y="0"/>
                </a:moveTo>
                <a:lnTo>
                  <a:pt x="4908609" y="0"/>
                </a:lnTo>
                <a:lnTo>
                  <a:pt x="4908609" y="4453295"/>
                </a:lnTo>
                <a:lnTo>
                  <a:pt x="0" y="4453295"/>
                </a:lnTo>
                <a:lnTo>
                  <a:pt x="0" y="0"/>
                </a:lnTo>
                <a:close/>
              </a:path>
            </a:pathLst>
          </a:custGeom>
          <a:blipFill>
            <a:blip r:embed="rId4"/>
            <a:stretch>
              <a:fillRect l="-38540" t="-2381" r="-30599" b="-21867"/>
            </a:stretch>
          </a:blipFill>
        </p:spPr>
        <p:txBody>
          <a:bodyPr/>
          <a:lstStyle/>
          <a:p>
            <a:endParaRPr lang="en-US"/>
          </a:p>
        </p:txBody>
      </p:sp>
      <p:sp>
        <p:nvSpPr>
          <p:cNvPr id="5" name="Freeform 5" descr="A group of people posing for a photo  Description automatically generated"/>
          <p:cNvSpPr/>
          <p:nvPr/>
        </p:nvSpPr>
        <p:spPr>
          <a:xfrm>
            <a:off x="13868400" y="6896101"/>
            <a:ext cx="4419600" cy="3414760"/>
          </a:xfrm>
          <a:custGeom>
            <a:avLst/>
            <a:gdLst/>
            <a:ahLst/>
            <a:cxnLst/>
            <a:rect l="l" t="t" r="r" b="b"/>
            <a:pathLst>
              <a:path w="4419600" h="3414760">
                <a:moveTo>
                  <a:pt x="0" y="0"/>
                </a:moveTo>
                <a:lnTo>
                  <a:pt x="4419600" y="0"/>
                </a:lnTo>
                <a:lnTo>
                  <a:pt x="4419600" y="3414760"/>
                </a:lnTo>
                <a:lnTo>
                  <a:pt x="0" y="3414760"/>
                </a:lnTo>
                <a:lnTo>
                  <a:pt x="0" y="0"/>
                </a:lnTo>
                <a:close/>
              </a:path>
            </a:pathLst>
          </a:custGeom>
          <a:blipFill>
            <a:blip r:embed="rId5"/>
            <a:stretch>
              <a:fillRect l="-39655" t="-15620" r="-53454" b="-53489"/>
            </a:stretch>
          </a:blipFill>
        </p:spPr>
        <p:txBody>
          <a:bodyPr/>
          <a:lstStyle/>
          <a:p>
            <a:endParaRPr lang="en-US"/>
          </a:p>
        </p:txBody>
      </p:sp>
      <p:sp>
        <p:nvSpPr>
          <p:cNvPr id="6" name="Freeform 6" descr="A group of people standing in a room  Description automatically generated"/>
          <p:cNvSpPr/>
          <p:nvPr/>
        </p:nvSpPr>
        <p:spPr>
          <a:xfrm>
            <a:off x="-12700" y="4453295"/>
            <a:ext cx="4678470" cy="5828483"/>
          </a:xfrm>
          <a:custGeom>
            <a:avLst/>
            <a:gdLst/>
            <a:ahLst/>
            <a:cxnLst/>
            <a:rect l="l" t="t" r="r" b="b"/>
            <a:pathLst>
              <a:path w="4678470" h="5828483">
                <a:moveTo>
                  <a:pt x="0" y="0"/>
                </a:moveTo>
                <a:lnTo>
                  <a:pt x="4678470" y="0"/>
                </a:lnTo>
                <a:lnTo>
                  <a:pt x="4678470" y="5828483"/>
                </a:lnTo>
                <a:lnTo>
                  <a:pt x="0" y="5828483"/>
                </a:lnTo>
                <a:lnTo>
                  <a:pt x="0" y="0"/>
                </a:lnTo>
                <a:close/>
              </a:path>
            </a:pathLst>
          </a:custGeom>
          <a:blipFill>
            <a:blip r:embed="rId6"/>
            <a:stretch>
              <a:fillRect l="-31035" r="-41381" b="-41"/>
            </a:stretch>
          </a:blipFill>
        </p:spPr>
        <p:txBody>
          <a:bodyPr/>
          <a:lstStyle/>
          <a:p>
            <a:endParaRPr lang="en-US"/>
          </a:p>
        </p:txBody>
      </p:sp>
      <p:sp>
        <p:nvSpPr>
          <p:cNvPr id="7" name="Freeform 7" descr="A group of people wearing hockey gear  Description automatically generated"/>
          <p:cNvSpPr/>
          <p:nvPr/>
        </p:nvSpPr>
        <p:spPr>
          <a:xfrm>
            <a:off x="3957065" y="0"/>
            <a:ext cx="4724400" cy="5540762"/>
          </a:xfrm>
          <a:custGeom>
            <a:avLst/>
            <a:gdLst/>
            <a:ahLst/>
            <a:cxnLst/>
            <a:rect l="l" t="t" r="r" b="b"/>
            <a:pathLst>
              <a:path w="4724400" h="5540762">
                <a:moveTo>
                  <a:pt x="0" y="0"/>
                </a:moveTo>
                <a:lnTo>
                  <a:pt x="4724400" y="0"/>
                </a:lnTo>
                <a:lnTo>
                  <a:pt x="4724400" y="5540762"/>
                </a:lnTo>
                <a:lnTo>
                  <a:pt x="0" y="5540762"/>
                </a:lnTo>
                <a:lnTo>
                  <a:pt x="0" y="0"/>
                </a:lnTo>
                <a:close/>
              </a:path>
            </a:pathLst>
          </a:custGeom>
          <a:blipFill>
            <a:blip r:embed="rId7"/>
            <a:stretch>
              <a:fillRect l="-37753" t="-136" r="-23426" b="-1129"/>
            </a:stretch>
          </a:blipFill>
        </p:spPr>
        <p:txBody>
          <a:bodyPr/>
          <a:lstStyle/>
          <a:p>
            <a:endParaRPr lang="en-US"/>
          </a:p>
        </p:txBody>
      </p:sp>
      <p:sp>
        <p:nvSpPr>
          <p:cNvPr id="8" name="Freeform 8" descr="A person holding a sign  Description automatically generated"/>
          <p:cNvSpPr/>
          <p:nvPr/>
        </p:nvSpPr>
        <p:spPr>
          <a:xfrm>
            <a:off x="3957065" y="5143500"/>
            <a:ext cx="4724400" cy="5138278"/>
          </a:xfrm>
          <a:custGeom>
            <a:avLst/>
            <a:gdLst/>
            <a:ahLst/>
            <a:cxnLst/>
            <a:rect l="l" t="t" r="r" b="b"/>
            <a:pathLst>
              <a:path w="4724400" h="5138278">
                <a:moveTo>
                  <a:pt x="0" y="0"/>
                </a:moveTo>
                <a:lnTo>
                  <a:pt x="4724400" y="0"/>
                </a:lnTo>
                <a:lnTo>
                  <a:pt x="4724400" y="5138278"/>
                </a:lnTo>
                <a:lnTo>
                  <a:pt x="0" y="5138278"/>
                </a:lnTo>
                <a:lnTo>
                  <a:pt x="0" y="0"/>
                </a:lnTo>
                <a:close/>
              </a:path>
            </a:pathLst>
          </a:custGeom>
          <a:blipFill>
            <a:blip r:embed="rId8"/>
            <a:stretch>
              <a:fillRect l="-26466" t="-9251" r="-56146" b="-2713"/>
            </a:stretch>
          </a:blipFill>
        </p:spPr>
        <p:txBody>
          <a:bodyPr/>
          <a:lstStyle/>
          <a:p>
            <a:endParaRPr lang="en-US"/>
          </a:p>
        </p:txBody>
      </p:sp>
      <p:sp>
        <p:nvSpPr>
          <p:cNvPr id="9" name="Freeform 9" descr="A group of people in sports uniforms  Description automatically generated"/>
          <p:cNvSpPr/>
          <p:nvPr/>
        </p:nvSpPr>
        <p:spPr>
          <a:xfrm>
            <a:off x="8681465" y="6896101"/>
            <a:ext cx="5186934" cy="3414760"/>
          </a:xfrm>
          <a:custGeom>
            <a:avLst/>
            <a:gdLst/>
            <a:ahLst/>
            <a:cxnLst/>
            <a:rect l="l" t="t" r="r" b="b"/>
            <a:pathLst>
              <a:path w="5186934" h="3414760">
                <a:moveTo>
                  <a:pt x="0" y="0"/>
                </a:moveTo>
                <a:lnTo>
                  <a:pt x="5186934" y="0"/>
                </a:lnTo>
                <a:lnTo>
                  <a:pt x="5186934" y="3414760"/>
                </a:lnTo>
                <a:lnTo>
                  <a:pt x="0" y="3414760"/>
                </a:lnTo>
                <a:lnTo>
                  <a:pt x="0" y="0"/>
                </a:lnTo>
                <a:close/>
              </a:path>
            </a:pathLst>
          </a:custGeom>
          <a:blipFill>
            <a:blip r:embed="rId9"/>
            <a:stretch>
              <a:fillRect l="-2287" r="-9391" b="-13132"/>
            </a:stretch>
          </a:blipFill>
        </p:spPr>
        <p:txBody>
          <a:bodyPr/>
          <a:lstStyle/>
          <a:p>
            <a:endParaRPr lang="en-US"/>
          </a:p>
        </p:txBody>
      </p:sp>
      <p:sp>
        <p:nvSpPr>
          <p:cNvPr id="10" name="TextBox 10"/>
          <p:cNvSpPr txBox="1"/>
          <p:nvPr/>
        </p:nvSpPr>
        <p:spPr>
          <a:xfrm>
            <a:off x="8897368" y="748911"/>
            <a:ext cx="9212382" cy="1847850"/>
          </a:xfrm>
          <a:prstGeom prst="rect">
            <a:avLst/>
          </a:prstGeom>
        </p:spPr>
        <p:txBody>
          <a:bodyPr lIns="0" tIns="0" rIns="0" bIns="0" rtlCol="0" anchor="t">
            <a:spAutoFit/>
          </a:bodyPr>
          <a:lstStyle/>
          <a:p>
            <a:pPr algn="l">
              <a:lnSpc>
                <a:spcPts val="7200"/>
              </a:lnSpc>
            </a:pPr>
            <a:r>
              <a:rPr lang="en-US" sz="6000" b="1">
                <a:solidFill>
                  <a:srgbClr val="FFFFFF"/>
                </a:solidFill>
                <a:latin typeface="Copyright JTD, LLC 1 Bold"/>
                <a:ea typeface="Copyright JTD, LLC 1 Bold"/>
                <a:cs typeface="Copyright JTD, LLC 1 Bold"/>
                <a:sym typeface="Copyright JTD, LLC 1 Bold"/>
              </a:rPr>
              <a:t>OUR COMMUNITY IMPACT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2700" y="-2857500"/>
            <a:ext cx="18288001" cy="13144500"/>
          </a:xfrm>
          <a:custGeom>
            <a:avLst/>
            <a:gdLst/>
            <a:ahLst/>
            <a:cxnLst/>
            <a:rect l="l" t="t" r="r" b="b"/>
            <a:pathLst>
              <a:path w="18288001" h="13144500">
                <a:moveTo>
                  <a:pt x="0" y="0"/>
                </a:moveTo>
                <a:lnTo>
                  <a:pt x="18288001" y="0"/>
                </a:lnTo>
                <a:lnTo>
                  <a:pt x="18288001" y="13144500"/>
                </a:lnTo>
                <a:lnTo>
                  <a:pt x="0" y="13144500"/>
                </a:lnTo>
                <a:lnTo>
                  <a:pt x="0" y="0"/>
                </a:lnTo>
                <a:close/>
              </a:path>
            </a:pathLst>
          </a:custGeom>
          <a:blipFill>
            <a:blip r:embed="rId4"/>
            <a:stretch>
              <a:fillRect l="-2083" r="-4999" b="689"/>
            </a:stretch>
          </a:blipFill>
        </p:spPr>
        <p:txBody>
          <a:bodyPr/>
          <a:lstStyle/>
          <a:p>
            <a:endParaRPr lang="en-US"/>
          </a:p>
        </p:txBody>
      </p:sp>
      <p:grpSp>
        <p:nvGrpSpPr>
          <p:cNvPr id="4" name="Group 4"/>
          <p:cNvGrpSpPr/>
          <p:nvPr/>
        </p:nvGrpSpPr>
        <p:grpSpPr>
          <a:xfrm rot="-10800000">
            <a:off x="1" y="0"/>
            <a:ext cx="18288000" cy="5676900"/>
            <a:chOff x="0" y="0"/>
            <a:chExt cx="24384000" cy="7569200"/>
          </a:xfrm>
        </p:grpSpPr>
        <p:sp>
          <p:nvSpPr>
            <p:cNvPr id="5" name="Freeform 5"/>
            <p:cNvSpPr/>
            <p:nvPr/>
          </p:nvSpPr>
          <p:spPr>
            <a:xfrm>
              <a:off x="0" y="0"/>
              <a:ext cx="24384000" cy="7569200"/>
            </a:xfrm>
            <a:custGeom>
              <a:avLst/>
              <a:gdLst/>
              <a:ahLst/>
              <a:cxnLst/>
              <a:rect l="l" t="t" r="r" b="b"/>
              <a:pathLst>
                <a:path w="24384000" h="7569200">
                  <a:moveTo>
                    <a:pt x="0" y="0"/>
                  </a:moveTo>
                  <a:lnTo>
                    <a:pt x="24384000" y="0"/>
                  </a:lnTo>
                  <a:lnTo>
                    <a:pt x="24384000" y="7569200"/>
                  </a:lnTo>
                  <a:lnTo>
                    <a:pt x="0" y="7569200"/>
                  </a:lnTo>
                  <a:close/>
                </a:path>
              </a:pathLst>
            </a:custGeom>
            <a:gradFill rotWithShape="1">
              <a:gsLst>
                <a:gs pos="0">
                  <a:srgbClr val="300275">
                    <a:alpha val="0"/>
                  </a:srgbClr>
                </a:gs>
                <a:gs pos="87000">
                  <a:srgbClr val="300275">
                    <a:alpha val="100000"/>
                  </a:srgbClr>
                </a:gs>
              </a:gsLst>
              <a:lin ang="5400000"/>
            </a:gradFill>
          </p:spPr>
          <p:txBody>
            <a:bodyPr/>
            <a:lstStyle/>
            <a:p>
              <a:endParaRPr lang="en-US"/>
            </a:p>
          </p:txBody>
        </p:sp>
      </p:grpSp>
      <p:grpSp>
        <p:nvGrpSpPr>
          <p:cNvPr id="6" name="Group 6"/>
          <p:cNvGrpSpPr/>
          <p:nvPr/>
        </p:nvGrpSpPr>
        <p:grpSpPr>
          <a:xfrm>
            <a:off x="1" y="4505326"/>
            <a:ext cx="18288000" cy="5676900"/>
            <a:chOff x="0" y="0"/>
            <a:chExt cx="24384000" cy="7569200"/>
          </a:xfrm>
        </p:grpSpPr>
        <p:sp>
          <p:nvSpPr>
            <p:cNvPr id="7" name="Freeform 7"/>
            <p:cNvSpPr/>
            <p:nvPr/>
          </p:nvSpPr>
          <p:spPr>
            <a:xfrm>
              <a:off x="0" y="0"/>
              <a:ext cx="24384000" cy="7569200"/>
            </a:xfrm>
            <a:custGeom>
              <a:avLst/>
              <a:gdLst/>
              <a:ahLst/>
              <a:cxnLst/>
              <a:rect l="l" t="t" r="r" b="b"/>
              <a:pathLst>
                <a:path w="24384000" h="7569200">
                  <a:moveTo>
                    <a:pt x="0" y="0"/>
                  </a:moveTo>
                  <a:lnTo>
                    <a:pt x="24384000" y="0"/>
                  </a:lnTo>
                  <a:lnTo>
                    <a:pt x="24384000" y="7569200"/>
                  </a:lnTo>
                  <a:lnTo>
                    <a:pt x="0" y="7569200"/>
                  </a:lnTo>
                  <a:close/>
                </a:path>
              </a:pathLst>
            </a:custGeom>
            <a:gradFill rotWithShape="1">
              <a:gsLst>
                <a:gs pos="0">
                  <a:srgbClr val="300275">
                    <a:alpha val="0"/>
                  </a:srgbClr>
                </a:gs>
                <a:gs pos="87000">
                  <a:srgbClr val="300275">
                    <a:alpha val="100000"/>
                  </a:srgbClr>
                </a:gs>
              </a:gsLst>
              <a:lin ang="5400000"/>
            </a:gradFill>
          </p:spPr>
          <p:txBody>
            <a:bodyPr/>
            <a:lstStyle/>
            <a:p>
              <a:endParaRPr lang="en-US"/>
            </a:p>
          </p:txBody>
        </p:sp>
      </p:grpSp>
      <p:grpSp>
        <p:nvGrpSpPr>
          <p:cNvPr id="8" name="Group 8"/>
          <p:cNvGrpSpPr/>
          <p:nvPr/>
        </p:nvGrpSpPr>
        <p:grpSpPr>
          <a:xfrm>
            <a:off x="1066800" y="1790700"/>
            <a:ext cx="5867400" cy="2411350"/>
            <a:chOff x="0" y="0"/>
            <a:chExt cx="7823200" cy="3215133"/>
          </a:xfrm>
        </p:grpSpPr>
        <p:sp>
          <p:nvSpPr>
            <p:cNvPr id="9" name="Freeform 9"/>
            <p:cNvSpPr/>
            <p:nvPr/>
          </p:nvSpPr>
          <p:spPr>
            <a:xfrm>
              <a:off x="0" y="0"/>
              <a:ext cx="7823200" cy="3215132"/>
            </a:xfrm>
            <a:custGeom>
              <a:avLst/>
              <a:gdLst/>
              <a:ahLst/>
              <a:cxnLst/>
              <a:rect l="l" t="t" r="r" b="b"/>
              <a:pathLst>
                <a:path w="7823200" h="3215132">
                  <a:moveTo>
                    <a:pt x="0" y="0"/>
                  </a:moveTo>
                  <a:lnTo>
                    <a:pt x="7823200" y="0"/>
                  </a:lnTo>
                  <a:lnTo>
                    <a:pt x="7823200" y="3215132"/>
                  </a:lnTo>
                  <a:lnTo>
                    <a:pt x="0" y="3215132"/>
                  </a:lnTo>
                  <a:close/>
                </a:path>
              </a:pathLst>
            </a:custGeom>
            <a:solidFill>
              <a:srgbClr val="300275">
                <a:alpha val="69804"/>
              </a:srgbClr>
            </a:solidFill>
          </p:spPr>
          <p:txBody>
            <a:bodyPr/>
            <a:lstStyle/>
            <a:p>
              <a:endParaRPr lang="en-US"/>
            </a:p>
          </p:txBody>
        </p:sp>
      </p:grpSp>
      <p:sp>
        <p:nvSpPr>
          <p:cNvPr id="10" name="TextBox 10"/>
          <p:cNvSpPr txBox="1"/>
          <p:nvPr/>
        </p:nvSpPr>
        <p:spPr>
          <a:xfrm>
            <a:off x="1066801" y="1637446"/>
            <a:ext cx="5867399" cy="1959610"/>
          </a:xfrm>
          <a:prstGeom prst="rect">
            <a:avLst/>
          </a:prstGeom>
        </p:spPr>
        <p:txBody>
          <a:bodyPr lIns="0" tIns="0" rIns="0" bIns="0" rtlCol="0" anchor="t">
            <a:spAutoFit/>
          </a:bodyPr>
          <a:lstStyle/>
          <a:p>
            <a:pPr algn="ctr">
              <a:lnSpc>
                <a:spcPts val="3079"/>
              </a:lnSpc>
            </a:pPr>
            <a:r>
              <a:rPr lang="en-US" sz="2799" spc="139">
                <a:solidFill>
                  <a:srgbClr val="FFFFFF"/>
                </a:solidFill>
                <a:latin typeface="Degular 1"/>
                <a:ea typeface="Degular 1"/>
                <a:cs typeface="Degular 1"/>
                <a:sym typeface="Degular 1"/>
              </a:rPr>
              <a:t>“The PWHL has been instrumental in keeping girls in Nunavut in hockey. The PWHL players showed our girls that success is possible despite obstacles.”​</a:t>
            </a:r>
          </a:p>
        </p:txBody>
      </p:sp>
      <p:sp>
        <p:nvSpPr>
          <p:cNvPr id="11" name="TextBox 11"/>
          <p:cNvSpPr txBox="1"/>
          <p:nvPr/>
        </p:nvSpPr>
        <p:spPr>
          <a:xfrm>
            <a:off x="1066801" y="3692722"/>
            <a:ext cx="5867399" cy="419100"/>
          </a:xfrm>
          <a:prstGeom prst="rect">
            <a:avLst/>
          </a:prstGeom>
        </p:spPr>
        <p:txBody>
          <a:bodyPr lIns="0" tIns="0" rIns="0" bIns="0" rtlCol="0" anchor="t">
            <a:spAutoFit/>
          </a:bodyPr>
          <a:lstStyle/>
          <a:p>
            <a:pPr algn="ctr">
              <a:lnSpc>
                <a:spcPts val="3359"/>
              </a:lnSpc>
            </a:pPr>
            <a:r>
              <a:rPr lang="en-US" sz="2799" b="1">
                <a:solidFill>
                  <a:srgbClr val="FFFFFF"/>
                </a:solidFill>
                <a:latin typeface="Degular 1 Bold"/>
                <a:ea typeface="Degular 1 Bold"/>
                <a:cs typeface="Degular 1 Bold"/>
                <a:sym typeface="Degular 1 Bold"/>
              </a:rPr>
              <a:t>Iqaluit Blizzards​</a:t>
            </a:r>
          </a:p>
        </p:txBody>
      </p:sp>
      <p:grpSp>
        <p:nvGrpSpPr>
          <p:cNvPr id="12" name="Group 12"/>
          <p:cNvGrpSpPr/>
          <p:nvPr/>
        </p:nvGrpSpPr>
        <p:grpSpPr>
          <a:xfrm>
            <a:off x="1066800" y="4610100"/>
            <a:ext cx="5867400" cy="2411350"/>
            <a:chOff x="0" y="0"/>
            <a:chExt cx="7823200" cy="3215133"/>
          </a:xfrm>
        </p:grpSpPr>
        <p:sp>
          <p:nvSpPr>
            <p:cNvPr id="13" name="Freeform 13"/>
            <p:cNvSpPr/>
            <p:nvPr/>
          </p:nvSpPr>
          <p:spPr>
            <a:xfrm>
              <a:off x="0" y="0"/>
              <a:ext cx="7823200" cy="3215132"/>
            </a:xfrm>
            <a:custGeom>
              <a:avLst/>
              <a:gdLst/>
              <a:ahLst/>
              <a:cxnLst/>
              <a:rect l="l" t="t" r="r" b="b"/>
              <a:pathLst>
                <a:path w="7823200" h="3215132">
                  <a:moveTo>
                    <a:pt x="0" y="0"/>
                  </a:moveTo>
                  <a:lnTo>
                    <a:pt x="7823200" y="0"/>
                  </a:lnTo>
                  <a:lnTo>
                    <a:pt x="7823200" y="3215132"/>
                  </a:lnTo>
                  <a:lnTo>
                    <a:pt x="0" y="3215132"/>
                  </a:lnTo>
                  <a:close/>
                </a:path>
              </a:pathLst>
            </a:custGeom>
            <a:solidFill>
              <a:srgbClr val="300275">
                <a:alpha val="69804"/>
              </a:srgbClr>
            </a:solidFill>
          </p:spPr>
          <p:txBody>
            <a:bodyPr/>
            <a:lstStyle/>
            <a:p>
              <a:endParaRPr lang="en-US"/>
            </a:p>
          </p:txBody>
        </p:sp>
      </p:grpSp>
      <p:sp>
        <p:nvSpPr>
          <p:cNvPr id="14" name="TextBox 14"/>
          <p:cNvSpPr txBox="1"/>
          <p:nvPr/>
        </p:nvSpPr>
        <p:spPr>
          <a:xfrm>
            <a:off x="1066800" y="4697273"/>
            <a:ext cx="5867399" cy="1569085"/>
          </a:xfrm>
          <a:prstGeom prst="rect">
            <a:avLst/>
          </a:prstGeom>
        </p:spPr>
        <p:txBody>
          <a:bodyPr lIns="0" tIns="0" rIns="0" bIns="0" rtlCol="0" anchor="t">
            <a:spAutoFit/>
          </a:bodyPr>
          <a:lstStyle/>
          <a:p>
            <a:pPr algn="ctr">
              <a:lnSpc>
                <a:spcPts val="3079"/>
              </a:lnSpc>
            </a:pPr>
            <a:r>
              <a:rPr lang="en-US" sz="2799" spc="139">
                <a:solidFill>
                  <a:srgbClr val="FFFFFF"/>
                </a:solidFill>
                <a:latin typeface="Degular 1"/>
                <a:ea typeface="Degular 1"/>
                <a:cs typeface="Degular 1"/>
                <a:sym typeface="Degular 1"/>
              </a:rPr>
              <a:t>“I love the way the team is trying to get involved with the community... When you capture New Yorker's hearts, they tend to stick around.” </a:t>
            </a:r>
          </a:p>
        </p:txBody>
      </p:sp>
      <p:sp>
        <p:nvSpPr>
          <p:cNvPr id="15" name="TextBox 15"/>
          <p:cNvSpPr txBox="1"/>
          <p:nvPr/>
        </p:nvSpPr>
        <p:spPr>
          <a:xfrm>
            <a:off x="1066801" y="6361608"/>
            <a:ext cx="5867399" cy="419100"/>
          </a:xfrm>
          <a:prstGeom prst="rect">
            <a:avLst/>
          </a:prstGeom>
        </p:spPr>
        <p:txBody>
          <a:bodyPr lIns="0" tIns="0" rIns="0" bIns="0" rtlCol="0" anchor="t">
            <a:spAutoFit/>
          </a:bodyPr>
          <a:lstStyle/>
          <a:p>
            <a:pPr algn="ctr">
              <a:lnSpc>
                <a:spcPts val="3359"/>
              </a:lnSpc>
            </a:pPr>
            <a:r>
              <a:rPr lang="en-US" sz="2799" b="1">
                <a:solidFill>
                  <a:srgbClr val="FFFFFF"/>
                </a:solidFill>
                <a:latin typeface="Degular 1 Bold"/>
                <a:ea typeface="Degular 1 Bold"/>
                <a:cs typeface="Degular 1 Bold"/>
                <a:sym typeface="Degular 1 Bold"/>
              </a:rPr>
              <a:t>NYC Women's Hockey League​</a:t>
            </a:r>
          </a:p>
        </p:txBody>
      </p:sp>
      <p:grpSp>
        <p:nvGrpSpPr>
          <p:cNvPr id="16" name="Group 16"/>
          <p:cNvGrpSpPr/>
          <p:nvPr/>
        </p:nvGrpSpPr>
        <p:grpSpPr>
          <a:xfrm>
            <a:off x="11696701" y="1608871"/>
            <a:ext cx="5867400" cy="2593179"/>
            <a:chOff x="0" y="0"/>
            <a:chExt cx="7823200" cy="3457572"/>
          </a:xfrm>
        </p:grpSpPr>
        <p:sp>
          <p:nvSpPr>
            <p:cNvPr id="17" name="Freeform 17"/>
            <p:cNvSpPr/>
            <p:nvPr/>
          </p:nvSpPr>
          <p:spPr>
            <a:xfrm>
              <a:off x="0" y="0"/>
              <a:ext cx="7823200" cy="3457634"/>
            </a:xfrm>
            <a:custGeom>
              <a:avLst/>
              <a:gdLst/>
              <a:ahLst/>
              <a:cxnLst/>
              <a:rect l="l" t="t" r="r" b="b"/>
              <a:pathLst>
                <a:path w="7823200" h="3457634">
                  <a:moveTo>
                    <a:pt x="0" y="0"/>
                  </a:moveTo>
                  <a:lnTo>
                    <a:pt x="7823200" y="0"/>
                  </a:lnTo>
                  <a:lnTo>
                    <a:pt x="7823200" y="3457634"/>
                  </a:lnTo>
                  <a:lnTo>
                    <a:pt x="0" y="3457634"/>
                  </a:lnTo>
                  <a:close/>
                </a:path>
              </a:pathLst>
            </a:custGeom>
            <a:solidFill>
              <a:srgbClr val="300275">
                <a:alpha val="69804"/>
              </a:srgbClr>
            </a:solidFill>
          </p:spPr>
          <p:txBody>
            <a:bodyPr/>
            <a:lstStyle/>
            <a:p>
              <a:endParaRPr lang="en-US"/>
            </a:p>
          </p:txBody>
        </p:sp>
      </p:grpSp>
      <p:sp>
        <p:nvSpPr>
          <p:cNvPr id="18" name="TextBox 18"/>
          <p:cNvSpPr txBox="1"/>
          <p:nvPr/>
        </p:nvSpPr>
        <p:spPr>
          <a:xfrm>
            <a:off x="11727180" y="1637446"/>
            <a:ext cx="5836921" cy="1959610"/>
          </a:xfrm>
          <a:prstGeom prst="rect">
            <a:avLst/>
          </a:prstGeom>
        </p:spPr>
        <p:txBody>
          <a:bodyPr lIns="0" tIns="0" rIns="0" bIns="0" rtlCol="0" anchor="t">
            <a:spAutoFit/>
          </a:bodyPr>
          <a:lstStyle/>
          <a:p>
            <a:pPr algn="ctr">
              <a:lnSpc>
                <a:spcPts val="3079"/>
              </a:lnSpc>
            </a:pPr>
            <a:r>
              <a:rPr lang="en-US" sz="2799" spc="139">
                <a:solidFill>
                  <a:srgbClr val="FFFFFF"/>
                </a:solidFill>
                <a:latin typeface="Degular 1"/>
                <a:ea typeface="Degular 1"/>
                <a:cs typeface="Degular 1"/>
                <a:sym typeface="Degular 1"/>
              </a:rPr>
              <a:t>“What an experience you are giving our kids. This league is so much more than what happens on the ice. We will be cheering from Newfoundland.”</a:t>
            </a:r>
          </a:p>
        </p:txBody>
      </p:sp>
      <p:sp>
        <p:nvSpPr>
          <p:cNvPr id="19" name="TextBox 19"/>
          <p:cNvSpPr txBox="1"/>
          <p:nvPr/>
        </p:nvSpPr>
        <p:spPr>
          <a:xfrm>
            <a:off x="11727180" y="3716275"/>
            <a:ext cx="5836921" cy="419100"/>
          </a:xfrm>
          <a:prstGeom prst="rect">
            <a:avLst/>
          </a:prstGeom>
        </p:spPr>
        <p:txBody>
          <a:bodyPr lIns="0" tIns="0" rIns="0" bIns="0" rtlCol="0" anchor="t">
            <a:spAutoFit/>
          </a:bodyPr>
          <a:lstStyle/>
          <a:p>
            <a:pPr algn="ctr">
              <a:lnSpc>
                <a:spcPts val="3359"/>
              </a:lnSpc>
            </a:pPr>
            <a:r>
              <a:rPr lang="en-US" sz="2799" b="1">
                <a:solidFill>
                  <a:srgbClr val="FFFFFF"/>
                </a:solidFill>
                <a:latin typeface="Degular 1 Bold"/>
                <a:ea typeface="Degular 1 Bold"/>
                <a:cs typeface="Degular 1 Bold"/>
                <a:sym typeface="Degular 1 Bold"/>
              </a:rPr>
              <a:t>Newfoundland Hockey Club​</a:t>
            </a:r>
          </a:p>
        </p:txBody>
      </p:sp>
      <p:grpSp>
        <p:nvGrpSpPr>
          <p:cNvPr id="20" name="Group 20"/>
          <p:cNvGrpSpPr/>
          <p:nvPr/>
        </p:nvGrpSpPr>
        <p:grpSpPr>
          <a:xfrm>
            <a:off x="11727180" y="4647867"/>
            <a:ext cx="5867400" cy="2972134"/>
            <a:chOff x="0" y="0"/>
            <a:chExt cx="7823200" cy="3962845"/>
          </a:xfrm>
        </p:grpSpPr>
        <p:sp>
          <p:nvSpPr>
            <p:cNvPr id="21" name="Freeform 21"/>
            <p:cNvSpPr/>
            <p:nvPr/>
          </p:nvSpPr>
          <p:spPr>
            <a:xfrm>
              <a:off x="0" y="0"/>
              <a:ext cx="7823200" cy="3962908"/>
            </a:xfrm>
            <a:custGeom>
              <a:avLst/>
              <a:gdLst/>
              <a:ahLst/>
              <a:cxnLst/>
              <a:rect l="l" t="t" r="r" b="b"/>
              <a:pathLst>
                <a:path w="7823200" h="3962908">
                  <a:moveTo>
                    <a:pt x="0" y="0"/>
                  </a:moveTo>
                  <a:lnTo>
                    <a:pt x="7823200" y="0"/>
                  </a:lnTo>
                  <a:lnTo>
                    <a:pt x="7823200" y="3962908"/>
                  </a:lnTo>
                  <a:lnTo>
                    <a:pt x="0" y="3962908"/>
                  </a:lnTo>
                  <a:close/>
                </a:path>
              </a:pathLst>
            </a:custGeom>
            <a:solidFill>
              <a:srgbClr val="300275">
                <a:alpha val="69804"/>
              </a:srgbClr>
            </a:solidFill>
          </p:spPr>
          <p:txBody>
            <a:bodyPr/>
            <a:lstStyle/>
            <a:p>
              <a:endParaRPr lang="en-US"/>
            </a:p>
          </p:txBody>
        </p:sp>
      </p:grpSp>
      <p:sp>
        <p:nvSpPr>
          <p:cNvPr id="22" name="TextBox 22"/>
          <p:cNvSpPr txBox="1"/>
          <p:nvPr/>
        </p:nvSpPr>
        <p:spPr>
          <a:xfrm>
            <a:off x="11727180" y="4697273"/>
            <a:ext cx="5836921" cy="2350135"/>
          </a:xfrm>
          <a:prstGeom prst="rect">
            <a:avLst/>
          </a:prstGeom>
        </p:spPr>
        <p:txBody>
          <a:bodyPr lIns="0" tIns="0" rIns="0" bIns="0" rtlCol="0" anchor="t">
            <a:spAutoFit/>
          </a:bodyPr>
          <a:lstStyle/>
          <a:p>
            <a:pPr algn="ctr">
              <a:lnSpc>
                <a:spcPts val="3079"/>
              </a:lnSpc>
            </a:pPr>
            <a:r>
              <a:rPr lang="en-US" sz="2799" spc="139">
                <a:solidFill>
                  <a:srgbClr val="FFFFFF"/>
                </a:solidFill>
                <a:latin typeface="Degular 1"/>
                <a:ea typeface="Degular 1"/>
                <a:cs typeface="Degular 1"/>
                <a:sym typeface="Degular 1"/>
              </a:rPr>
              <a:t>“The girls could not stop talking about how cool it was to see their idols up close and how the experience was the best thing ever so thank you for making their day (and probably their year).”​</a:t>
            </a:r>
          </a:p>
        </p:txBody>
      </p:sp>
      <p:sp>
        <p:nvSpPr>
          <p:cNvPr id="23" name="TextBox 23"/>
          <p:cNvSpPr txBox="1"/>
          <p:nvPr/>
        </p:nvSpPr>
        <p:spPr>
          <a:xfrm>
            <a:off x="11742420" y="7134226"/>
            <a:ext cx="5836921" cy="419100"/>
          </a:xfrm>
          <a:prstGeom prst="rect">
            <a:avLst/>
          </a:prstGeom>
        </p:spPr>
        <p:txBody>
          <a:bodyPr lIns="0" tIns="0" rIns="0" bIns="0" rtlCol="0" anchor="t">
            <a:spAutoFit/>
          </a:bodyPr>
          <a:lstStyle/>
          <a:p>
            <a:pPr algn="ctr">
              <a:lnSpc>
                <a:spcPts val="3359"/>
              </a:lnSpc>
            </a:pPr>
            <a:r>
              <a:rPr lang="en-US" sz="2799" b="1">
                <a:solidFill>
                  <a:srgbClr val="FFFFFF"/>
                </a:solidFill>
                <a:latin typeface="Degular 1 Bold"/>
                <a:ea typeface="Degular 1 Bold"/>
                <a:cs typeface="Degular 1 Bold"/>
                <a:sym typeface="Degular 1 Bold"/>
              </a:rPr>
              <a:t>Ottawa Guides</a:t>
            </a:r>
          </a:p>
        </p:txBody>
      </p:sp>
      <p:sp>
        <p:nvSpPr>
          <p:cNvPr id="24" name="TextBox 24"/>
          <p:cNvSpPr txBox="1"/>
          <p:nvPr/>
        </p:nvSpPr>
        <p:spPr>
          <a:xfrm>
            <a:off x="1028700" y="609600"/>
            <a:ext cx="16230600" cy="933450"/>
          </a:xfrm>
          <a:prstGeom prst="rect">
            <a:avLst/>
          </a:prstGeom>
        </p:spPr>
        <p:txBody>
          <a:bodyPr lIns="0" tIns="0" rIns="0" bIns="0" rtlCol="0" anchor="t">
            <a:spAutoFit/>
          </a:bodyPr>
          <a:lstStyle/>
          <a:p>
            <a:pPr algn="ctr">
              <a:lnSpc>
                <a:spcPts val="7200"/>
              </a:lnSpc>
            </a:pPr>
            <a:r>
              <a:rPr lang="en-US" sz="6000" b="1">
                <a:solidFill>
                  <a:srgbClr val="FFFFFF"/>
                </a:solidFill>
                <a:latin typeface="Copyright JTD, LLC 1 Bold"/>
                <a:ea typeface="Copyright JTD, LLC 1 Bold"/>
                <a:cs typeface="Copyright JTD, LLC 1 Bold"/>
                <a:sym typeface="Copyright JTD, LLC 1 Bold"/>
              </a:rPr>
              <a:t>COMMUNITY IMPACT</a:t>
            </a:r>
          </a:p>
        </p:txBody>
      </p:sp>
      <p:grpSp>
        <p:nvGrpSpPr>
          <p:cNvPr id="25" name="Group 25"/>
          <p:cNvGrpSpPr/>
          <p:nvPr/>
        </p:nvGrpSpPr>
        <p:grpSpPr>
          <a:xfrm>
            <a:off x="2480994" y="8210551"/>
            <a:ext cx="13300613" cy="1794688"/>
            <a:chOff x="0" y="0"/>
            <a:chExt cx="17734151" cy="2392917"/>
          </a:xfrm>
        </p:grpSpPr>
        <p:sp>
          <p:nvSpPr>
            <p:cNvPr id="26" name="TextBox 26"/>
            <p:cNvSpPr txBox="1"/>
            <p:nvPr/>
          </p:nvSpPr>
          <p:spPr>
            <a:xfrm>
              <a:off x="0" y="1993477"/>
              <a:ext cx="17734151" cy="399441"/>
            </a:xfrm>
            <a:prstGeom prst="rect">
              <a:avLst/>
            </a:prstGeom>
          </p:spPr>
          <p:txBody>
            <a:bodyPr lIns="0" tIns="0" rIns="0" bIns="0" rtlCol="0" anchor="t">
              <a:spAutoFit/>
            </a:bodyPr>
            <a:lstStyle/>
            <a:p>
              <a:pPr algn="ctr">
                <a:lnSpc>
                  <a:spcPts val="2400"/>
                </a:lnSpc>
              </a:pPr>
              <a:r>
                <a:rPr lang="en-US" sz="2400" b="1">
                  <a:solidFill>
                    <a:srgbClr val="FFFFFF"/>
                  </a:solidFill>
                  <a:latin typeface="Poppins Bold"/>
                  <a:ea typeface="Poppins Bold"/>
                  <a:cs typeface="Poppins Bold"/>
                  <a:sym typeface="Poppins Bold"/>
                </a:rPr>
                <a:t>Cambridge Youth Hockey​</a:t>
              </a:r>
            </a:p>
          </p:txBody>
        </p:sp>
        <p:sp>
          <p:nvSpPr>
            <p:cNvPr id="27" name="TextBox 27"/>
            <p:cNvSpPr txBox="1"/>
            <p:nvPr/>
          </p:nvSpPr>
          <p:spPr>
            <a:xfrm>
              <a:off x="0" y="9525"/>
              <a:ext cx="17734151" cy="1964902"/>
            </a:xfrm>
            <a:prstGeom prst="rect">
              <a:avLst/>
            </a:prstGeom>
          </p:spPr>
          <p:txBody>
            <a:bodyPr lIns="0" tIns="0" rIns="0" bIns="0" rtlCol="0" anchor="t">
              <a:spAutoFit/>
            </a:bodyPr>
            <a:lstStyle/>
            <a:p>
              <a:pPr algn="ctr">
                <a:lnSpc>
                  <a:spcPts val="2860"/>
                </a:lnSpc>
              </a:pPr>
              <a:r>
                <a:rPr lang="en-US" sz="2600" spc="120">
                  <a:solidFill>
                    <a:srgbClr val="FFFFFF"/>
                  </a:solidFill>
                  <a:latin typeface="Poppins"/>
                  <a:ea typeface="Poppins"/>
                  <a:cs typeface="Poppins"/>
                  <a:sym typeface="Poppins"/>
                </a:rPr>
                <a:t>“We asked one of our newer U8 Girls for her uniform number choice. She selected #30 in celebration of Cami Kronish who you all sent over to work with our girls last year. Your players made such an impression on our players.”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descr="A group of people holding up sweaters  Description automatically generated"/>
          <p:cNvSpPr/>
          <p:nvPr/>
        </p:nvSpPr>
        <p:spPr>
          <a:xfrm>
            <a:off x="14330378" y="0"/>
            <a:ext cx="3957622" cy="5460131"/>
          </a:xfrm>
          <a:custGeom>
            <a:avLst/>
            <a:gdLst/>
            <a:ahLst/>
            <a:cxnLst/>
            <a:rect l="l" t="t" r="r" b="b"/>
            <a:pathLst>
              <a:path w="3957622" h="5460131">
                <a:moveTo>
                  <a:pt x="0" y="0"/>
                </a:moveTo>
                <a:lnTo>
                  <a:pt x="3957622" y="0"/>
                </a:lnTo>
                <a:lnTo>
                  <a:pt x="3957622" y="5460131"/>
                </a:lnTo>
                <a:lnTo>
                  <a:pt x="0" y="5460131"/>
                </a:lnTo>
                <a:lnTo>
                  <a:pt x="0" y="0"/>
                </a:lnTo>
                <a:close/>
              </a:path>
            </a:pathLst>
          </a:custGeom>
          <a:blipFill>
            <a:blip r:embed="rId4"/>
            <a:stretch>
              <a:fillRect l="-45481" t="-33886" r="-56929"/>
            </a:stretch>
          </a:blipFill>
        </p:spPr>
        <p:txBody>
          <a:bodyPr/>
          <a:lstStyle/>
          <a:p>
            <a:endParaRPr lang="en-US"/>
          </a:p>
        </p:txBody>
      </p:sp>
      <p:sp>
        <p:nvSpPr>
          <p:cNvPr id="4" name="Freeform 4" descr="A group of people in a studio  Description automatically generated"/>
          <p:cNvSpPr/>
          <p:nvPr/>
        </p:nvSpPr>
        <p:spPr>
          <a:xfrm>
            <a:off x="11089730" y="7223875"/>
            <a:ext cx="4089239" cy="3063124"/>
          </a:xfrm>
          <a:custGeom>
            <a:avLst/>
            <a:gdLst/>
            <a:ahLst/>
            <a:cxnLst/>
            <a:rect l="l" t="t" r="r" b="b"/>
            <a:pathLst>
              <a:path w="4089239" h="3063124">
                <a:moveTo>
                  <a:pt x="0" y="0"/>
                </a:moveTo>
                <a:lnTo>
                  <a:pt x="4089239" y="0"/>
                </a:lnTo>
                <a:lnTo>
                  <a:pt x="4089239" y="3063124"/>
                </a:lnTo>
                <a:lnTo>
                  <a:pt x="0" y="3063124"/>
                </a:lnTo>
                <a:lnTo>
                  <a:pt x="0" y="0"/>
                </a:lnTo>
                <a:close/>
              </a:path>
            </a:pathLst>
          </a:custGeom>
          <a:blipFill>
            <a:blip r:embed="rId5"/>
            <a:stretch>
              <a:fillRect l="-123934" t="-56208" r="-20500" b="-27328"/>
            </a:stretch>
          </a:blipFill>
        </p:spPr>
        <p:txBody>
          <a:bodyPr/>
          <a:lstStyle/>
          <a:p>
            <a:endParaRPr lang="en-US"/>
          </a:p>
        </p:txBody>
      </p:sp>
      <p:sp>
        <p:nvSpPr>
          <p:cNvPr id="5" name="Freeform 5" descr="A person taking a picture of a person in a blue dress  Description automatically generated"/>
          <p:cNvSpPr/>
          <p:nvPr/>
        </p:nvSpPr>
        <p:spPr>
          <a:xfrm>
            <a:off x="15178969" y="5715640"/>
            <a:ext cx="3134387" cy="4571359"/>
          </a:xfrm>
          <a:custGeom>
            <a:avLst/>
            <a:gdLst/>
            <a:ahLst/>
            <a:cxnLst/>
            <a:rect l="l" t="t" r="r" b="b"/>
            <a:pathLst>
              <a:path w="3134387" h="4571359">
                <a:moveTo>
                  <a:pt x="0" y="0"/>
                </a:moveTo>
                <a:lnTo>
                  <a:pt x="3134387" y="0"/>
                </a:lnTo>
                <a:lnTo>
                  <a:pt x="3134387" y="4571359"/>
                </a:lnTo>
                <a:lnTo>
                  <a:pt x="0" y="4571359"/>
                </a:lnTo>
                <a:lnTo>
                  <a:pt x="0" y="0"/>
                </a:lnTo>
                <a:close/>
              </a:path>
            </a:pathLst>
          </a:custGeom>
          <a:blipFill>
            <a:blip r:embed="rId6"/>
            <a:stretch>
              <a:fillRect l="-47083" r="-8"/>
            </a:stretch>
          </a:blipFill>
        </p:spPr>
        <p:txBody>
          <a:bodyPr/>
          <a:lstStyle/>
          <a:p>
            <a:endParaRPr lang="en-US"/>
          </a:p>
        </p:txBody>
      </p:sp>
      <p:sp>
        <p:nvSpPr>
          <p:cNvPr id="6" name="Freeform 6" descr="Two women holding a banner  Description automatically generated"/>
          <p:cNvSpPr/>
          <p:nvPr/>
        </p:nvSpPr>
        <p:spPr>
          <a:xfrm>
            <a:off x="14865834" y="2933696"/>
            <a:ext cx="3422166" cy="2781944"/>
          </a:xfrm>
          <a:custGeom>
            <a:avLst/>
            <a:gdLst/>
            <a:ahLst/>
            <a:cxnLst/>
            <a:rect l="l" t="t" r="r" b="b"/>
            <a:pathLst>
              <a:path w="3422166" h="2781944">
                <a:moveTo>
                  <a:pt x="0" y="0"/>
                </a:moveTo>
                <a:lnTo>
                  <a:pt x="3422166" y="0"/>
                </a:lnTo>
                <a:lnTo>
                  <a:pt x="3422166" y="2781944"/>
                </a:lnTo>
                <a:lnTo>
                  <a:pt x="0" y="2781944"/>
                </a:lnTo>
                <a:lnTo>
                  <a:pt x="0" y="0"/>
                </a:lnTo>
                <a:close/>
              </a:path>
            </a:pathLst>
          </a:custGeom>
          <a:blipFill>
            <a:blip r:embed="rId7"/>
            <a:stretch>
              <a:fillRect l="-55604" t="-57358" r="-43030" b="-5692"/>
            </a:stretch>
          </a:blipFill>
        </p:spPr>
        <p:txBody>
          <a:bodyPr/>
          <a:lstStyle/>
          <a:p>
            <a:endParaRPr lang="en-US"/>
          </a:p>
        </p:txBody>
      </p:sp>
      <p:sp>
        <p:nvSpPr>
          <p:cNvPr id="7" name="Freeform 7" descr="Two women holding a trophy  Description automatically generated"/>
          <p:cNvSpPr/>
          <p:nvPr/>
        </p:nvSpPr>
        <p:spPr>
          <a:xfrm>
            <a:off x="11089730" y="0"/>
            <a:ext cx="3341926" cy="4363852"/>
          </a:xfrm>
          <a:custGeom>
            <a:avLst/>
            <a:gdLst/>
            <a:ahLst/>
            <a:cxnLst/>
            <a:rect l="l" t="t" r="r" b="b"/>
            <a:pathLst>
              <a:path w="3341926" h="4363852">
                <a:moveTo>
                  <a:pt x="0" y="0"/>
                </a:moveTo>
                <a:lnTo>
                  <a:pt x="3341926" y="0"/>
                </a:lnTo>
                <a:lnTo>
                  <a:pt x="3341926" y="4363852"/>
                </a:lnTo>
                <a:lnTo>
                  <a:pt x="0" y="4363852"/>
                </a:lnTo>
                <a:lnTo>
                  <a:pt x="0" y="0"/>
                </a:lnTo>
                <a:close/>
              </a:path>
            </a:pathLst>
          </a:custGeom>
          <a:blipFill>
            <a:blip r:embed="rId8"/>
            <a:stretch>
              <a:fillRect l="-9990" t="-10958" r="-5939"/>
            </a:stretch>
          </a:blipFill>
        </p:spPr>
        <p:txBody>
          <a:bodyPr/>
          <a:lstStyle/>
          <a:p>
            <a:endParaRPr lang="en-US"/>
          </a:p>
        </p:txBody>
      </p:sp>
      <p:sp>
        <p:nvSpPr>
          <p:cNvPr id="8" name="TextBox 8"/>
          <p:cNvSpPr txBox="1"/>
          <p:nvPr/>
        </p:nvSpPr>
        <p:spPr>
          <a:xfrm>
            <a:off x="754018" y="1442090"/>
            <a:ext cx="9897562" cy="8575675"/>
          </a:xfrm>
          <a:prstGeom prst="rect">
            <a:avLst/>
          </a:prstGeom>
        </p:spPr>
        <p:txBody>
          <a:bodyPr lIns="0" tIns="0" rIns="0" bIns="0" rtlCol="0" anchor="t">
            <a:spAutoFit/>
          </a:bodyPr>
          <a:lstStyle/>
          <a:p>
            <a:pPr algn="l">
              <a:lnSpc>
                <a:spcPts val="2749"/>
              </a:lnSpc>
            </a:pPr>
            <a:r>
              <a:rPr lang="en-US" sz="2499" spc="207">
                <a:solidFill>
                  <a:srgbClr val="FFFFFF"/>
                </a:solidFill>
                <a:latin typeface="Degular 1"/>
                <a:ea typeface="Degular 1"/>
                <a:cs typeface="Degular 1"/>
                <a:sym typeface="Degular 1"/>
              </a:rPr>
              <a:t>Our inaugural season didn't raise a bar, it established a baseline for what we expect of ourselves. In Season 2, our focus is on building upon that momentum by bringing our new team identities to life, playing in larger primary venues, and strengthening our connection with an ever-growing community of fans and partners. Here are some key growth highlights as we look ahead:</a:t>
            </a:r>
          </a:p>
          <a:p>
            <a:pPr algn="l">
              <a:lnSpc>
                <a:spcPts val="2749"/>
              </a:lnSpc>
            </a:pPr>
            <a:endParaRPr lang="en-US" sz="2499" spc="207">
              <a:solidFill>
                <a:srgbClr val="FFFFFF"/>
              </a:solidFill>
              <a:latin typeface="Degular 1"/>
              <a:ea typeface="Degular 1"/>
              <a:cs typeface="Degular 1"/>
              <a:sym typeface="Degular 1"/>
            </a:endParaRPr>
          </a:p>
          <a:p>
            <a:pPr marL="301625" lvl="1" indent="-150812" algn="l">
              <a:lnSpc>
                <a:spcPts val="2749"/>
              </a:lnSpc>
              <a:buFont typeface="Arial"/>
              <a:buChar char="•"/>
            </a:pPr>
            <a:r>
              <a:rPr lang="en-US" sz="2499" spc="208">
                <a:solidFill>
                  <a:srgbClr val="FFFFFF"/>
                </a:solidFill>
                <a:latin typeface="Degular 1"/>
                <a:ea typeface="Degular 1"/>
                <a:cs typeface="Degular 1"/>
                <a:sym typeface="Degular 1"/>
              </a:rPr>
              <a:t>Significantly increasing neutral site games, expanding our</a:t>
            </a:r>
          </a:p>
          <a:p>
            <a:pPr algn="l">
              <a:lnSpc>
                <a:spcPts val="2749"/>
              </a:lnSpc>
            </a:pPr>
            <a:r>
              <a:rPr lang="en-US" sz="2499" spc="207">
                <a:solidFill>
                  <a:srgbClr val="FFFFFF"/>
                </a:solidFill>
                <a:latin typeface="Degular 1"/>
                <a:ea typeface="Degular 1"/>
                <a:cs typeface="Degular 1"/>
                <a:sym typeface="Degular 1"/>
              </a:rPr>
              <a:t>presence across both the United States and Canada. </a:t>
            </a:r>
          </a:p>
          <a:p>
            <a:pPr marL="301625" lvl="1" indent="-150812" algn="l">
              <a:lnSpc>
                <a:spcPts val="2749"/>
              </a:lnSpc>
            </a:pPr>
            <a:endParaRPr lang="en-US" sz="2499" spc="207">
              <a:solidFill>
                <a:srgbClr val="FFFFFF"/>
              </a:solidFill>
              <a:latin typeface="Degular 1"/>
              <a:ea typeface="Degular 1"/>
              <a:cs typeface="Degular 1"/>
              <a:sym typeface="Degular 1"/>
            </a:endParaRPr>
          </a:p>
          <a:p>
            <a:pPr marL="301625" lvl="1" indent="-150812" algn="l">
              <a:lnSpc>
                <a:spcPts val="2749"/>
              </a:lnSpc>
              <a:buFont typeface="Arial"/>
              <a:buChar char="•"/>
            </a:pPr>
            <a:r>
              <a:rPr lang="en-US" sz="2499" spc="208">
                <a:solidFill>
                  <a:srgbClr val="FFFFFF"/>
                </a:solidFill>
                <a:latin typeface="Degular 1"/>
                <a:ea typeface="Degular 1"/>
                <a:cs typeface="Degular 1"/>
                <a:sym typeface="Degular 1"/>
              </a:rPr>
              <a:t>Season ticket memberships have surged, growing by at least</a:t>
            </a:r>
          </a:p>
          <a:p>
            <a:pPr algn="l">
              <a:lnSpc>
                <a:spcPts val="2749"/>
              </a:lnSpc>
            </a:pPr>
            <a:r>
              <a:rPr lang="en-US" sz="2499" spc="207">
                <a:solidFill>
                  <a:srgbClr val="FFFFFF"/>
                </a:solidFill>
                <a:latin typeface="Degular 1"/>
                <a:ea typeface="Degular 1"/>
                <a:cs typeface="Degular 1"/>
                <a:sym typeface="Degular 1"/>
              </a:rPr>
              <a:t>50% in every market. </a:t>
            </a:r>
          </a:p>
          <a:p>
            <a:pPr marL="301625" lvl="1" indent="-150812" algn="l">
              <a:lnSpc>
                <a:spcPts val="2749"/>
              </a:lnSpc>
            </a:pPr>
            <a:endParaRPr lang="en-US" sz="2499" spc="207">
              <a:solidFill>
                <a:srgbClr val="FFFFFF"/>
              </a:solidFill>
              <a:latin typeface="Degular 1"/>
              <a:ea typeface="Degular 1"/>
              <a:cs typeface="Degular 1"/>
              <a:sym typeface="Degular 1"/>
            </a:endParaRPr>
          </a:p>
          <a:p>
            <a:pPr marL="301307" lvl="1" indent="-150654" algn="l">
              <a:lnSpc>
                <a:spcPts val="2749"/>
              </a:lnSpc>
              <a:buFont typeface="Arial"/>
              <a:buChar char="•"/>
            </a:pPr>
            <a:r>
              <a:rPr lang="en-US" sz="2499" spc="207">
                <a:solidFill>
                  <a:srgbClr val="FFFFFF"/>
                </a:solidFill>
                <a:latin typeface="Degular 1"/>
                <a:ea typeface="Degular 1"/>
                <a:cs typeface="Degular 1"/>
                <a:sym typeface="Degular 1"/>
              </a:rPr>
              <a:t>New grassroots hockey programs aimed to increase participation and attract new fans</a:t>
            </a:r>
          </a:p>
          <a:p>
            <a:pPr algn="l">
              <a:lnSpc>
                <a:spcPts val="2749"/>
              </a:lnSpc>
            </a:pPr>
            <a:endParaRPr lang="en-US" sz="2499" spc="207">
              <a:solidFill>
                <a:srgbClr val="FFFFFF"/>
              </a:solidFill>
              <a:latin typeface="Degular 1"/>
              <a:ea typeface="Degular 1"/>
              <a:cs typeface="Degular 1"/>
              <a:sym typeface="Degular 1"/>
            </a:endParaRPr>
          </a:p>
          <a:p>
            <a:pPr marL="301307" lvl="1" indent="-150654" algn="l">
              <a:lnSpc>
                <a:spcPts val="2749"/>
              </a:lnSpc>
              <a:buFont typeface="Arial"/>
              <a:buChar char="•"/>
            </a:pPr>
            <a:r>
              <a:rPr lang="en-US" sz="2499" spc="207">
                <a:solidFill>
                  <a:srgbClr val="FFFFFF"/>
                </a:solidFill>
                <a:latin typeface="Degular 1"/>
                <a:ea typeface="Degular 1"/>
                <a:cs typeface="Degular 1"/>
                <a:sym typeface="Degular 1"/>
              </a:rPr>
              <a:t>Upcoming announcement with leading broadcast and streaming networks that will make PWHL games accessible to millions of viewers across the globe.</a:t>
            </a:r>
          </a:p>
          <a:p>
            <a:pPr algn="l">
              <a:lnSpc>
                <a:spcPts val="2749"/>
              </a:lnSpc>
            </a:pPr>
            <a:endParaRPr lang="en-US" sz="2499" spc="207">
              <a:solidFill>
                <a:srgbClr val="FFFFFF"/>
              </a:solidFill>
              <a:latin typeface="Degular 1"/>
              <a:ea typeface="Degular 1"/>
              <a:cs typeface="Degular 1"/>
              <a:sym typeface="Degular 1"/>
            </a:endParaRPr>
          </a:p>
          <a:p>
            <a:pPr marL="301625" lvl="1" indent="-150812" algn="l">
              <a:lnSpc>
                <a:spcPts val="2749"/>
              </a:lnSpc>
            </a:pPr>
            <a:r>
              <a:rPr lang="en-US" sz="2499" spc="208">
                <a:solidFill>
                  <a:srgbClr val="FFFFFF"/>
                </a:solidFill>
                <a:latin typeface="Degular 1"/>
                <a:ea typeface="Degular 1"/>
                <a:cs typeface="Degular 1"/>
                <a:sym typeface="Degular 1"/>
              </a:rPr>
              <a:t>The PWHL continues to gain relevance in mainstream culture by participating in high-profile events across music, sports, and fashion, showcasing the league's growing impact beyond the hockey world. </a:t>
            </a:r>
          </a:p>
        </p:txBody>
      </p:sp>
      <p:sp>
        <p:nvSpPr>
          <p:cNvPr id="9" name="Freeform 9" descr="A group of women standing in front of chairs  Description automatically generated"/>
          <p:cNvSpPr/>
          <p:nvPr/>
        </p:nvSpPr>
        <p:spPr>
          <a:xfrm>
            <a:off x="11089730" y="2933696"/>
            <a:ext cx="4089239" cy="4290179"/>
          </a:xfrm>
          <a:custGeom>
            <a:avLst/>
            <a:gdLst/>
            <a:ahLst/>
            <a:cxnLst/>
            <a:rect l="l" t="t" r="r" b="b"/>
            <a:pathLst>
              <a:path w="4089239" h="4290179">
                <a:moveTo>
                  <a:pt x="0" y="0"/>
                </a:moveTo>
                <a:lnTo>
                  <a:pt x="4089239" y="0"/>
                </a:lnTo>
                <a:lnTo>
                  <a:pt x="4089239" y="4290179"/>
                </a:lnTo>
                <a:lnTo>
                  <a:pt x="0" y="4290179"/>
                </a:lnTo>
                <a:lnTo>
                  <a:pt x="0" y="0"/>
                </a:lnTo>
                <a:close/>
              </a:path>
            </a:pathLst>
          </a:custGeom>
          <a:blipFill>
            <a:blip r:embed="rId9"/>
            <a:stretch>
              <a:fillRect l="-76087" r="-63544" b="-51851"/>
            </a:stretch>
          </a:blipFill>
        </p:spPr>
        <p:txBody>
          <a:bodyPr/>
          <a:lstStyle/>
          <a:p>
            <a:endParaRPr lang="en-US"/>
          </a:p>
        </p:txBody>
      </p:sp>
      <p:sp>
        <p:nvSpPr>
          <p:cNvPr id="10" name="TextBox 10"/>
          <p:cNvSpPr txBox="1"/>
          <p:nvPr/>
        </p:nvSpPr>
        <p:spPr>
          <a:xfrm>
            <a:off x="1339418" y="320956"/>
            <a:ext cx="8698525" cy="933450"/>
          </a:xfrm>
          <a:prstGeom prst="rect">
            <a:avLst/>
          </a:prstGeom>
        </p:spPr>
        <p:txBody>
          <a:bodyPr lIns="0" tIns="0" rIns="0" bIns="0" rtlCol="0" anchor="t">
            <a:spAutoFit/>
          </a:bodyPr>
          <a:lstStyle/>
          <a:p>
            <a:pPr algn="ctr">
              <a:lnSpc>
                <a:spcPts val="7200"/>
              </a:lnSpc>
            </a:pPr>
            <a:r>
              <a:rPr lang="en-US" sz="6000" b="1">
                <a:solidFill>
                  <a:srgbClr val="FFFFFF"/>
                </a:solidFill>
                <a:latin typeface="Copyright JTD, LLC 1 Bold"/>
                <a:ea typeface="Copyright JTD, LLC 1 Bold"/>
                <a:cs typeface="Copyright JTD, LLC 1 Bold"/>
                <a:sym typeface="Copyright JTD, LLC 1 Bold"/>
              </a:rPr>
              <a:t>WHAT’S AHEAD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4679817" y="3324297"/>
            <a:ext cx="8928366" cy="5934003"/>
          </a:xfrm>
          <a:prstGeom prst="rect">
            <a:avLst/>
          </a:prstGeom>
        </p:spPr>
        <p:txBody>
          <a:bodyPr lIns="0" tIns="0" rIns="0" bIns="0" rtlCol="0" anchor="t">
            <a:spAutoFit/>
          </a:bodyPr>
          <a:lstStyle/>
          <a:p>
            <a:pPr marL="337464" lvl="1" indent="-168732" algn="l">
              <a:lnSpc>
                <a:spcPts val="3659"/>
              </a:lnSpc>
              <a:buFont typeface="Arial"/>
              <a:buChar char="•"/>
            </a:pPr>
            <a:r>
              <a:rPr lang="en-US" sz="2799" spc="106">
                <a:solidFill>
                  <a:srgbClr val="FFFFFF"/>
                </a:solidFill>
                <a:latin typeface="Degular 1"/>
                <a:ea typeface="Degular 1"/>
                <a:cs typeface="Degular 1"/>
                <a:sym typeface="Degular 1"/>
              </a:rPr>
              <a:t>In 2024, the PWHL Draft saw more entrants than total players in the league, highlighting rapid growth in the talent pipeline</a:t>
            </a:r>
          </a:p>
          <a:p>
            <a:pPr algn="l">
              <a:lnSpc>
                <a:spcPts val="3661"/>
              </a:lnSpc>
            </a:pPr>
            <a:endParaRPr lang="en-US" sz="2799" spc="106">
              <a:solidFill>
                <a:srgbClr val="FFFFFF"/>
              </a:solidFill>
              <a:latin typeface="Degular 1"/>
              <a:ea typeface="Degular 1"/>
              <a:cs typeface="Degular 1"/>
              <a:sym typeface="Degular 1"/>
            </a:endParaRPr>
          </a:p>
          <a:p>
            <a:pPr marL="337464" lvl="1" indent="-168732" algn="l">
              <a:lnSpc>
                <a:spcPts val="3659"/>
              </a:lnSpc>
              <a:buFont typeface="Arial"/>
              <a:buChar char="•"/>
            </a:pPr>
            <a:r>
              <a:rPr lang="en-US" sz="2799" spc="106">
                <a:solidFill>
                  <a:srgbClr val="FFFFFF"/>
                </a:solidFill>
                <a:latin typeface="Degular 1"/>
                <a:ea typeface="Degular 1"/>
                <a:cs typeface="Degular 1"/>
                <a:sym typeface="Degular 1"/>
              </a:rPr>
              <a:t>The extra year of COVID-19 eligibility means more student-athletes will complete their collegiate careers this season, boosting the talent and depth of the next draft class.</a:t>
            </a:r>
          </a:p>
          <a:p>
            <a:pPr algn="l">
              <a:lnSpc>
                <a:spcPts val="3661"/>
              </a:lnSpc>
            </a:pPr>
            <a:endParaRPr lang="en-US" sz="2799" spc="106">
              <a:solidFill>
                <a:srgbClr val="FFFFFF"/>
              </a:solidFill>
              <a:latin typeface="Degular 1"/>
              <a:ea typeface="Degular 1"/>
              <a:cs typeface="Degular 1"/>
              <a:sym typeface="Degular 1"/>
            </a:endParaRPr>
          </a:p>
          <a:p>
            <a:pPr marL="337820" lvl="1" indent="-168910" algn="l">
              <a:lnSpc>
                <a:spcPts val="3661"/>
              </a:lnSpc>
              <a:buFont typeface="Arial"/>
              <a:buChar char="•"/>
            </a:pPr>
            <a:r>
              <a:rPr lang="en-US" sz="2799" spc="107">
                <a:solidFill>
                  <a:srgbClr val="FFFFFF"/>
                </a:solidFill>
                <a:latin typeface="Degular 1"/>
                <a:ea typeface="Degular 1"/>
                <a:cs typeface="Degular 1"/>
                <a:sym typeface="Degular 1"/>
              </a:rPr>
              <a:t>Girls’ hockey is among the fastest-growing youth sports in North America. Registrations continue to increase year-over-year and more girls than ever are taking the ice.</a:t>
            </a:r>
          </a:p>
        </p:txBody>
      </p:sp>
      <p:sp>
        <p:nvSpPr>
          <p:cNvPr id="4" name="Freeform 4" descr="A group of people holding a tape  Description automatically generated"/>
          <p:cNvSpPr/>
          <p:nvPr/>
        </p:nvSpPr>
        <p:spPr>
          <a:xfrm>
            <a:off x="-12700" y="0"/>
            <a:ext cx="4419601" cy="4177673"/>
          </a:xfrm>
          <a:custGeom>
            <a:avLst/>
            <a:gdLst/>
            <a:ahLst/>
            <a:cxnLst/>
            <a:rect l="l" t="t" r="r" b="b"/>
            <a:pathLst>
              <a:path w="4419601" h="4177673">
                <a:moveTo>
                  <a:pt x="0" y="0"/>
                </a:moveTo>
                <a:lnTo>
                  <a:pt x="4419601" y="0"/>
                </a:lnTo>
                <a:lnTo>
                  <a:pt x="4419601" y="4177673"/>
                </a:lnTo>
                <a:lnTo>
                  <a:pt x="0" y="4177673"/>
                </a:lnTo>
                <a:lnTo>
                  <a:pt x="0" y="0"/>
                </a:lnTo>
                <a:close/>
              </a:path>
            </a:pathLst>
          </a:custGeom>
          <a:blipFill>
            <a:blip r:embed="rId4"/>
            <a:stretch>
              <a:fillRect l="-17242" r="-17969"/>
            </a:stretch>
          </a:blipFill>
        </p:spPr>
        <p:txBody>
          <a:bodyPr/>
          <a:lstStyle/>
          <a:p>
            <a:endParaRPr lang="en-US"/>
          </a:p>
        </p:txBody>
      </p:sp>
      <p:sp>
        <p:nvSpPr>
          <p:cNvPr id="5" name="Freeform 5" descr="A person holding a hockey stick  Description automatically generated"/>
          <p:cNvSpPr/>
          <p:nvPr/>
        </p:nvSpPr>
        <p:spPr>
          <a:xfrm>
            <a:off x="13694549" y="4363142"/>
            <a:ext cx="4593451" cy="6110840"/>
          </a:xfrm>
          <a:custGeom>
            <a:avLst/>
            <a:gdLst/>
            <a:ahLst/>
            <a:cxnLst/>
            <a:rect l="l" t="t" r="r" b="b"/>
            <a:pathLst>
              <a:path w="4593451" h="6110840">
                <a:moveTo>
                  <a:pt x="0" y="0"/>
                </a:moveTo>
                <a:lnTo>
                  <a:pt x="4593451" y="0"/>
                </a:lnTo>
                <a:lnTo>
                  <a:pt x="4593451" y="6110840"/>
                </a:lnTo>
                <a:lnTo>
                  <a:pt x="0" y="6110840"/>
                </a:lnTo>
                <a:lnTo>
                  <a:pt x="0" y="0"/>
                </a:lnTo>
                <a:close/>
              </a:path>
            </a:pathLst>
          </a:custGeom>
          <a:blipFill>
            <a:blip r:embed="rId5"/>
            <a:stretch>
              <a:fillRect l="-36923" t="-650" r="-63970"/>
            </a:stretch>
          </a:blipFill>
        </p:spPr>
        <p:txBody>
          <a:bodyPr/>
          <a:lstStyle/>
          <a:p>
            <a:endParaRPr lang="en-US"/>
          </a:p>
        </p:txBody>
      </p:sp>
      <p:sp>
        <p:nvSpPr>
          <p:cNvPr id="6" name="Freeform 6" descr="A person and child on ice  Description automatically generated"/>
          <p:cNvSpPr/>
          <p:nvPr/>
        </p:nvSpPr>
        <p:spPr>
          <a:xfrm>
            <a:off x="-12700" y="4177673"/>
            <a:ext cx="4419601" cy="6109327"/>
          </a:xfrm>
          <a:custGeom>
            <a:avLst/>
            <a:gdLst/>
            <a:ahLst/>
            <a:cxnLst/>
            <a:rect l="l" t="t" r="r" b="b"/>
            <a:pathLst>
              <a:path w="4419601" h="6109327">
                <a:moveTo>
                  <a:pt x="0" y="0"/>
                </a:moveTo>
                <a:lnTo>
                  <a:pt x="4419601" y="0"/>
                </a:lnTo>
                <a:lnTo>
                  <a:pt x="4419601" y="6109327"/>
                </a:lnTo>
                <a:lnTo>
                  <a:pt x="0" y="6109327"/>
                </a:lnTo>
                <a:lnTo>
                  <a:pt x="0" y="0"/>
                </a:lnTo>
                <a:close/>
              </a:path>
            </a:pathLst>
          </a:custGeom>
          <a:blipFill>
            <a:blip r:embed="rId6"/>
            <a:stretch>
              <a:fillRect l="-33154" r="-39659"/>
            </a:stretch>
          </a:blipFill>
        </p:spPr>
        <p:txBody>
          <a:bodyPr/>
          <a:lstStyle/>
          <a:p>
            <a:endParaRPr lang="en-US"/>
          </a:p>
        </p:txBody>
      </p:sp>
      <p:sp>
        <p:nvSpPr>
          <p:cNvPr id="7" name="Freeform 7" descr="A group of people playing hockey  Description automatically generated"/>
          <p:cNvSpPr/>
          <p:nvPr/>
        </p:nvSpPr>
        <p:spPr>
          <a:xfrm>
            <a:off x="13694549" y="0"/>
            <a:ext cx="4593451" cy="4401242"/>
          </a:xfrm>
          <a:custGeom>
            <a:avLst/>
            <a:gdLst/>
            <a:ahLst/>
            <a:cxnLst/>
            <a:rect l="l" t="t" r="r" b="b"/>
            <a:pathLst>
              <a:path w="4593451" h="4401242">
                <a:moveTo>
                  <a:pt x="0" y="0"/>
                </a:moveTo>
                <a:lnTo>
                  <a:pt x="4593451" y="0"/>
                </a:lnTo>
                <a:lnTo>
                  <a:pt x="4593451" y="4401242"/>
                </a:lnTo>
                <a:lnTo>
                  <a:pt x="0" y="4401242"/>
                </a:lnTo>
                <a:lnTo>
                  <a:pt x="0" y="0"/>
                </a:lnTo>
                <a:close/>
              </a:path>
            </a:pathLst>
          </a:custGeom>
          <a:blipFill>
            <a:blip r:embed="rId7"/>
            <a:stretch>
              <a:fillRect l="-11180" r="-32814"/>
            </a:stretch>
          </a:blipFill>
        </p:spPr>
        <p:txBody>
          <a:bodyPr/>
          <a:lstStyle/>
          <a:p>
            <a:endParaRPr lang="en-US"/>
          </a:p>
        </p:txBody>
      </p:sp>
      <p:sp>
        <p:nvSpPr>
          <p:cNvPr id="8" name="TextBox 8"/>
          <p:cNvSpPr txBox="1"/>
          <p:nvPr/>
        </p:nvSpPr>
        <p:spPr>
          <a:xfrm>
            <a:off x="4406901" y="793354"/>
            <a:ext cx="9201282" cy="933450"/>
          </a:xfrm>
          <a:prstGeom prst="rect">
            <a:avLst/>
          </a:prstGeom>
        </p:spPr>
        <p:txBody>
          <a:bodyPr lIns="0" tIns="0" rIns="0" bIns="0" rtlCol="0" anchor="t">
            <a:spAutoFit/>
          </a:bodyPr>
          <a:lstStyle/>
          <a:p>
            <a:pPr algn="ctr">
              <a:lnSpc>
                <a:spcPts val="7200"/>
              </a:lnSpc>
            </a:pPr>
            <a:r>
              <a:rPr lang="en-US" sz="6000" b="1">
                <a:solidFill>
                  <a:srgbClr val="FFFFFF"/>
                </a:solidFill>
                <a:latin typeface="Copyright JTD, LLC 1 Bold"/>
                <a:ea typeface="Copyright JTD, LLC 1 Bold"/>
                <a:cs typeface="Copyright JTD, LLC 1 Bold"/>
                <a:sym typeface="Copyright JTD, LLC 1 Bold"/>
              </a:rPr>
              <a:t>THE BIG PICTURE</a:t>
            </a:r>
          </a:p>
        </p:txBody>
      </p:sp>
      <p:sp>
        <p:nvSpPr>
          <p:cNvPr id="9" name="TextBox 9"/>
          <p:cNvSpPr txBox="1"/>
          <p:nvPr/>
        </p:nvSpPr>
        <p:spPr>
          <a:xfrm>
            <a:off x="5014529" y="2060179"/>
            <a:ext cx="8258943" cy="998220"/>
          </a:xfrm>
          <a:prstGeom prst="rect">
            <a:avLst/>
          </a:prstGeom>
        </p:spPr>
        <p:txBody>
          <a:bodyPr lIns="0" tIns="0" rIns="0" bIns="0" rtlCol="0" anchor="t">
            <a:spAutoFit/>
          </a:bodyPr>
          <a:lstStyle/>
          <a:p>
            <a:pPr algn="ctr">
              <a:lnSpc>
                <a:spcPts val="3960"/>
              </a:lnSpc>
            </a:pPr>
            <a:r>
              <a:rPr lang="en-US" sz="3600" b="1" spc="105">
                <a:solidFill>
                  <a:srgbClr val="FFFFFF"/>
                </a:solidFill>
                <a:latin typeface="Copyright JTD, LLC 2 Bold"/>
                <a:ea typeface="Copyright JTD, LLC 2 Bold"/>
                <a:cs typeface="Copyright JTD, LLC 2 Bold"/>
                <a:sym typeface="Copyright JTD, LLC 2 Bold"/>
              </a:rPr>
              <a:t>Expanding the talent pool for girls’ and women’s hockey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688</Words>
  <Application>Microsoft Office PowerPoint</Application>
  <PresentationFormat>Custom</PresentationFormat>
  <Paragraphs>140</Paragraphs>
  <Slides>10</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Copyright JTD, LLC 1 Bold</vt:lpstr>
      <vt:lpstr>Arial</vt:lpstr>
      <vt:lpstr>Degular 1</vt:lpstr>
      <vt:lpstr>Poppins</vt:lpstr>
      <vt:lpstr>Degular 2 Semi-Bold</vt:lpstr>
      <vt:lpstr>Calibri</vt:lpstr>
      <vt:lpstr>Copyright JTD, LLC 2 Bold</vt:lpstr>
      <vt:lpstr>Poppins Bold</vt:lpstr>
      <vt:lpstr>Degular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PWHL Munich Presentation</dc:title>
  <dc:creator>Chris Burkett</dc:creator>
  <cp:lastModifiedBy>Chris Burkett</cp:lastModifiedBy>
  <cp:revision>1</cp:revision>
  <dcterms:created xsi:type="dcterms:W3CDTF">2006-08-16T00:00:00Z</dcterms:created>
  <dcterms:modified xsi:type="dcterms:W3CDTF">2024-10-22T18:49:21Z</dcterms:modified>
  <dc:identifier>DAGUP1Tq-Qw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2024-10-22T18:49:16Z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e57d0e52-bf63-48ac-8d2a-8844dc4b6601</vt:lpwstr>
  </property>
  <property fmtid="{D5CDD505-2E9C-101B-9397-08002B2CF9AE}" pid="7" name="MSIP_Label_defa4170-0d19-0005-0004-bc88714345d2_ActionId">
    <vt:lpwstr>630ce7c5-e604-4c30-a3b8-41fca15e0797</vt:lpwstr>
  </property>
  <property fmtid="{D5CDD505-2E9C-101B-9397-08002B2CF9AE}" pid="8" name="MSIP_Label_defa4170-0d19-0005-0004-bc88714345d2_ContentBits">
    <vt:lpwstr>0</vt:lpwstr>
  </property>
</Properties>
</file>