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7" r:id="rId4"/>
    <p:sldMasterId id="2147483895" r:id="rId5"/>
    <p:sldMasterId id="2147483783" r:id="rId6"/>
    <p:sldMasterId id="2147483908" r:id="rId7"/>
    <p:sldMasterId id="2147483911" r:id="rId8"/>
    <p:sldMasterId id="2147483913" r:id="rId9"/>
    <p:sldMasterId id="2147483915" r:id="rId10"/>
    <p:sldMasterId id="2147483917" r:id="rId11"/>
    <p:sldMasterId id="2147483921" r:id="rId12"/>
  </p:sldMasterIdLst>
  <p:notesMasterIdLst>
    <p:notesMasterId r:id="rId48"/>
  </p:notesMasterIdLst>
  <p:handoutMasterIdLst>
    <p:handoutMasterId r:id="rId49"/>
  </p:handoutMasterIdLst>
  <p:sldIdLst>
    <p:sldId id="574" r:id="rId13"/>
    <p:sldId id="2147474151" r:id="rId14"/>
    <p:sldId id="2147474153" r:id="rId15"/>
    <p:sldId id="413" r:id="rId16"/>
    <p:sldId id="2147474172" r:id="rId17"/>
    <p:sldId id="2147474146" r:id="rId18"/>
    <p:sldId id="2147480775" r:id="rId19"/>
    <p:sldId id="2147473978" r:id="rId20"/>
    <p:sldId id="2147479977" r:id="rId21"/>
    <p:sldId id="2147479995" r:id="rId22"/>
    <p:sldId id="2147480778" r:id="rId23"/>
    <p:sldId id="2147479967" r:id="rId24"/>
    <p:sldId id="2147480784" r:id="rId25"/>
    <p:sldId id="2147479991" r:id="rId26"/>
    <p:sldId id="2147480773" r:id="rId27"/>
    <p:sldId id="2147479978" r:id="rId28"/>
    <p:sldId id="2147480000" r:id="rId29"/>
    <p:sldId id="2147479972" r:id="rId30"/>
    <p:sldId id="2147480782" r:id="rId31"/>
    <p:sldId id="2147479973" r:id="rId32"/>
    <p:sldId id="2147480783" r:id="rId33"/>
    <p:sldId id="2147480786" r:id="rId34"/>
    <p:sldId id="2147479974" r:id="rId35"/>
    <p:sldId id="625" r:id="rId36"/>
    <p:sldId id="2147474152" r:id="rId37"/>
    <p:sldId id="2147479970" r:id="rId38"/>
    <p:sldId id="2147474135" r:id="rId39"/>
    <p:sldId id="2147474155" r:id="rId40"/>
    <p:sldId id="2147474145" r:id="rId41"/>
    <p:sldId id="2147474164" r:id="rId42"/>
    <p:sldId id="2147474157" r:id="rId43"/>
    <p:sldId id="2147474165" r:id="rId44"/>
    <p:sldId id="2147474169" r:id="rId45"/>
    <p:sldId id="2147474161" r:id="rId46"/>
    <p:sldId id="214747417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48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E90F0B-DFDB-3B73-7F56-A2E170A187E2}" name="Charlie Wood" initials="CW" userId="S::charlie.wood@twocircles.com::9a9bdab6-3435-48bd-9ca9-5dbd3b2962de" providerId="AD"/>
  <p188:author id="{3F98FA65-F522-C5B8-DABB-723AB67B8529}" name="Dan Coop" initials="DC" userId="S::Daniel.Coop@twocircles.com::f18b4798-c34a-49ed-95a1-a2c45e8685db" providerId="AD"/>
  <p188:author id="{EDC3C26F-9AE9-C4B9-4E9C-8DABF63E6C82}" name="Tim Vanderpump" initials="TV" userId="S::tim.vanderpump@twocircles.com::9eccc23a-bbac-4242-af85-cf915c7197dc" providerId="AD"/>
  <p188:author id="{EED8237F-AC34-BBCD-0C3E-CA2BFE7E5095}" name="Bettina Baer" initials="BB" userId="S::Bettina.Baer@twocircles.com::ed50d104-5162-4b85-ba93-26be3d2c84f9" providerId="AD"/>
  <p188:author id="{3E76EEE1-8FED-69F6-6984-1101EF66C726}" name="Charlie Wood" initials="CW" userId="S::Charlie.wood@twocircles.com::9a9bdab6-3435-48bd-9ca9-5dbd3b2962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43C"/>
    <a:srgbClr val="EA4858"/>
    <a:srgbClr val="DB0007"/>
    <a:srgbClr val="EAEBEC"/>
    <a:srgbClr val="EE0000"/>
    <a:srgbClr val="F2F2F2"/>
    <a:srgbClr val="37414B"/>
    <a:srgbClr val="2E5E4A"/>
    <a:srgbClr val="214B37"/>
    <a:srgbClr val="C97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3716" autoAdjust="0"/>
  </p:normalViewPr>
  <p:slideViewPr>
    <p:cSldViewPr snapToGrid="0">
      <p:cViewPr>
        <p:scale>
          <a:sx n="33" d="100"/>
          <a:sy n="33" d="100"/>
        </p:scale>
        <p:origin x="1980" y="720"/>
      </p:cViewPr>
      <p:guideLst>
        <p:guide orient="horz" pos="96"/>
        <p:guide pos="4883"/>
      </p:guideLst>
    </p:cSldViewPr>
  </p:slideViewPr>
  <p:notesTextViewPr>
    <p:cViewPr>
      <p:scale>
        <a:sx n="1" d="1"/>
        <a:sy n="1" d="1"/>
      </p:scale>
      <p:origin x="0" y="0"/>
    </p:cViewPr>
  </p:notesTextViewPr>
  <p:sorterViewPr>
    <p:cViewPr>
      <p:scale>
        <a:sx n="80" d="100"/>
        <a:sy n="80" d="100"/>
      </p:scale>
      <p:origin x="0" y="-2536"/>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Sheet1!$B$2:$B$16</c:f>
              <c:strCache>
                <c:ptCount val="15"/>
                <c:pt idx="0">
                  <c:v>NWSL</c:v>
                </c:pt>
                <c:pt idx="1">
                  <c:v>NWSL</c:v>
                </c:pt>
                <c:pt idx="2">
                  <c:v>NWSL</c:v>
                </c:pt>
                <c:pt idx="3">
                  <c:v>WSL</c:v>
                </c:pt>
                <c:pt idx="4">
                  <c:v>WSL</c:v>
                </c:pt>
                <c:pt idx="5">
                  <c:v>WSL</c:v>
                </c:pt>
                <c:pt idx="6">
                  <c:v>Bundesliga</c:v>
                </c:pt>
                <c:pt idx="7">
                  <c:v>Bundesliga</c:v>
                </c:pt>
                <c:pt idx="8">
                  <c:v>Bundesliga</c:v>
                </c:pt>
                <c:pt idx="9">
                  <c:v>Liga F</c:v>
                </c:pt>
                <c:pt idx="10">
                  <c:v>Liga F</c:v>
                </c:pt>
                <c:pt idx="11">
                  <c:v>Liga F</c:v>
                </c:pt>
                <c:pt idx="12">
                  <c:v>D1</c:v>
                </c:pt>
                <c:pt idx="13">
                  <c:v>D1</c:v>
                </c:pt>
                <c:pt idx="14">
                  <c:v>D1</c:v>
                </c:pt>
              </c:strCache>
            </c:strRef>
          </c:tx>
          <c:spPr>
            <a:solidFill>
              <a:schemeClr val="accent1"/>
            </a:solidFill>
            <a:ln>
              <a:noFill/>
            </a:ln>
            <a:effectLst/>
          </c:spPr>
          <c:invertIfNegative val="0"/>
          <c:dPt>
            <c:idx val="0"/>
            <c:invertIfNegative val="0"/>
            <c:bubble3D val="0"/>
            <c:spPr>
              <a:solidFill>
                <a:srgbClr val="E9304A"/>
              </a:solidFill>
              <a:ln>
                <a:noFill/>
              </a:ln>
              <a:effectLst/>
            </c:spPr>
            <c:extLst>
              <c:ext xmlns:c16="http://schemas.microsoft.com/office/drawing/2014/chart" uri="{C3380CC4-5D6E-409C-BE32-E72D297353CC}">
                <c16:uniqueId val="{00000001-11C1-4CBF-82E9-CA621A935A91}"/>
              </c:ext>
            </c:extLst>
          </c:dPt>
          <c:dPt>
            <c:idx val="1"/>
            <c:invertIfNegative val="0"/>
            <c:bubble3D val="0"/>
            <c:spPr>
              <a:solidFill>
                <a:srgbClr val="E9304A"/>
              </a:solidFill>
              <a:ln>
                <a:noFill/>
              </a:ln>
              <a:effectLst/>
            </c:spPr>
            <c:extLst>
              <c:ext xmlns:c16="http://schemas.microsoft.com/office/drawing/2014/chart" uri="{C3380CC4-5D6E-409C-BE32-E72D297353CC}">
                <c16:uniqueId val="{00000003-11C1-4CBF-82E9-CA621A935A91}"/>
              </c:ext>
            </c:extLst>
          </c:dPt>
          <c:dPt>
            <c:idx val="2"/>
            <c:invertIfNegative val="0"/>
            <c:bubble3D val="0"/>
            <c:spPr>
              <a:solidFill>
                <a:srgbClr val="E9304A"/>
              </a:solidFill>
              <a:ln>
                <a:noFill/>
              </a:ln>
              <a:effectLst/>
            </c:spPr>
            <c:extLst>
              <c:ext xmlns:c16="http://schemas.microsoft.com/office/drawing/2014/chart" uri="{C3380CC4-5D6E-409C-BE32-E72D297353CC}">
                <c16:uniqueId val="{00000005-11C1-4CBF-82E9-CA621A935A91}"/>
              </c:ext>
            </c:extLst>
          </c:dPt>
          <c:dPt>
            <c:idx val="3"/>
            <c:invertIfNegative val="0"/>
            <c:bubble3D val="0"/>
            <c:spPr>
              <a:solidFill>
                <a:srgbClr val="00AEDB"/>
              </a:solidFill>
              <a:ln>
                <a:noFill/>
              </a:ln>
              <a:effectLst/>
            </c:spPr>
            <c:extLst>
              <c:ext xmlns:c16="http://schemas.microsoft.com/office/drawing/2014/chart" uri="{C3380CC4-5D6E-409C-BE32-E72D297353CC}">
                <c16:uniqueId val="{00000007-11C1-4CBF-82E9-CA621A935A91}"/>
              </c:ext>
            </c:extLst>
          </c:dPt>
          <c:dPt>
            <c:idx val="4"/>
            <c:invertIfNegative val="0"/>
            <c:bubble3D val="0"/>
            <c:spPr>
              <a:solidFill>
                <a:srgbClr val="00AEDB"/>
              </a:solidFill>
              <a:ln>
                <a:noFill/>
              </a:ln>
              <a:effectLst/>
            </c:spPr>
            <c:extLst>
              <c:ext xmlns:c16="http://schemas.microsoft.com/office/drawing/2014/chart" uri="{C3380CC4-5D6E-409C-BE32-E72D297353CC}">
                <c16:uniqueId val="{00000009-11C1-4CBF-82E9-CA621A935A91}"/>
              </c:ext>
            </c:extLst>
          </c:dPt>
          <c:dPt>
            <c:idx val="5"/>
            <c:invertIfNegative val="0"/>
            <c:bubble3D val="0"/>
            <c:spPr>
              <a:solidFill>
                <a:srgbClr val="00AEDB"/>
              </a:solidFill>
              <a:ln>
                <a:noFill/>
              </a:ln>
              <a:effectLst/>
            </c:spPr>
            <c:extLst>
              <c:ext xmlns:c16="http://schemas.microsoft.com/office/drawing/2014/chart" uri="{C3380CC4-5D6E-409C-BE32-E72D297353CC}">
                <c16:uniqueId val="{0000000B-11C1-4CBF-82E9-CA621A935A91}"/>
              </c:ext>
            </c:extLst>
          </c:dPt>
          <c:dPt>
            <c:idx val="6"/>
            <c:invertIfNegative val="0"/>
            <c:bubble3D val="0"/>
            <c:spPr>
              <a:solidFill>
                <a:srgbClr val="018850"/>
              </a:solidFill>
              <a:ln>
                <a:noFill/>
              </a:ln>
              <a:effectLst/>
            </c:spPr>
            <c:extLst>
              <c:ext xmlns:c16="http://schemas.microsoft.com/office/drawing/2014/chart" uri="{C3380CC4-5D6E-409C-BE32-E72D297353CC}">
                <c16:uniqueId val="{0000000D-11C1-4CBF-82E9-CA621A935A91}"/>
              </c:ext>
            </c:extLst>
          </c:dPt>
          <c:dPt>
            <c:idx val="7"/>
            <c:invertIfNegative val="0"/>
            <c:bubble3D val="0"/>
            <c:spPr>
              <a:solidFill>
                <a:srgbClr val="018850"/>
              </a:solidFill>
              <a:ln>
                <a:noFill/>
              </a:ln>
              <a:effectLst/>
            </c:spPr>
            <c:extLst>
              <c:ext xmlns:c16="http://schemas.microsoft.com/office/drawing/2014/chart" uri="{C3380CC4-5D6E-409C-BE32-E72D297353CC}">
                <c16:uniqueId val="{0000000F-11C1-4CBF-82E9-CA621A935A91}"/>
              </c:ext>
            </c:extLst>
          </c:dPt>
          <c:dPt>
            <c:idx val="8"/>
            <c:invertIfNegative val="0"/>
            <c:bubble3D val="0"/>
            <c:spPr>
              <a:solidFill>
                <a:srgbClr val="018850"/>
              </a:solidFill>
              <a:ln>
                <a:noFill/>
              </a:ln>
              <a:effectLst/>
            </c:spPr>
            <c:extLst>
              <c:ext xmlns:c16="http://schemas.microsoft.com/office/drawing/2014/chart" uri="{C3380CC4-5D6E-409C-BE32-E72D297353CC}">
                <c16:uniqueId val="{00000011-11C1-4CBF-82E9-CA621A935A91}"/>
              </c:ext>
            </c:extLst>
          </c:dPt>
          <c:dPt>
            <c:idx val="9"/>
            <c:invertIfNegative val="0"/>
            <c:bubble3D val="0"/>
            <c:spPr>
              <a:solidFill>
                <a:srgbClr val="475FF3"/>
              </a:solidFill>
              <a:ln>
                <a:noFill/>
              </a:ln>
              <a:effectLst/>
            </c:spPr>
            <c:extLst>
              <c:ext xmlns:c16="http://schemas.microsoft.com/office/drawing/2014/chart" uri="{C3380CC4-5D6E-409C-BE32-E72D297353CC}">
                <c16:uniqueId val="{00000013-11C1-4CBF-82E9-CA621A935A91}"/>
              </c:ext>
            </c:extLst>
          </c:dPt>
          <c:dPt>
            <c:idx val="10"/>
            <c:invertIfNegative val="0"/>
            <c:bubble3D val="0"/>
            <c:spPr>
              <a:solidFill>
                <a:srgbClr val="475FF3"/>
              </a:solidFill>
              <a:ln>
                <a:noFill/>
              </a:ln>
              <a:effectLst/>
            </c:spPr>
            <c:extLst>
              <c:ext xmlns:c16="http://schemas.microsoft.com/office/drawing/2014/chart" uri="{C3380CC4-5D6E-409C-BE32-E72D297353CC}">
                <c16:uniqueId val="{00000015-11C1-4CBF-82E9-CA621A935A91}"/>
              </c:ext>
            </c:extLst>
          </c:dPt>
          <c:dPt>
            <c:idx val="11"/>
            <c:invertIfNegative val="0"/>
            <c:bubble3D val="0"/>
            <c:spPr>
              <a:solidFill>
                <a:srgbClr val="475FF3"/>
              </a:solidFill>
              <a:ln>
                <a:noFill/>
              </a:ln>
              <a:effectLst/>
            </c:spPr>
            <c:extLst>
              <c:ext xmlns:c16="http://schemas.microsoft.com/office/drawing/2014/chart" uri="{C3380CC4-5D6E-409C-BE32-E72D297353CC}">
                <c16:uniqueId val="{00000017-11C1-4CBF-82E9-CA621A935A91}"/>
              </c:ext>
            </c:extLst>
          </c:dPt>
          <c:dPt>
            <c:idx val="12"/>
            <c:invertIfNegative val="0"/>
            <c:bubble3D val="0"/>
            <c:spPr>
              <a:solidFill>
                <a:srgbClr val="962064"/>
              </a:solidFill>
              <a:ln>
                <a:noFill/>
              </a:ln>
              <a:effectLst/>
            </c:spPr>
            <c:extLst>
              <c:ext xmlns:c16="http://schemas.microsoft.com/office/drawing/2014/chart" uri="{C3380CC4-5D6E-409C-BE32-E72D297353CC}">
                <c16:uniqueId val="{00000019-BEEE-4465-8E0B-2E598A839D1B}"/>
              </c:ext>
            </c:extLst>
          </c:dPt>
          <c:dPt>
            <c:idx val="13"/>
            <c:invertIfNegative val="0"/>
            <c:bubble3D val="0"/>
            <c:spPr>
              <a:solidFill>
                <a:srgbClr val="962064"/>
              </a:solidFill>
              <a:ln>
                <a:noFill/>
              </a:ln>
              <a:effectLst/>
            </c:spPr>
            <c:extLst>
              <c:ext xmlns:c16="http://schemas.microsoft.com/office/drawing/2014/chart" uri="{C3380CC4-5D6E-409C-BE32-E72D297353CC}">
                <c16:uniqueId val="{0000001B-BEEE-4465-8E0B-2E598A839D1B}"/>
              </c:ext>
            </c:extLst>
          </c:dPt>
          <c:dPt>
            <c:idx val="14"/>
            <c:invertIfNegative val="0"/>
            <c:bubble3D val="0"/>
            <c:spPr>
              <a:solidFill>
                <a:srgbClr val="962064"/>
              </a:solidFill>
              <a:ln>
                <a:noFill/>
              </a:ln>
              <a:effectLst/>
            </c:spPr>
            <c:extLst>
              <c:ext xmlns:c16="http://schemas.microsoft.com/office/drawing/2014/chart" uri="{C3380CC4-5D6E-409C-BE32-E72D297353CC}">
                <c16:uniqueId val="{0000001D-BEEE-4465-8E0B-2E598A839D1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Sheet1!$C$2:$C$16</c:f>
              <c:numCache>
                <c:formatCode>#,##0</c:formatCode>
                <c:ptCount val="15"/>
                <c:pt idx="0">
                  <c:v>5339</c:v>
                </c:pt>
                <c:pt idx="1">
                  <c:v>8363</c:v>
                </c:pt>
                <c:pt idx="2">
                  <c:v>11100</c:v>
                </c:pt>
                <c:pt idx="3">
                  <c:v>1921</c:v>
                </c:pt>
                <c:pt idx="4">
                  <c:v>5222</c:v>
                </c:pt>
                <c:pt idx="5">
                  <c:v>7363</c:v>
                </c:pt>
                <c:pt idx="6">
                  <c:v>846</c:v>
                </c:pt>
                <c:pt idx="7">
                  <c:v>2718</c:v>
                </c:pt>
                <c:pt idx="8">
                  <c:v>2876</c:v>
                </c:pt>
                <c:pt idx="9">
                  <c:v>621</c:v>
                </c:pt>
                <c:pt idx="10">
                  <c:v>1393</c:v>
                </c:pt>
                <c:pt idx="11">
                  <c:v>1550</c:v>
                </c:pt>
                <c:pt idx="12">
                  <c:v>672</c:v>
                </c:pt>
                <c:pt idx="13">
                  <c:v>954</c:v>
                </c:pt>
                <c:pt idx="14">
                  <c:v>1317</c:v>
                </c:pt>
              </c:numCache>
            </c:numRef>
          </c:val>
          <c:extLst>
            <c:ext xmlns:c16="http://schemas.microsoft.com/office/drawing/2014/chart" uri="{C3380CC4-5D6E-409C-BE32-E72D297353CC}">
              <c16:uniqueId val="{00000018-11C1-4CBF-82E9-CA621A935A91}"/>
            </c:ext>
          </c:extLst>
        </c:ser>
        <c:dLbls>
          <c:dLblPos val="outEnd"/>
          <c:showLegendKey val="0"/>
          <c:showVal val="1"/>
          <c:showCatName val="0"/>
          <c:showSerName val="0"/>
          <c:showPercent val="0"/>
          <c:showBubbleSize val="0"/>
        </c:dLbls>
        <c:gapWidth val="30"/>
        <c:axId val="-176267984"/>
        <c:axId val="-176238608"/>
        <c:extLst/>
      </c:barChart>
      <c:catAx>
        <c:axId val="-176267984"/>
        <c:scaling>
          <c:orientation val="minMax"/>
        </c:scaling>
        <c:delete val="1"/>
        <c:axPos val="b"/>
        <c:numFmt formatCode="General" sourceLinked="1"/>
        <c:majorTickMark val="none"/>
        <c:minorTickMark val="none"/>
        <c:tickLblPos val="nextTo"/>
        <c:crossAx val="-176238608"/>
        <c:crosses val="autoZero"/>
        <c:auto val="1"/>
        <c:lblAlgn val="ctr"/>
        <c:lblOffset val="100"/>
        <c:noMultiLvlLbl val="0"/>
      </c:catAx>
      <c:valAx>
        <c:axId val="-176238608"/>
        <c:scaling>
          <c:orientation val="minMax"/>
          <c:max val="12000"/>
          <c:min val="0"/>
        </c:scaling>
        <c:delete val="0"/>
        <c:axPos val="l"/>
        <c:majorGridlines>
          <c:spPr>
            <a:ln w="317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Akkurat" panose="02000503040000020004" pitchFamily="2" charset="0"/>
                <a:ea typeface="+mn-ea"/>
                <a:cs typeface="+mn-cs"/>
              </a:defRPr>
            </a:pPr>
            <a:endParaRPr lang="en-CH"/>
          </a:p>
        </c:txPr>
        <c:crossAx val="-176267984"/>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en-CH"/>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3.4297295649449902E-2"/>
          <c:y val="3.5890716421242828E-2"/>
          <c:w val="0.94434205629876311"/>
          <c:h val="0.88053305928165559"/>
        </c:manualLayout>
      </c:layout>
      <c:barChart>
        <c:barDir val="col"/>
        <c:grouping val="stacked"/>
        <c:varyColors val="0"/>
        <c:ser>
          <c:idx val="0"/>
          <c:order val="0"/>
          <c:tx>
            <c:strRef>
              <c:f>Sheet1!$B$1</c:f>
              <c:strCache>
                <c:ptCount val="1"/>
                <c:pt idx="0">
                  <c:v>$1m+</c:v>
                </c:pt>
              </c:strCache>
            </c:strRef>
          </c:tx>
          <c:spPr>
            <a:solidFill>
              <a:schemeClr val="accent3">
                <a:shade val="76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C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1</c:v>
                </c:pt>
                <c:pt idx="1">
                  <c:v>1</c:v>
                </c:pt>
                <c:pt idx="4">
                  <c:v>2</c:v>
                </c:pt>
                <c:pt idx="5">
                  <c:v>2</c:v>
                </c:pt>
                <c:pt idx="7">
                  <c:v>1</c:v>
                </c:pt>
                <c:pt idx="8">
                  <c:v>8</c:v>
                </c:pt>
                <c:pt idx="9">
                  <c:v>4</c:v>
                </c:pt>
                <c:pt idx="10">
                  <c:v>5</c:v>
                </c:pt>
                <c:pt idx="11">
                  <c:v>10</c:v>
                </c:pt>
                <c:pt idx="12">
                  <c:v>11</c:v>
                </c:pt>
                <c:pt idx="13">
                  <c:v>6</c:v>
                </c:pt>
                <c:pt idx="14">
                  <c:v>5</c:v>
                </c:pt>
              </c:numCache>
            </c:numRef>
          </c:val>
          <c:extLst>
            <c:ext xmlns:c16="http://schemas.microsoft.com/office/drawing/2014/chart" uri="{C3380CC4-5D6E-409C-BE32-E72D297353CC}">
              <c16:uniqueId val="{00000000-F951-477B-BFE6-9B34A83FA9A6}"/>
            </c:ext>
          </c:extLst>
        </c:ser>
        <c:ser>
          <c:idx val="1"/>
          <c:order val="1"/>
          <c:tx>
            <c:strRef>
              <c:f>Sheet1!$C$1</c:f>
              <c:strCache>
                <c:ptCount val="1"/>
                <c:pt idx="0">
                  <c:v>$3m+</c:v>
                </c:pt>
              </c:strCache>
            </c:strRef>
          </c:tx>
          <c:spPr>
            <a:solidFill>
              <a:schemeClr val="accent3">
                <a:tint val="77000"/>
              </a:schemeClr>
            </a:solidFill>
            <a:ln>
              <a:noFill/>
            </a:ln>
            <a:effectLst/>
          </c:spPr>
          <c:invertIfNegative val="0"/>
          <c:dLbls>
            <c:dLbl>
              <c:idx val="11"/>
              <c:layout>
                <c:manualLayout>
                  <c:x val="-2.6700810064734675E-3"/>
                  <c:y val="-2.978482690559624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51-477B-BFE6-9B34A83FA9A6}"/>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C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1</c:v>
                </c:pt>
                <c:pt idx="1">
                  <c:v>1</c:v>
                </c:pt>
                <c:pt idx="2">
                  <c:v>1</c:v>
                </c:pt>
                <c:pt idx="3">
                  <c:v>1</c:v>
                </c:pt>
                <c:pt idx="8">
                  <c:v>1</c:v>
                </c:pt>
                <c:pt idx="9">
                  <c:v>5</c:v>
                </c:pt>
                <c:pt idx="10">
                  <c:v>1</c:v>
                </c:pt>
                <c:pt idx="11">
                  <c:v>3</c:v>
                </c:pt>
                <c:pt idx="12">
                  <c:v>4</c:v>
                </c:pt>
                <c:pt idx="13">
                  <c:v>5</c:v>
                </c:pt>
                <c:pt idx="14">
                  <c:v>2</c:v>
                </c:pt>
              </c:numCache>
            </c:numRef>
          </c:val>
          <c:extLst>
            <c:ext xmlns:c16="http://schemas.microsoft.com/office/drawing/2014/chart" uri="{C3380CC4-5D6E-409C-BE32-E72D297353CC}">
              <c16:uniqueId val="{00000002-F951-477B-BFE6-9B34A83FA9A6}"/>
            </c:ext>
          </c:extLst>
        </c:ser>
        <c:dLbls>
          <c:dLblPos val="ctr"/>
          <c:showLegendKey val="0"/>
          <c:showVal val="1"/>
          <c:showCatName val="0"/>
          <c:showSerName val="0"/>
          <c:showPercent val="0"/>
          <c:showBubbleSize val="0"/>
        </c:dLbls>
        <c:gapWidth val="50"/>
        <c:overlap val="100"/>
        <c:axId val="1142064431"/>
        <c:axId val="1142078831"/>
      </c:barChart>
      <c:catAx>
        <c:axId val="114206443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CH"/>
          </a:p>
        </c:txPr>
        <c:crossAx val="1142078831"/>
        <c:crosses val="autoZero"/>
        <c:auto val="1"/>
        <c:lblAlgn val="ctr"/>
        <c:lblOffset val="100"/>
        <c:noMultiLvlLbl val="0"/>
      </c:catAx>
      <c:valAx>
        <c:axId val="1142078831"/>
        <c:scaling>
          <c:orientation val="minMax"/>
        </c:scaling>
        <c:delete val="1"/>
        <c:axPos val="l"/>
        <c:majorGridlines>
          <c:spPr>
            <a:ln w="9525" cap="flat" cmpd="sng" algn="ctr">
              <a:noFill/>
              <a:prstDash val="dash"/>
              <a:round/>
            </a:ln>
            <a:effectLst/>
          </c:spPr>
        </c:majorGridlines>
        <c:numFmt formatCode="General" sourceLinked="1"/>
        <c:majorTickMark val="none"/>
        <c:minorTickMark val="none"/>
        <c:tickLblPos val="nextTo"/>
        <c:crossAx val="1142064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Commercial</c:v>
                </c:pt>
              </c:strCache>
            </c:strRef>
          </c:tx>
          <c:spPr>
            <a:solidFill>
              <a:schemeClr val="accent3">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Women's Properties
(aggregate)</c:v>
                </c:pt>
                <c:pt idx="1">
                  <c:v>Men's Properties
(aggregate)</c:v>
                </c:pt>
              </c:strCache>
            </c:strRef>
          </c:cat>
          <c:val>
            <c:numRef>
              <c:f>Sheet1!$B$2:$B$3</c:f>
              <c:numCache>
                <c:formatCode>0%</c:formatCode>
                <c:ptCount val="2"/>
                <c:pt idx="0">
                  <c:v>0.56000000000000005</c:v>
                </c:pt>
                <c:pt idx="1">
                  <c:v>0.3</c:v>
                </c:pt>
              </c:numCache>
            </c:numRef>
          </c:val>
          <c:extLst>
            <c:ext xmlns:c16="http://schemas.microsoft.com/office/drawing/2014/chart" uri="{C3380CC4-5D6E-409C-BE32-E72D297353CC}">
              <c16:uniqueId val="{00000000-2714-4DFE-9DC3-D3D6175D0715}"/>
            </c:ext>
          </c:extLst>
        </c:ser>
        <c:ser>
          <c:idx val="1"/>
          <c:order val="1"/>
          <c:tx>
            <c:strRef>
              <c:f>Sheet1!$C$1</c:f>
              <c:strCache>
                <c:ptCount val="1"/>
                <c:pt idx="0">
                  <c:v>Media</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2714-4DFE-9DC3-D3D6175D071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4-2714-4DFE-9DC3-D3D6175D071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CH"/>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Women's Properties
(aggregate)</c:v>
                </c:pt>
                <c:pt idx="1">
                  <c:v>Men's Properties
(aggregate)</c:v>
                </c:pt>
              </c:strCache>
            </c:strRef>
          </c:cat>
          <c:val>
            <c:numRef>
              <c:f>Sheet1!$C$2:$C$3</c:f>
              <c:numCache>
                <c:formatCode>0%</c:formatCode>
                <c:ptCount val="2"/>
                <c:pt idx="0">
                  <c:v>0.39</c:v>
                </c:pt>
                <c:pt idx="1">
                  <c:v>0.6</c:v>
                </c:pt>
              </c:numCache>
            </c:numRef>
          </c:val>
          <c:extLst>
            <c:ext xmlns:c16="http://schemas.microsoft.com/office/drawing/2014/chart" uri="{C3380CC4-5D6E-409C-BE32-E72D297353CC}">
              <c16:uniqueId val="{00000005-2714-4DFE-9DC3-D3D6175D0715}"/>
            </c:ext>
          </c:extLst>
        </c:ser>
        <c:ser>
          <c:idx val="2"/>
          <c:order val="2"/>
          <c:tx>
            <c:strRef>
              <c:f>Sheet1!$D$1</c:f>
              <c:strCache>
                <c:ptCount val="1"/>
                <c:pt idx="0">
                  <c:v>Matchday</c:v>
                </c:pt>
              </c:strCache>
            </c:strRef>
          </c:tx>
          <c:spPr>
            <a:solidFill>
              <a:schemeClr val="accent3">
                <a:tint val="65000"/>
              </a:schemeClr>
            </a:solidFill>
            <a:ln>
              <a:noFill/>
            </a:ln>
            <a:effectLst/>
          </c:spPr>
          <c:invertIfNegative val="0"/>
          <c:dPt>
            <c:idx val="0"/>
            <c:invertIfNegative val="0"/>
            <c:bubble3D val="0"/>
            <c:spPr>
              <a:solidFill>
                <a:schemeClr val="accent3">
                  <a:tint val="65000"/>
                </a:schemeClr>
              </a:solidFill>
              <a:ln>
                <a:noFill/>
              </a:ln>
              <a:effectLst/>
            </c:spPr>
            <c:extLst>
              <c:ext xmlns:c16="http://schemas.microsoft.com/office/drawing/2014/chart" uri="{C3380CC4-5D6E-409C-BE32-E72D297353CC}">
                <c16:uniqueId val="{00000007-2714-4DFE-9DC3-D3D6175D0715}"/>
              </c:ext>
            </c:extLst>
          </c:dPt>
          <c:dPt>
            <c:idx val="1"/>
            <c:invertIfNegative val="0"/>
            <c:bubble3D val="0"/>
            <c:spPr>
              <a:solidFill>
                <a:schemeClr val="accent3">
                  <a:tint val="65000"/>
                </a:schemeClr>
              </a:solidFill>
              <a:ln>
                <a:noFill/>
              </a:ln>
              <a:effectLst/>
            </c:spPr>
            <c:extLst>
              <c:ext xmlns:c16="http://schemas.microsoft.com/office/drawing/2014/chart" uri="{C3380CC4-5D6E-409C-BE32-E72D297353CC}">
                <c16:uniqueId val="{00000009-2714-4DFE-9DC3-D3D6175D0715}"/>
              </c:ext>
            </c:extLst>
          </c:dPt>
          <c:dLbls>
            <c:delete val="1"/>
          </c:dLbls>
          <c:cat>
            <c:strRef>
              <c:f>Sheet1!$A$2:$A$3</c:f>
              <c:strCache>
                <c:ptCount val="2"/>
                <c:pt idx="0">
                  <c:v>Women's Properties
(aggregate)</c:v>
                </c:pt>
                <c:pt idx="1">
                  <c:v>Men's Properties
(aggregate)</c:v>
                </c:pt>
              </c:strCache>
            </c:strRef>
          </c:cat>
          <c:val>
            <c:numRef>
              <c:f>Sheet1!$D$2:$D$3</c:f>
              <c:numCache>
                <c:formatCode>0%</c:formatCode>
                <c:ptCount val="2"/>
                <c:pt idx="0">
                  <c:v>0.06</c:v>
                </c:pt>
                <c:pt idx="1">
                  <c:v>0.1</c:v>
                </c:pt>
              </c:numCache>
            </c:numRef>
          </c:val>
          <c:extLst>
            <c:ext xmlns:c16="http://schemas.microsoft.com/office/drawing/2014/chart" uri="{C3380CC4-5D6E-409C-BE32-E72D297353CC}">
              <c16:uniqueId val="{0000000A-2714-4DFE-9DC3-D3D6175D0715}"/>
            </c:ext>
          </c:extLst>
        </c:ser>
        <c:dLbls>
          <c:dLblPos val="ctr"/>
          <c:showLegendKey val="0"/>
          <c:showVal val="1"/>
          <c:showCatName val="0"/>
          <c:showSerName val="0"/>
          <c:showPercent val="0"/>
          <c:showBubbleSize val="0"/>
        </c:dLbls>
        <c:gapWidth val="53"/>
        <c:overlap val="100"/>
        <c:axId val="2041773631"/>
        <c:axId val="2041764063"/>
      </c:barChart>
      <c:catAx>
        <c:axId val="2041773631"/>
        <c:scaling>
          <c:orientation val="minMax"/>
        </c:scaling>
        <c:delete val="1"/>
        <c:axPos val="l"/>
        <c:numFmt formatCode="General" sourceLinked="1"/>
        <c:majorTickMark val="out"/>
        <c:minorTickMark val="none"/>
        <c:tickLblPos val="nextTo"/>
        <c:crossAx val="2041764063"/>
        <c:crosses val="autoZero"/>
        <c:auto val="1"/>
        <c:lblAlgn val="ctr"/>
        <c:lblOffset val="100"/>
        <c:noMultiLvlLbl val="0"/>
      </c:catAx>
      <c:valAx>
        <c:axId val="2041764063"/>
        <c:scaling>
          <c:orientation val="minMax"/>
          <c:max val="1"/>
        </c:scaling>
        <c:delete val="1"/>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2041773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E67E8E-EFDF-435A-9563-D5DC104A98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5812F71-5D21-48B9-A76F-65555CC578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CA9EA0-9A96-4805-8B62-99D0538CBDC7}" type="datetimeFigureOut">
              <a:rPr lang="en-GB" smtClean="0"/>
              <a:t>28/10/2024</a:t>
            </a:fld>
            <a:endParaRPr lang="en-GB"/>
          </a:p>
        </p:txBody>
      </p:sp>
      <p:sp>
        <p:nvSpPr>
          <p:cNvPr id="4" name="Footer Placeholder 3">
            <a:extLst>
              <a:ext uri="{FF2B5EF4-FFF2-40B4-BE49-F238E27FC236}">
                <a16:creationId xmlns:a16="http://schemas.microsoft.com/office/drawing/2014/main" id="{48ABDB4B-5503-4575-B5EA-AD22009BE3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A4343FA-776F-471E-9C1B-9459CC1607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2B94BB-5550-4BA2-8267-340112F873FB}" type="slidenum">
              <a:rPr lang="en-GB" smtClean="0"/>
              <a:t>‹#›</a:t>
            </a:fld>
            <a:endParaRPr lang="en-GB"/>
          </a:p>
        </p:txBody>
      </p:sp>
    </p:spTree>
    <p:extLst>
      <p:ext uri="{BB962C8B-B14F-4D97-AF65-F5344CB8AC3E}">
        <p14:creationId xmlns:p14="http://schemas.microsoft.com/office/powerpoint/2010/main" val="124701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6E661-92B2-4F7D-8AE7-C6A461FFA9CE}" type="datetimeFigureOut">
              <a:rPr lang="en-GB" smtClean="0"/>
              <a:t>28/10/2024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44FEC-49F9-40DF-9B68-E588A4795261}" type="slidenum">
              <a:rPr lang="en-GB" smtClean="0"/>
              <a:t>‹#›</a:t>
            </a:fld>
            <a:endParaRPr lang="en-GB"/>
          </a:p>
        </p:txBody>
      </p:sp>
    </p:spTree>
    <p:extLst>
      <p:ext uri="{BB962C8B-B14F-4D97-AF65-F5344CB8AC3E}">
        <p14:creationId xmlns:p14="http://schemas.microsoft.com/office/powerpoint/2010/main" val="2625928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bc.com/sport/football/articles/cgm7p21wvpvo"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obosdamallsvenskan.se/article/6lg0alnk9-15l1/vie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FE44FEC-49F9-40DF-9B68-E588A4795261}" type="slidenum">
              <a:rPr lang="en-GB" smtClean="0"/>
              <a:t>1</a:t>
            </a:fld>
            <a:endParaRPr lang="en-GB"/>
          </a:p>
        </p:txBody>
      </p:sp>
    </p:spTree>
    <p:extLst>
      <p:ext uri="{BB962C8B-B14F-4D97-AF65-F5344CB8AC3E}">
        <p14:creationId xmlns:p14="http://schemas.microsoft.com/office/powerpoint/2010/main" val="275786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C1FDC-B790-0A62-B123-A7C592A8A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4F4BC-6BF7-F83D-C6DF-7E87D05D2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CA6B6-5A93-A3FA-B3A7-7AF5EE65B02B}"/>
              </a:ext>
            </a:extLst>
          </p:cNvPr>
          <p:cNvSpPr>
            <a:spLocks noGrp="1"/>
          </p:cNvSpPr>
          <p:nvPr>
            <p:ph type="body" idx="1"/>
          </p:nvPr>
        </p:nvSpPr>
        <p:spPr/>
        <p:txBody>
          <a:bodyPr/>
          <a:lstStyle/>
          <a:p>
            <a:r>
              <a:rPr lang="en-GB" sz="1800" b="0" i="0" u="none" strike="noStrike" dirty="0">
                <a:solidFill>
                  <a:srgbClr val="7F7F7F"/>
                </a:solidFill>
                <a:effectLst/>
                <a:highlight>
                  <a:srgbClr val="F5F5F5"/>
                </a:highlight>
                <a:latin typeface="Akkurat-Light" panose="02000503030000020004" pitchFamily="2" charset="0"/>
              </a:rPr>
              <a:t>Notes - across comparable rightsholders: UEFA, WTA, Billie Jean King Cup (ITF), LPGA, Ladies European Tour, FIFA (not including local), FA WSL, Damallsvenskan, Liga F, Division 1 </a:t>
            </a:r>
            <a:r>
              <a:rPr lang="en-GB" sz="1800" b="0" i="0" u="none" strike="noStrike" dirty="0" err="1">
                <a:solidFill>
                  <a:srgbClr val="7F7F7F"/>
                </a:solidFill>
                <a:effectLst/>
                <a:highlight>
                  <a:srgbClr val="F5F5F5"/>
                </a:highlight>
                <a:latin typeface="Akkurat-Light" panose="02000503030000020004" pitchFamily="2" charset="0"/>
              </a:rPr>
              <a:t>Féminine</a:t>
            </a:r>
            <a:r>
              <a:rPr lang="en-GB" sz="1800" b="0" i="0" u="none" strike="noStrike" dirty="0">
                <a:solidFill>
                  <a:srgbClr val="7F7F7F"/>
                </a:solidFill>
                <a:effectLst/>
                <a:highlight>
                  <a:srgbClr val="F5F5F5"/>
                </a:highlight>
                <a:latin typeface="Akkurat-Light" panose="02000503030000020004" pitchFamily="2" charset="0"/>
              </a:rPr>
              <a:t>, Frauen-Bundesliga, NWSL, World Rugby, W Series, Tour de France Femmes (ASO)</a:t>
            </a:r>
          </a:p>
          <a:p>
            <a:endParaRPr lang="en-GB" sz="1800" b="0" i="0" u="none" strike="noStrike" dirty="0">
              <a:solidFill>
                <a:srgbClr val="7F7F7F"/>
              </a:solidFill>
              <a:effectLst/>
              <a:highlight>
                <a:srgbClr val="F5F5F5"/>
              </a:highlight>
              <a:latin typeface="Akkurat-Light" panose="02000503030000020004" pitchFamily="2" charset="0"/>
            </a:endParaRPr>
          </a:p>
          <a:p>
            <a:pPr marL="285750" indent="-285750">
              <a:buFont typeface="Wingdings" panose="05000000000000000000" pitchFamily="2" charset="2"/>
              <a:buChar char="ü"/>
            </a:pPr>
            <a:r>
              <a:rPr lang="en-US" sz="1200" dirty="0">
                <a:solidFill>
                  <a:schemeClr val="bg2"/>
                </a:solidFill>
                <a:latin typeface="Akkurat" panose="02000503040000020004" pitchFamily="2" charset="0"/>
              </a:rPr>
              <a:t>As a result of that, sponsorship deals are increasing in volume and size.</a:t>
            </a:r>
          </a:p>
          <a:p>
            <a:pPr marL="285750" indent="-285750">
              <a:buFont typeface="Wingdings" panose="05000000000000000000" pitchFamily="2" charset="2"/>
              <a:buChar char="ü"/>
            </a:pPr>
            <a:r>
              <a:rPr lang="en-US" sz="1200" dirty="0">
                <a:solidFill>
                  <a:schemeClr val="bg2"/>
                </a:solidFill>
                <a:latin typeface="Akkurat" panose="02000503040000020004" pitchFamily="2" charset="0"/>
              </a:rPr>
              <a:t>This graph shows the how the number of deals above 1m and 3m in women’s sport have </a:t>
            </a:r>
            <a:r>
              <a:rPr lang="en-US" sz="1200" dirty="0" err="1">
                <a:solidFill>
                  <a:schemeClr val="bg2"/>
                </a:solidFill>
                <a:latin typeface="Akkurat" panose="02000503040000020004" pitchFamily="2" charset="0"/>
              </a:rPr>
              <a:t>developem</a:t>
            </a:r>
            <a:r>
              <a:rPr lang="en-US" sz="1200" dirty="0">
                <a:solidFill>
                  <a:schemeClr val="bg2"/>
                </a:solidFill>
                <a:latin typeface="Akkurat" panose="02000503040000020004" pitchFamily="2" charset="0"/>
              </a:rPr>
              <a:t> over the last +10y</a:t>
            </a:r>
          </a:p>
          <a:p>
            <a:pPr marL="285750" indent="-285750">
              <a:buFont typeface="Wingdings" panose="05000000000000000000" pitchFamily="2" charset="2"/>
              <a:buChar char="ü"/>
            </a:pPr>
            <a:r>
              <a:rPr lang="en-US" sz="1200" dirty="0">
                <a:solidFill>
                  <a:schemeClr val="bg2"/>
                </a:solidFill>
                <a:latin typeface="Akkurat" panose="02000503040000020004" pitchFamily="2" charset="0"/>
              </a:rPr>
              <a:t>You can clearly see that we have entered a new era in women’s sport… it’s not just a hype!</a:t>
            </a:r>
          </a:p>
          <a:p>
            <a:pPr marL="0" indent="0">
              <a:buFont typeface="Wingdings" panose="05000000000000000000" pitchFamily="2" charset="2"/>
              <a:buNone/>
            </a:pPr>
            <a:endParaRPr lang="en-US" sz="1200" dirty="0">
              <a:solidFill>
                <a:schemeClr val="bg2"/>
              </a:solidFill>
              <a:latin typeface="Akkurat" panose="02000503040000020004" pitchFamily="2" charset="0"/>
            </a:endParaRPr>
          </a:p>
        </p:txBody>
      </p:sp>
      <p:sp>
        <p:nvSpPr>
          <p:cNvPr id="4" name="Slide Number Placeholder 3">
            <a:extLst>
              <a:ext uri="{FF2B5EF4-FFF2-40B4-BE49-F238E27FC236}">
                <a16:creationId xmlns:a16="http://schemas.microsoft.com/office/drawing/2014/main" id="{45A7D05F-8217-F504-1B4E-441B0F1061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86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solidFill>
                  <a:schemeClr val="tx1"/>
                </a:solidFill>
                <a:latin typeface="Akkurat" panose="02000503040000020004" pitchFamily="2" charset="0"/>
              </a:rPr>
              <a:t>FC Copenhagen attracts over 5K to their first home game of the season – setting new attendance record for a women’s game in Denmark by more than doubling previous record</a:t>
            </a:r>
          </a:p>
          <a:p>
            <a:pPr algn="ctr"/>
            <a:endParaRPr lang="en-US" sz="1200" dirty="0">
              <a:solidFill>
                <a:schemeClr val="tx1"/>
              </a:solidFill>
              <a:latin typeface="Akkurat" panose="02000503040000020004" pitchFamily="2" charset="0"/>
            </a:endParaRPr>
          </a:p>
          <a:p>
            <a:pPr algn="ctr"/>
            <a:r>
              <a:rPr lang="en-US" sz="1200" dirty="0">
                <a:hlinkClick r:id="rId3"/>
              </a:rPr>
              <a:t>FC Copenhagen Women: New team 'allowing girls to be stars' - BBC Sport</a:t>
            </a:r>
            <a:endParaRPr lang="en-US" sz="1200" dirty="0"/>
          </a:p>
          <a:p>
            <a:pPr algn="ctr"/>
            <a:endParaRPr lang="en-US" sz="1200" dirty="0">
              <a:solidFill>
                <a:schemeClr val="tx1"/>
              </a:solidFill>
              <a:latin typeface="Akkurat" panose="02000503040000020004" pitchFamily="2" charset="0"/>
            </a:endParaRPr>
          </a:p>
          <a:p>
            <a:pPr algn="ctr"/>
            <a:endParaRPr lang="en-US" sz="1200" dirty="0">
              <a:solidFill>
                <a:schemeClr val="tx1"/>
              </a:solidFill>
              <a:latin typeface="Akkurat" panose="02000503040000020004" pitchFamily="2" charset="0"/>
            </a:endParaRPr>
          </a:p>
          <a:p>
            <a:pPr algn="ctr"/>
            <a:r>
              <a:rPr lang="en-US" sz="1200" dirty="0">
                <a:solidFill>
                  <a:schemeClr val="tx1"/>
                </a:solidFill>
                <a:latin typeface="Akkurat" panose="02000503040000020004" pitchFamily="2" charset="0"/>
              </a:rPr>
              <a:t>Swedish Damallsvenskan:</a:t>
            </a:r>
          </a:p>
          <a:p>
            <a:pPr algn="ctr"/>
            <a:r>
              <a:rPr lang="en-US" sz="1200" dirty="0">
                <a:solidFill>
                  <a:schemeClr val="tx1"/>
                </a:solidFill>
                <a:latin typeface="Akkurat" panose="02000503040000020004" pitchFamily="2" charset="0"/>
              </a:rPr>
              <a:t>The average attendance per game has increased by about 22% from 2022-2023</a:t>
            </a:r>
          </a:p>
          <a:p>
            <a:pPr algn="ctr"/>
            <a:endParaRPr lang="en-US" sz="1200" dirty="0">
              <a:solidFill>
                <a:schemeClr val="tx1"/>
              </a:solidFill>
              <a:latin typeface="Akkurat" panose="02000503040000020004" pitchFamily="2" charset="0"/>
            </a:endParaRPr>
          </a:p>
          <a:p>
            <a:pPr algn="ctr"/>
            <a:r>
              <a:rPr lang="sv-SE" sz="1200" dirty="0">
                <a:hlinkClick r:id="rId4"/>
              </a:rPr>
              <a:t>Publiksnittet ökar i OBOS Damallsvenskan | OBOS Damallsvenskan</a:t>
            </a:r>
            <a:endParaRPr lang="sv-SE" sz="1200" dirty="0"/>
          </a:p>
          <a:p>
            <a:pPr algn="ctr"/>
            <a:endParaRPr lang="sv-SE" sz="1200" dirty="0">
              <a:solidFill>
                <a:schemeClr val="tx1"/>
              </a:solidFill>
              <a:latin typeface="Akkurat" panose="0200050304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kkurat" panose="02000503040000020004" pitchFamily="2" charset="0"/>
              </a:rPr>
              <a:t>WTA achieved a new global audience record of more than 1 billion, during the 2023 season (47).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kkurat" panose="02000503040000020004" pitchFamily="2" charset="0"/>
              </a:rPr>
              <a:t>https://www.sportspromedia.com/news/solheim-cup-2023-sky-sports-ratings-viewership-figures/</a:t>
            </a:r>
          </a:p>
          <a:p>
            <a:pPr algn="ctr"/>
            <a:endParaRPr lang="en-CH" sz="1200" dirty="0">
              <a:solidFill>
                <a:schemeClr val="tx1"/>
              </a:solidFill>
              <a:latin typeface="Akkurat" panose="02000503040000020004"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BEFB8-937A-F84B-9DCD-88921FDA6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9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400"/>
              </a:spcAft>
            </a:pPr>
            <a:endParaRPr lang="en-US" sz="1800" i="1" dirty="0">
              <a:effectLst/>
              <a:latin typeface="Akkurat-Light" panose="02000503030000020004" pitchFamily="2" charset="0"/>
              <a:ea typeface="Akkurat" panose="02000503040000020004" pitchFamily="2" charset="0"/>
              <a:cs typeface="ヒラギノ角ゴ ProN W3"/>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63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WF offers more than just brand sentiment, the power of personality, is relatively untapped in women’s football but holds a real potential.</a:t>
            </a:r>
          </a:p>
          <a:p>
            <a:endParaRPr lang="en-GB"/>
          </a:p>
          <a:p>
            <a:r>
              <a:rPr lang="en-GB"/>
              <a:t>Fans care about the athletes, and there is a real chance to get to know them on a deeper level in many ways than with male athletes.</a:t>
            </a:r>
          </a:p>
          <a:p>
            <a:endParaRPr lang="en-GB"/>
          </a:p>
          <a:p>
            <a:pPr marL="228600" indent="-228600">
              <a:buAutoNum type="arabicPeriod"/>
            </a:pPr>
            <a:r>
              <a:rPr lang="en-GB"/>
              <a:t>FC Barcelona TikTok saw a near 4fold increase in TikTok views this season through culturally relevant content, female athletes tend to run their own channels, more authentic, whilst WNBA saw 60m views in May 2024. Social media, in particular TikTok, lends itself to women’s sport in a way that it doesn’t to </a:t>
            </a:r>
            <a:r>
              <a:rPr lang="en-GB" err="1"/>
              <a:t>mens</a:t>
            </a:r>
            <a:r>
              <a:rPr lang="en-GB"/>
              <a:t>. We also know TikTok is the only social platform that leans more female than male. We are seeing more and more branded content on TikTok performing well. </a:t>
            </a:r>
          </a:p>
          <a:p>
            <a:pPr marL="228600" indent="-228600">
              <a:buAutoNum type="arabicPeriod"/>
            </a:pPr>
            <a:r>
              <a:rPr lang="en-GB"/>
              <a:t>This links into the accessibility point. At this stage – women’s athletes are more accessible. They are more likely to run their own social accounts. They are more likely to understand AND enjoy the value of social. This accessibility and authenticity improves the brand prop. </a:t>
            </a:r>
          </a:p>
          <a:p>
            <a:pPr marL="228600" indent="-228600">
              <a:buAutoNum type="arabicPeriod"/>
            </a:pPr>
            <a:r>
              <a:rPr lang="en-GB"/>
              <a:t>Final point is interest. I think the jury is slightly out on this one. The WNBA have undoubtedly leveraged the star power of Caitlin Clark exceptionally well, as has someone like Emma Raducanu and more recently US Gymnastics with Simone Biles drawing record viewership last weekend at their US Olympic Trials. We know that there is huge interest around the women’s players, but there is certainly still work to do for clubs and leagues to leverage this, let alone brands.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83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872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me, this perhaps the most key thing to get right when valuing the game. Demonstrate a unique audience.</a:t>
            </a:r>
          </a:p>
          <a:p>
            <a:endParaRPr lang="en-GB"/>
          </a:p>
          <a:p>
            <a:r>
              <a:rPr lang="en-GB"/>
              <a:t>This goes back to the point around big brands, sponsoring multiple products, they need to understand that the audience they are reaching is unique… AND IT IS. </a:t>
            </a:r>
          </a:p>
          <a:p>
            <a:endParaRPr lang="en-GB"/>
          </a:p>
          <a:p>
            <a:r>
              <a:rPr lang="en-GB"/>
              <a:t>It is there! </a:t>
            </a:r>
          </a:p>
          <a:p>
            <a:endParaRPr lang="en-GB"/>
          </a:p>
          <a:p>
            <a:r>
              <a:rPr lang="en-GB"/>
              <a:t>They look different</a:t>
            </a:r>
          </a:p>
          <a:p>
            <a:endParaRPr lang="en-GB"/>
          </a:p>
          <a:p>
            <a:r>
              <a:rPr lang="en-GB"/>
              <a:t>They engage differently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37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E44FEC-49F9-40DF-9B68-E588A4795261}" type="slidenum">
              <a:rPr lang="en-GB" smtClean="0"/>
              <a:t>19</a:t>
            </a:fld>
            <a:endParaRPr lang="en-GB"/>
          </a:p>
        </p:txBody>
      </p:sp>
    </p:spTree>
    <p:extLst>
      <p:ext uri="{BB962C8B-B14F-4D97-AF65-F5344CB8AC3E}">
        <p14:creationId xmlns:p14="http://schemas.microsoft.com/office/powerpoint/2010/main" val="3907379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When we think of men’s football, not much will change between now and 2030, but with WF, we don’t know where it will be in 2030. There is a real opportunity to make a TANGIBLE difference.</a:t>
            </a:r>
          </a:p>
          <a:p>
            <a:pPr marL="0" indent="0">
              <a:buFontTx/>
              <a:buNone/>
            </a:pPr>
            <a:endParaRPr lang="en-GB"/>
          </a:p>
          <a:p>
            <a:r>
              <a:rPr lang="en-GB"/>
              <a:t>The opportunity with women’s sport is unique, a real chance to make a difference. Funding makes a tangible difference to areas such as:</a:t>
            </a:r>
          </a:p>
          <a:p>
            <a:pPr marL="171450" indent="-171450">
              <a:buFontTx/>
              <a:buChar char="-"/>
            </a:pPr>
            <a:r>
              <a:rPr lang="en-GB"/>
              <a:t>Attendance </a:t>
            </a:r>
          </a:p>
          <a:p>
            <a:pPr marL="171450" indent="-171450">
              <a:buFontTx/>
              <a:buChar char="-"/>
            </a:pPr>
            <a:r>
              <a:rPr lang="en-GB"/>
              <a:t>Professionalisation</a:t>
            </a:r>
          </a:p>
          <a:p>
            <a:pPr marL="171450" indent="-171450">
              <a:buFontTx/>
              <a:buChar char="-"/>
            </a:pPr>
            <a:r>
              <a:rPr lang="en-GB"/>
              <a:t>More female coaches, referees, administrators, players etc…</a:t>
            </a:r>
          </a:p>
          <a:p>
            <a:pPr marL="171450" indent="-171450">
              <a:buFontTx/>
              <a:buChar char="-"/>
            </a:pPr>
            <a:r>
              <a:rPr lang="en-GB"/>
              <a:t>Grassroots </a:t>
            </a:r>
          </a:p>
          <a:p>
            <a:pPr marL="171450" indent="-171450">
              <a:buFontTx/>
              <a:buChar char="-"/>
            </a:pPr>
            <a:r>
              <a:rPr lang="en-GB"/>
              <a:t>Perceptions</a:t>
            </a:r>
          </a:p>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18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https://www.visa.co.uk/about-visa/newsroom/press-releases.3317931.html</a:t>
            </a:r>
          </a:p>
        </p:txBody>
      </p:sp>
      <p:sp>
        <p:nvSpPr>
          <p:cNvPr id="4" name="Slide Number Placeholder 3"/>
          <p:cNvSpPr>
            <a:spLocks noGrp="1"/>
          </p:cNvSpPr>
          <p:nvPr>
            <p:ph type="sldNum" sz="quarter" idx="5"/>
          </p:nvPr>
        </p:nvSpPr>
        <p:spPr/>
        <p:txBody>
          <a:bodyPr/>
          <a:lstStyle/>
          <a:p>
            <a:fld id="{1FE44FEC-49F9-40DF-9B68-E588A4795261}" type="slidenum">
              <a:rPr lang="en-GB" smtClean="0"/>
              <a:t>21</a:t>
            </a:fld>
            <a:endParaRPr lang="en-GB"/>
          </a:p>
        </p:txBody>
      </p:sp>
    </p:spTree>
    <p:extLst>
      <p:ext uri="{BB962C8B-B14F-4D97-AF65-F5344CB8AC3E}">
        <p14:creationId xmlns:p14="http://schemas.microsoft.com/office/powerpoint/2010/main" val="1010300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The key is to show where your unique audiences sit… often found in attendee make-up vs broadcast audience</a:t>
            </a:r>
          </a:p>
          <a:p>
            <a:pPr marL="228600" indent="-228600">
              <a:buAutoNum type="arabicPeriod"/>
            </a:pPr>
            <a:r>
              <a:rPr lang="en-GB"/>
              <a:t>As athlete and sport popularity grows, how do you continue to access athlete power and harness it</a:t>
            </a:r>
          </a:p>
          <a:p>
            <a:pPr marL="228600" indent="-228600">
              <a:buAutoNum type="arabicPeriod"/>
            </a:pPr>
            <a:r>
              <a:rPr lang="en-GB"/>
              <a:t>Innovation, do things differently! </a:t>
            </a:r>
          </a:p>
          <a:p>
            <a:pPr marL="228600" indent="-228600">
              <a:buAutoNum type="arabicPeriod"/>
            </a:pPr>
            <a:r>
              <a:rPr lang="en-GB"/>
              <a:t>Keep reaching new fans and growing, whilst serving key fans</a:t>
            </a:r>
          </a:p>
          <a:p>
            <a:pPr marL="228600" indent="-228600">
              <a:buAutoNum type="arabicPeriod"/>
            </a:pPr>
            <a:r>
              <a:rPr lang="en-GB"/>
              <a:t>Values that are core to women’s football – inclusivity, equality, empowerment, fun – whilst also being able to commercialise, where is the line?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71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E44FEC-49F9-40DF-9B68-E588A4795261}" type="slidenum">
              <a:rPr lang="en-GB" smtClean="0"/>
              <a:t>3</a:t>
            </a:fld>
            <a:endParaRPr lang="en-GB"/>
          </a:p>
        </p:txBody>
      </p:sp>
    </p:spTree>
    <p:extLst>
      <p:ext uri="{BB962C8B-B14F-4D97-AF65-F5344CB8AC3E}">
        <p14:creationId xmlns:p14="http://schemas.microsoft.com/office/powerpoint/2010/main" val="3983561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FE44FEC-49F9-40DF-9B68-E588A4795261}" type="slidenum">
              <a:rPr lang="en-GB" smtClean="0"/>
              <a:t>25</a:t>
            </a:fld>
            <a:endParaRPr lang="en-GB"/>
          </a:p>
        </p:txBody>
      </p:sp>
    </p:spTree>
    <p:extLst>
      <p:ext uri="{BB962C8B-B14F-4D97-AF65-F5344CB8AC3E}">
        <p14:creationId xmlns:p14="http://schemas.microsoft.com/office/powerpoint/2010/main" val="1835630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766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E44FEC-49F9-40DF-9B68-E588A4795261}" type="slidenum">
              <a:rPr lang="en-GB" smtClean="0"/>
              <a:t>28</a:t>
            </a:fld>
            <a:endParaRPr lang="en-GB"/>
          </a:p>
        </p:txBody>
      </p:sp>
    </p:spTree>
    <p:extLst>
      <p:ext uri="{BB962C8B-B14F-4D97-AF65-F5344CB8AC3E}">
        <p14:creationId xmlns:p14="http://schemas.microsoft.com/office/powerpoint/2010/main" val="2111653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Jan Kovar</a:t>
            </a:r>
          </a:p>
          <a:p>
            <a:endParaRPr lang="en-GB" dirty="0"/>
          </a:p>
        </p:txBody>
      </p:sp>
      <p:sp>
        <p:nvSpPr>
          <p:cNvPr id="4" name="Slide Number Placeholder 3"/>
          <p:cNvSpPr>
            <a:spLocks noGrp="1"/>
          </p:cNvSpPr>
          <p:nvPr>
            <p:ph type="sldNum" sz="quarter" idx="5"/>
          </p:nvPr>
        </p:nvSpPr>
        <p:spPr/>
        <p:txBody>
          <a:bodyPr/>
          <a:lstStyle/>
          <a:p>
            <a:fld id="{1FE44FEC-49F9-40DF-9B68-E588A4795261}" type="slidenum">
              <a:rPr lang="en-GB" smtClean="0"/>
              <a:t>33</a:t>
            </a:fld>
            <a:endParaRPr lang="en-GB"/>
          </a:p>
        </p:txBody>
      </p:sp>
    </p:spTree>
    <p:extLst>
      <p:ext uri="{BB962C8B-B14F-4D97-AF65-F5344CB8AC3E}">
        <p14:creationId xmlns:p14="http://schemas.microsoft.com/office/powerpoint/2010/main" val="118604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C2630-259C-45E8-848E-765616108A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2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500" dirty="0"/>
              <a:t>Although there are many ways that you can view women’s sport, we tend to apply a threefold commercial lens. </a:t>
            </a:r>
          </a:p>
          <a:p>
            <a:endParaRPr lang="en-GB" sz="500" dirty="0"/>
          </a:p>
          <a:p>
            <a:pPr marL="228600" indent="-228600">
              <a:buAutoNum type="arabicPeriod"/>
            </a:pPr>
            <a:r>
              <a:rPr lang="en-GB" sz="500" dirty="0"/>
              <a:t>On-Pitch, the players – continuing to build a fantastic product to buy into. This starts at a grassroots level, all the way through to the elite game. This starts by ensuring access to the game, and ultimately making women’s football the most played game by girls both in Europe and globally…The game cannot commercialise if the product is not right! </a:t>
            </a:r>
          </a:p>
          <a:p>
            <a:pPr marL="228600" indent="-228600">
              <a:buAutoNum type="arabicPeriod"/>
            </a:pPr>
            <a:r>
              <a:rPr lang="en-GB" sz="500" dirty="0"/>
              <a:t>Sponsorship – the most traditional and biggest revenue driver for women’s football. Ensuring that we increase the VOLUME and value of sponsorship and media rights. </a:t>
            </a:r>
          </a:p>
          <a:p>
            <a:pPr marL="228600" indent="-228600">
              <a:buAutoNum type="arabicPeriod"/>
            </a:pPr>
            <a:r>
              <a:rPr lang="en-GB" sz="500" dirty="0"/>
              <a:t>Fandom – growing the game… reaching new fans, exciting existing fans, filling stadiums, smashing viewership. Without fans the game doesn’t exist. But also fandom drives revenues – be that indirectly through sponsorship, or directly through ticketing, merch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5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5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1FE44FEC-49F9-40DF-9B68-E588A4795261}" type="slidenum">
              <a:rPr lang="en-GB" smtClean="0"/>
              <a:t>9</a:t>
            </a:fld>
            <a:endParaRPr lang="en-GB"/>
          </a:p>
        </p:txBody>
      </p:sp>
    </p:spTree>
    <p:extLst>
      <p:ext uri="{BB962C8B-B14F-4D97-AF65-F5344CB8AC3E}">
        <p14:creationId xmlns:p14="http://schemas.microsoft.com/office/powerpoint/2010/main" val="78840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solidFill>
                  <a:schemeClr val="tx1"/>
                </a:solidFill>
                <a:latin typeface="Akkurat" panose="02000503040000020004" pitchFamily="2" charset="0"/>
              </a:rPr>
              <a:t>EVZ</a:t>
            </a:r>
          </a:p>
          <a:p>
            <a:pPr algn="ctr"/>
            <a:r>
              <a:rPr lang="en-US" sz="1200" dirty="0">
                <a:solidFill>
                  <a:schemeClr val="tx1"/>
                </a:solidFill>
                <a:latin typeface="Akkurat" panose="02000503040000020004" pitchFamily="2" charset="0"/>
              </a:rPr>
              <a:t>All game in </a:t>
            </a:r>
            <a:r>
              <a:rPr lang="en-US" sz="1200" dirty="0" err="1">
                <a:solidFill>
                  <a:schemeClr val="tx1"/>
                </a:solidFill>
                <a:latin typeface="Akkurat" panose="02000503040000020004" pitchFamily="2" charset="0"/>
              </a:rPr>
              <a:t>Bossard</a:t>
            </a:r>
            <a:r>
              <a:rPr lang="en-US" sz="1200" dirty="0">
                <a:solidFill>
                  <a:schemeClr val="tx1"/>
                </a:solidFill>
                <a:latin typeface="Akkurat" panose="02000503040000020004" pitchFamily="2" charset="0"/>
              </a:rPr>
              <a:t> Arena</a:t>
            </a:r>
          </a:p>
          <a:p>
            <a:pPr algn="ctr"/>
            <a:endParaRPr lang="en-US" sz="1200" dirty="0">
              <a:solidFill>
                <a:schemeClr val="tx1"/>
              </a:solidFill>
              <a:latin typeface="Akkurat" panose="02000503040000020004" pitchFamily="2" charset="0"/>
            </a:endParaRPr>
          </a:p>
          <a:p>
            <a:pPr algn="ctr"/>
            <a:r>
              <a:rPr lang="en-US" sz="1200" dirty="0">
                <a:solidFill>
                  <a:schemeClr val="tx1"/>
                </a:solidFill>
                <a:latin typeface="Akkurat" panose="02000503040000020004" pitchFamily="2" charset="0"/>
              </a:rPr>
              <a:t>Berlin </a:t>
            </a:r>
            <a:r>
              <a:rPr lang="en-US" sz="1200" dirty="0" err="1">
                <a:solidFill>
                  <a:schemeClr val="tx1"/>
                </a:solidFill>
                <a:latin typeface="Akkurat" panose="02000503040000020004" pitchFamily="2" charset="0"/>
              </a:rPr>
              <a:t>Doppelspiel</a:t>
            </a:r>
            <a:endParaRPr lang="en-US" sz="1200" dirty="0">
              <a:solidFill>
                <a:schemeClr val="tx1"/>
              </a:solidFill>
              <a:latin typeface="Akkurat" panose="02000503040000020004" pitchFamily="2" charset="0"/>
            </a:endParaRPr>
          </a:p>
          <a:p>
            <a:pPr algn="ctr"/>
            <a:r>
              <a:rPr lang="en-US" sz="1200" dirty="0" err="1">
                <a:solidFill>
                  <a:schemeClr val="tx1"/>
                </a:solidFill>
                <a:latin typeface="Akkurat" panose="02000503040000020004" pitchFamily="2" charset="0"/>
              </a:rPr>
              <a:t>Eisbären</a:t>
            </a:r>
            <a:r>
              <a:rPr lang="en-US" sz="1200" dirty="0">
                <a:solidFill>
                  <a:schemeClr val="tx1"/>
                </a:solidFill>
                <a:latin typeface="Akkurat" panose="02000503040000020004" pitchFamily="2" charset="0"/>
              </a:rPr>
              <a:t> Juniors – </a:t>
            </a:r>
            <a:r>
              <a:rPr lang="en-US" sz="1200" dirty="0" err="1">
                <a:solidFill>
                  <a:schemeClr val="tx1"/>
                </a:solidFill>
                <a:latin typeface="Akkurat" panose="02000503040000020004" pitchFamily="2" charset="0"/>
              </a:rPr>
              <a:t>Frauenteam</a:t>
            </a:r>
            <a:r>
              <a:rPr lang="en-US" sz="1200" dirty="0">
                <a:solidFill>
                  <a:schemeClr val="tx1"/>
                </a:solidFill>
                <a:latin typeface="Akkurat" panose="02000503040000020004" pitchFamily="2" charset="0"/>
              </a:rPr>
              <a:t> </a:t>
            </a:r>
            <a:r>
              <a:rPr lang="en-US" sz="1200" dirty="0" err="1">
                <a:solidFill>
                  <a:schemeClr val="tx1"/>
                </a:solidFill>
                <a:latin typeface="Akkurat" panose="02000503040000020004" pitchFamily="2" charset="0"/>
              </a:rPr>
              <a:t>Doppelspiel</a:t>
            </a:r>
            <a:r>
              <a:rPr lang="en-US" sz="1200" dirty="0">
                <a:solidFill>
                  <a:schemeClr val="tx1"/>
                </a:solidFill>
                <a:latin typeface="Akkurat" panose="02000503040000020004" pitchFamily="2" charset="0"/>
              </a:rPr>
              <a:t> </a:t>
            </a:r>
            <a:r>
              <a:rPr lang="en-US" sz="1200" dirty="0" err="1">
                <a:solidFill>
                  <a:schemeClr val="tx1"/>
                </a:solidFill>
                <a:latin typeface="Akkurat" panose="02000503040000020004" pitchFamily="2" charset="0"/>
              </a:rPr>
              <a:t>mit</a:t>
            </a:r>
            <a:r>
              <a:rPr lang="en-US" sz="1200" dirty="0">
                <a:solidFill>
                  <a:schemeClr val="tx1"/>
                </a:solidFill>
                <a:latin typeface="Akkurat" panose="02000503040000020004" pitchFamily="2" charset="0"/>
              </a:rPr>
              <a:t> U20</a:t>
            </a:r>
          </a:p>
          <a:p>
            <a:pPr algn="ctr"/>
            <a:endParaRPr lang="en-US" sz="1200" dirty="0">
              <a:solidFill>
                <a:schemeClr val="tx1"/>
              </a:solidFill>
              <a:latin typeface="Akkurat" panose="02000503040000020004" pitchFamily="2" charset="0"/>
            </a:endParaRPr>
          </a:p>
          <a:p>
            <a:pPr algn="ctr"/>
            <a:r>
              <a:rPr lang="en-US" sz="1200" dirty="0">
                <a:solidFill>
                  <a:schemeClr val="tx1"/>
                </a:solidFill>
                <a:latin typeface="Akkurat" panose="02000503040000020004" pitchFamily="2" charset="0"/>
                <a:sym typeface="Wingdings" panose="05000000000000000000" pitchFamily="2" charset="2"/>
              </a:rPr>
              <a:t> Bettina</a:t>
            </a:r>
            <a:endParaRPr lang="en-CH" sz="1200" dirty="0">
              <a:solidFill>
                <a:schemeClr val="tx1"/>
              </a:solidFill>
              <a:latin typeface="Akkurat" panose="02000503040000020004" pitchFamily="2" charset="0"/>
            </a:endParaRPr>
          </a:p>
          <a:p>
            <a:pPr algn="ctr"/>
            <a:endParaRPr lang="en-US" sz="1200" b="1" dirty="0">
              <a:solidFill>
                <a:schemeClr val="tx1"/>
              </a:solidFill>
              <a:latin typeface="Akkurat"/>
            </a:endParaRPr>
          </a:p>
        </p:txBody>
      </p:sp>
      <p:sp>
        <p:nvSpPr>
          <p:cNvPr id="4" name="Slide Number Placeholder 3"/>
          <p:cNvSpPr>
            <a:spLocks noGrp="1"/>
          </p:cNvSpPr>
          <p:nvPr>
            <p:ph type="sldNum" sz="quarter" idx="5"/>
          </p:nvPr>
        </p:nvSpPr>
        <p:spPr/>
        <p:txBody>
          <a:bodyPr/>
          <a:lstStyle/>
          <a:p>
            <a:fld id="{1FE44FEC-49F9-40DF-9B68-E588A4795261}" type="slidenum">
              <a:rPr lang="en-GB" smtClean="0"/>
              <a:t>10</a:t>
            </a:fld>
            <a:endParaRPr lang="en-GB"/>
          </a:p>
        </p:txBody>
      </p:sp>
    </p:spTree>
    <p:extLst>
      <p:ext uri="{BB962C8B-B14F-4D97-AF65-F5344CB8AC3E}">
        <p14:creationId xmlns:p14="http://schemas.microsoft.com/office/powerpoint/2010/main" val="3747849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BEFB8-937A-F84B-9DCD-88921FDA6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59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7F7F7F"/>
                </a:solidFill>
                <a:effectLst/>
                <a:highlight>
                  <a:srgbClr val="F5F5F5"/>
                </a:highlight>
                <a:latin typeface="Akkurat-Light" panose="02000503030000020004" pitchFamily="2" charset="0"/>
              </a:rPr>
              <a:t>Notes - across comparable rightsholders: UEFA, WTA, Billie Jean King Cup (ITF), LPGA, Ladies European Tour, FIFA (not including local), FA WSL, Damallsvenskan, Liga F, Division 1 </a:t>
            </a:r>
            <a:r>
              <a:rPr lang="en-GB" sz="1800" b="0" i="0" u="none" strike="noStrike" dirty="0" err="1">
                <a:solidFill>
                  <a:srgbClr val="7F7F7F"/>
                </a:solidFill>
                <a:effectLst/>
                <a:highlight>
                  <a:srgbClr val="F5F5F5"/>
                </a:highlight>
                <a:latin typeface="Akkurat-Light" panose="02000503030000020004" pitchFamily="2" charset="0"/>
              </a:rPr>
              <a:t>Féminine</a:t>
            </a:r>
            <a:r>
              <a:rPr lang="en-GB" sz="1800" b="0" i="0" u="none" strike="noStrike" dirty="0">
                <a:solidFill>
                  <a:srgbClr val="7F7F7F"/>
                </a:solidFill>
                <a:effectLst/>
                <a:highlight>
                  <a:srgbClr val="F5F5F5"/>
                </a:highlight>
                <a:latin typeface="Akkurat-Light" panose="02000503030000020004" pitchFamily="2" charset="0"/>
              </a:rPr>
              <a:t>, Frauen-Bundesliga, NWSL, World Rugby, W Series, Tour de France Femmes (ASO)</a:t>
            </a:r>
          </a:p>
          <a:p>
            <a:endParaRPr lang="en-GB" sz="1800" b="0" i="0" u="none" strike="noStrike" dirty="0">
              <a:solidFill>
                <a:srgbClr val="7F7F7F"/>
              </a:solidFill>
              <a:effectLst/>
              <a:highlight>
                <a:srgbClr val="F5F5F5"/>
              </a:highlight>
              <a:latin typeface="Akkurat-Light" panose="02000503030000020004" pitchFamily="2" charset="0"/>
            </a:endParaRPr>
          </a:p>
          <a:p>
            <a:pPr marL="285750" indent="-285750">
              <a:buFont typeface="Wingdings" panose="05000000000000000000" pitchFamily="2" charset="2"/>
              <a:buChar char="ü"/>
            </a:pPr>
            <a:r>
              <a:rPr lang="en-US" sz="1200" dirty="0">
                <a:solidFill>
                  <a:schemeClr val="bg2"/>
                </a:solidFill>
                <a:latin typeface="Akkurat" panose="02000503040000020004" pitchFamily="2" charset="0"/>
              </a:rPr>
              <a:t>As a result of that, sponsorship deals are increasing in volume and size.</a:t>
            </a:r>
          </a:p>
          <a:p>
            <a:pPr marL="285750" indent="-285750">
              <a:buFont typeface="Wingdings" panose="05000000000000000000" pitchFamily="2" charset="2"/>
              <a:buChar char="ü"/>
            </a:pPr>
            <a:r>
              <a:rPr lang="en-US" sz="1200" dirty="0">
                <a:solidFill>
                  <a:schemeClr val="bg2"/>
                </a:solidFill>
                <a:latin typeface="Akkurat" panose="02000503040000020004" pitchFamily="2" charset="0"/>
              </a:rPr>
              <a:t>This graph shows the how the number of deals above 1m and 3m in women’s sport have </a:t>
            </a:r>
            <a:r>
              <a:rPr lang="en-US" sz="1200" dirty="0" err="1">
                <a:solidFill>
                  <a:schemeClr val="bg2"/>
                </a:solidFill>
                <a:latin typeface="Akkurat" panose="02000503040000020004" pitchFamily="2" charset="0"/>
              </a:rPr>
              <a:t>developem</a:t>
            </a:r>
            <a:r>
              <a:rPr lang="en-US" sz="1200" dirty="0">
                <a:solidFill>
                  <a:schemeClr val="bg2"/>
                </a:solidFill>
                <a:latin typeface="Akkurat" panose="02000503040000020004" pitchFamily="2" charset="0"/>
              </a:rPr>
              <a:t> over the last +10y</a:t>
            </a:r>
          </a:p>
          <a:p>
            <a:pPr marL="285750" indent="-285750">
              <a:buFont typeface="Wingdings" panose="05000000000000000000" pitchFamily="2" charset="2"/>
              <a:buChar char="ü"/>
            </a:pPr>
            <a:r>
              <a:rPr lang="en-US" sz="1200" dirty="0">
                <a:solidFill>
                  <a:schemeClr val="bg2"/>
                </a:solidFill>
                <a:latin typeface="Akkurat" panose="02000503040000020004" pitchFamily="2" charset="0"/>
              </a:rPr>
              <a:t>You can clearly see that we have entered a new era in women’s sport… it’s not just a hype!</a:t>
            </a:r>
          </a:p>
          <a:p>
            <a:pPr marL="0" indent="0">
              <a:buFont typeface="Wingdings" panose="05000000000000000000" pitchFamily="2" charset="2"/>
              <a:buNone/>
            </a:pPr>
            <a:endParaRPr lang="en-US" sz="1200" dirty="0">
              <a:solidFill>
                <a:schemeClr val="bg2"/>
              </a:solidFill>
              <a:latin typeface="Akkurat" panose="02000503040000020004"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44FEC-49F9-40DF-9B68-E588A47952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009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E9BB6A-A570-48C4-9146-26C093D14416}"/>
              </a:ext>
            </a:extLst>
          </p:cNvPr>
          <p:cNvGrpSpPr/>
          <p:nvPr userDrawn="1"/>
        </p:nvGrpSpPr>
        <p:grpSpPr>
          <a:xfrm>
            <a:off x="195738" y="5848472"/>
            <a:ext cx="902349" cy="884658"/>
            <a:chOff x="5193651" y="926275"/>
            <a:chExt cx="1804695" cy="1769313"/>
          </a:xfrm>
        </p:grpSpPr>
        <p:pic>
          <p:nvPicPr>
            <p:cNvPr id="7" name="Picture 6">
              <a:extLst>
                <a:ext uri="{FF2B5EF4-FFF2-40B4-BE49-F238E27FC236}">
                  <a16:creationId xmlns:a16="http://schemas.microsoft.com/office/drawing/2014/main" id="{E6529B58-A98A-45CB-9735-5ED3C72A5554}"/>
                </a:ext>
              </a:extLst>
            </p:cNvPr>
            <p:cNvPicPr>
              <a:picLocks noChangeAspect="1"/>
            </p:cNvPicPr>
            <p:nvPr userDrawn="1"/>
          </p:nvPicPr>
          <p:blipFill>
            <a:blip r:embed="rId2"/>
            <a:stretch>
              <a:fillRect/>
            </a:stretch>
          </p:blipFill>
          <p:spPr>
            <a:xfrm>
              <a:off x="5382994" y="926275"/>
              <a:ext cx="1398806" cy="1153760"/>
            </a:xfrm>
            <a:prstGeom prst="rect">
              <a:avLst/>
            </a:prstGeom>
          </p:spPr>
        </p:pic>
        <p:sp>
          <p:nvSpPr>
            <p:cNvPr id="8" name="Rectangle 7">
              <a:extLst>
                <a:ext uri="{FF2B5EF4-FFF2-40B4-BE49-F238E27FC236}">
                  <a16:creationId xmlns:a16="http://schemas.microsoft.com/office/drawing/2014/main" id="{987AD4BA-5634-40FF-AE83-EB73F2F265E1}"/>
                </a:ext>
              </a:extLst>
            </p:cNvPr>
            <p:cNvSpPr/>
            <p:nvPr userDrawn="1"/>
          </p:nvSpPr>
          <p:spPr>
            <a:xfrm>
              <a:off x="5193651" y="2080035"/>
              <a:ext cx="1804695"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9BD95"/>
                  </a:solidFill>
                  <a:effectLst/>
                  <a:uLnTx/>
                  <a:uFillTx/>
                  <a:latin typeface="Akkurat-Bold" panose="02000503040000020004" pitchFamily="2" charset="77"/>
                  <a:ea typeface="+mn-ea"/>
                  <a:cs typeface="+mn-cs"/>
                </a:rPr>
                <a:t>SUMMIT</a:t>
              </a:r>
            </a:p>
          </p:txBody>
        </p:sp>
      </p:grpSp>
    </p:spTree>
    <p:extLst>
      <p:ext uri="{BB962C8B-B14F-4D97-AF65-F5344CB8AC3E}">
        <p14:creationId xmlns:p14="http://schemas.microsoft.com/office/powerpoint/2010/main" val="171891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2593-F752-4D35-B821-E64A76A937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59E802-CDCC-4F14-9C8A-E4430B1668A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42732C-C49D-493A-9291-C19015DFA8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227EC4-0B6F-4B68-8E8B-3572399F4D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27174B-AFC7-4930-8006-8CD5D59DD6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01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FED52-7C8E-4FD5-9D9B-5A1718EE06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3847CF-02A7-40C7-9741-264DE7DF99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FB8079-1A71-4C0B-9164-0E6A6E26B1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E52EA0D-45B1-41F6-97AB-467D870486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95FDC-11B9-470D-B518-C451400EE7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440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E9BB6A-A570-48C4-9146-26C093D14416}"/>
              </a:ext>
            </a:extLst>
          </p:cNvPr>
          <p:cNvGrpSpPr/>
          <p:nvPr userDrawn="1"/>
        </p:nvGrpSpPr>
        <p:grpSpPr>
          <a:xfrm>
            <a:off x="195738" y="5848472"/>
            <a:ext cx="902349" cy="884658"/>
            <a:chOff x="5193651" y="926275"/>
            <a:chExt cx="1804695" cy="1769313"/>
          </a:xfrm>
        </p:grpSpPr>
        <p:pic>
          <p:nvPicPr>
            <p:cNvPr id="7" name="Picture 6">
              <a:extLst>
                <a:ext uri="{FF2B5EF4-FFF2-40B4-BE49-F238E27FC236}">
                  <a16:creationId xmlns:a16="http://schemas.microsoft.com/office/drawing/2014/main" id="{E6529B58-A98A-45CB-9735-5ED3C72A5554}"/>
                </a:ext>
              </a:extLst>
            </p:cNvPr>
            <p:cNvPicPr>
              <a:picLocks noChangeAspect="1"/>
            </p:cNvPicPr>
            <p:nvPr userDrawn="1"/>
          </p:nvPicPr>
          <p:blipFill>
            <a:blip r:embed="rId2"/>
            <a:stretch>
              <a:fillRect/>
            </a:stretch>
          </p:blipFill>
          <p:spPr>
            <a:xfrm>
              <a:off x="5382994" y="926275"/>
              <a:ext cx="1398806" cy="1153760"/>
            </a:xfrm>
            <a:prstGeom prst="rect">
              <a:avLst/>
            </a:prstGeom>
          </p:spPr>
        </p:pic>
        <p:sp>
          <p:nvSpPr>
            <p:cNvPr id="8" name="Rectangle 7">
              <a:extLst>
                <a:ext uri="{FF2B5EF4-FFF2-40B4-BE49-F238E27FC236}">
                  <a16:creationId xmlns:a16="http://schemas.microsoft.com/office/drawing/2014/main" id="{987AD4BA-5634-40FF-AE83-EB73F2F265E1}"/>
                </a:ext>
              </a:extLst>
            </p:cNvPr>
            <p:cNvSpPr/>
            <p:nvPr userDrawn="1"/>
          </p:nvSpPr>
          <p:spPr>
            <a:xfrm>
              <a:off x="5193651" y="2080035"/>
              <a:ext cx="1804695"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9BD95"/>
                  </a:solidFill>
                  <a:effectLst/>
                  <a:uLnTx/>
                  <a:uFillTx/>
                  <a:latin typeface="Akkurat-Bold" panose="02000503040000020004" pitchFamily="2" charset="77"/>
                  <a:ea typeface="+mn-ea"/>
                  <a:cs typeface="+mn-cs"/>
                </a:rPr>
                <a:t>SUMMIT</a:t>
              </a:r>
            </a:p>
          </p:txBody>
        </p:sp>
      </p:grpSp>
    </p:spTree>
    <p:extLst>
      <p:ext uri="{BB962C8B-B14F-4D97-AF65-F5344CB8AC3E}">
        <p14:creationId xmlns:p14="http://schemas.microsoft.com/office/powerpoint/2010/main" val="3115913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0F74A-1790-439C-9CD8-FB16DE7CA6D6}"/>
              </a:ext>
            </a:extLst>
          </p:cNvPr>
          <p:cNvSpPr/>
          <p:nvPr userDrawn="1"/>
        </p:nvSpPr>
        <p:spPr>
          <a:xfrm>
            <a:off x="0" y="0"/>
            <a:ext cx="3015574" cy="3268494"/>
          </a:xfrm>
          <a:prstGeom prst="rect">
            <a:avLst/>
          </a:prstGeom>
          <a:solidFill>
            <a:srgbClr val="2C343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8E9BB6A-A570-48C4-9146-26C093D14416}"/>
              </a:ext>
            </a:extLst>
          </p:cNvPr>
          <p:cNvGrpSpPr/>
          <p:nvPr userDrawn="1"/>
        </p:nvGrpSpPr>
        <p:grpSpPr>
          <a:xfrm>
            <a:off x="156823" y="245337"/>
            <a:ext cx="902349" cy="884658"/>
            <a:chOff x="5193651" y="926275"/>
            <a:chExt cx="1804695" cy="1769313"/>
          </a:xfrm>
        </p:grpSpPr>
        <p:pic>
          <p:nvPicPr>
            <p:cNvPr id="7" name="Picture 6">
              <a:extLst>
                <a:ext uri="{FF2B5EF4-FFF2-40B4-BE49-F238E27FC236}">
                  <a16:creationId xmlns:a16="http://schemas.microsoft.com/office/drawing/2014/main" id="{E6529B58-A98A-45CB-9735-5ED3C72A5554}"/>
                </a:ext>
              </a:extLst>
            </p:cNvPr>
            <p:cNvPicPr>
              <a:picLocks noChangeAspect="1"/>
            </p:cNvPicPr>
            <p:nvPr userDrawn="1"/>
          </p:nvPicPr>
          <p:blipFill>
            <a:blip r:embed="rId2"/>
            <a:stretch>
              <a:fillRect/>
            </a:stretch>
          </p:blipFill>
          <p:spPr>
            <a:xfrm>
              <a:off x="5382994" y="926275"/>
              <a:ext cx="1398806" cy="1153760"/>
            </a:xfrm>
            <a:prstGeom prst="rect">
              <a:avLst/>
            </a:prstGeom>
          </p:spPr>
        </p:pic>
        <p:sp>
          <p:nvSpPr>
            <p:cNvPr id="8" name="Rectangle 7">
              <a:extLst>
                <a:ext uri="{FF2B5EF4-FFF2-40B4-BE49-F238E27FC236}">
                  <a16:creationId xmlns:a16="http://schemas.microsoft.com/office/drawing/2014/main" id="{987AD4BA-5634-40FF-AE83-EB73F2F265E1}"/>
                </a:ext>
              </a:extLst>
            </p:cNvPr>
            <p:cNvSpPr/>
            <p:nvPr userDrawn="1"/>
          </p:nvSpPr>
          <p:spPr>
            <a:xfrm>
              <a:off x="5193651" y="2080035"/>
              <a:ext cx="1804695"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9BD95"/>
                  </a:solidFill>
                  <a:effectLst/>
                  <a:uLnTx/>
                  <a:uFillTx/>
                  <a:latin typeface="Akkurat-Bold" panose="02000503040000020004" pitchFamily="2" charset="77"/>
                  <a:ea typeface="+mn-ea"/>
                  <a:cs typeface="+mn-cs"/>
                </a:rPr>
                <a:t>SUMMIT</a:t>
              </a:r>
            </a:p>
          </p:txBody>
        </p:sp>
      </p:grpSp>
    </p:spTree>
    <p:extLst>
      <p:ext uri="{BB962C8B-B14F-4D97-AF65-F5344CB8AC3E}">
        <p14:creationId xmlns:p14="http://schemas.microsoft.com/office/powerpoint/2010/main" val="3709913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144C8D-C82F-3730-C976-A8976265BFB4}"/>
              </a:ext>
            </a:extLst>
          </p:cNvPr>
          <p:cNvSpPr/>
          <p:nvPr userDrawn="1"/>
        </p:nvSpPr>
        <p:spPr>
          <a:xfrm>
            <a:off x="-2508" y="-5752"/>
            <a:ext cx="707745" cy="6863752"/>
          </a:xfrm>
          <a:prstGeom prst="rect">
            <a:avLst/>
          </a:prstGeom>
          <a:solidFill>
            <a:srgbClr val="2C3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8D0F74A-1790-439C-9CD8-FB16DE7CA6D6}"/>
              </a:ext>
            </a:extLst>
          </p:cNvPr>
          <p:cNvSpPr/>
          <p:nvPr userDrawn="1"/>
        </p:nvSpPr>
        <p:spPr>
          <a:xfrm>
            <a:off x="0" y="0"/>
            <a:ext cx="3015574" cy="3268494"/>
          </a:xfrm>
          <a:prstGeom prst="rect">
            <a:avLst/>
          </a:prstGeom>
          <a:solidFill>
            <a:srgbClr val="2C3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454506E-40D2-4A75-8BF3-9BF882A5CA38}"/>
              </a:ext>
            </a:extLst>
          </p:cNvPr>
          <p:cNvPicPr>
            <a:picLocks noChangeAspect="1"/>
          </p:cNvPicPr>
          <p:nvPr userDrawn="1"/>
        </p:nvPicPr>
        <p:blipFill>
          <a:blip r:embed="rId2"/>
          <a:stretch>
            <a:fillRect/>
          </a:stretch>
        </p:blipFill>
        <p:spPr>
          <a:xfrm>
            <a:off x="163564" y="361199"/>
            <a:ext cx="393594" cy="399138"/>
          </a:xfrm>
          <a:prstGeom prst="rect">
            <a:avLst/>
          </a:prstGeom>
        </p:spPr>
      </p:pic>
      <p:cxnSp>
        <p:nvCxnSpPr>
          <p:cNvPr id="4" name="Straight Connector 3">
            <a:extLst>
              <a:ext uri="{FF2B5EF4-FFF2-40B4-BE49-F238E27FC236}">
                <a16:creationId xmlns:a16="http://schemas.microsoft.com/office/drawing/2014/main" id="{D2E23FCA-5647-4294-AA2F-4423A833AEBE}"/>
              </a:ext>
            </a:extLst>
          </p:cNvPr>
          <p:cNvCxnSpPr/>
          <p:nvPr userDrawn="1"/>
        </p:nvCxnSpPr>
        <p:spPr>
          <a:xfrm>
            <a:off x="705237" y="0"/>
            <a:ext cx="0" cy="724710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DC65A05-A03E-4396-A0C3-0F7310500667}"/>
              </a:ext>
            </a:extLst>
          </p:cNvPr>
          <p:cNvSpPr/>
          <p:nvPr userDrawn="1"/>
        </p:nvSpPr>
        <p:spPr>
          <a:xfrm>
            <a:off x="7701063" y="4782766"/>
            <a:ext cx="4672519" cy="3268494"/>
          </a:xfrm>
          <a:prstGeom prst="rect">
            <a:avLst/>
          </a:prstGeom>
          <a:solidFill>
            <a:srgbClr val="2C34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377EFA54-70A7-453F-8E51-261A36FCCC5B}"/>
              </a:ext>
            </a:extLst>
          </p:cNvPr>
          <p:cNvSpPr>
            <a:spLocks noGrp="1"/>
          </p:cNvSpPr>
          <p:nvPr>
            <p:ph type="title" hasCustomPrompt="1"/>
          </p:nvPr>
        </p:nvSpPr>
        <p:spPr>
          <a:xfrm>
            <a:off x="838200" y="268798"/>
            <a:ext cx="11190236" cy="792466"/>
          </a:xfrm>
          <a:prstGeom prst="rect">
            <a:avLst/>
          </a:prstGeom>
        </p:spPr>
        <p:txBody>
          <a:bodyPr/>
          <a:lstStyle>
            <a:lvl1pPr algn="r">
              <a:defRPr>
                <a:solidFill>
                  <a:schemeClr val="bg1"/>
                </a:solidFill>
                <a:latin typeface="Knockout HTF47-Bantamweight" pitchFamily="50" charset="0"/>
              </a:defRPr>
            </a:lvl1pPr>
          </a:lstStyle>
          <a:p>
            <a:r>
              <a:rPr lang="en-US"/>
              <a:t>CLICK TO EDIT MASTER TITLE STYLE</a:t>
            </a:r>
            <a:endParaRPr lang="en-GB"/>
          </a:p>
        </p:txBody>
      </p:sp>
      <p:sp>
        <p:nvSpPr>
          <p:cNvPr id="17" name="Content Placeholder 16">
            <a:extLst>
              <a:ext uri="{FF2B5EF4-FFF2-40B4-BE49-F238E27FC236}">
                <a16:creationId xmlns:a16="http://schemas.microsoft.com/office/drawing/2014/main" id="{C35C00BB-D1D6-448E-B4BF-DE4F61DFB574}"/>
              </a:ext>
            </a:extLst>
          </p:cNvPr>
          <p:cNvSpPr>
            <a:spLocks noGrp="1"/>
          </p:cNvSpPr>
          <p:nvPr>
            <p:ph sz="quarter" idx="10"/>
          </p:nvPr>
        </p:nvSpPr>
        <p:spPr>
          <a:xfrm>
            <a:off x="838200" y="1061265"/>
            <a:ext cx="11190288" cy="792466"/>
          </a:xfrm>
          <a:prstGeom prst="rect">
            <a:avLst/>
          </a:prstGeom>
        </p:spPr>
        <p:txBody>
          <a:bodyPr/>
          <a:lstStyle>
            <a:lvl1pPr marL="0" indent="0" algn="r">
              <a:buNone/>
              <a:defRPr sz="1400">
                <a:solidFill>
                  <a:schemeClr val="bg1"/>
                </a:solidFill>
                <a:latin typeface="Akkurat" panose="02000503040000020004" pitchFamily="2" charset="0"/>
              </a:defRPr>
            </a:lvl1pPr>
            <a:lvl2pPr algn="r">
              <a:defRPr sz="2000">
                <a:latin typeface="Akkurat" panose="02000503040000020004" pitchFamily="2" charset="0"/>
              </a:defRPr>
            </a:lvl2pPr>
            <a:lvl3pPr algn="r">
              <a:defRPr sz="1800">
                <a:latin typeface="Akkurat" panose="02000503040000020004" pitchFamily="2" charset="0"/>
              </a:defRPr>
            </a:lvl3pPr>
            <a:lvl4pPr algn="r">
              <a:defRPr sz="1600">
                <a:latin typeface="Akkurat" panose="02000503040000020004" pitchFamily="2" charset="0"/>
              </a:defRPr>
            </a:lvl4pPr>
            <a:lvl5pPr algn="r">
              <a:defRPr sz="1600">
                <a:latin typeface="Akkurat" panose="02000503040000020004" pitchFamily="2" charset="0"/>
              </a:defRPr>
            </a:lvl5pPr>
          </a:lstStyle>
          <a:p>
            <a:pPr lvl="0"/>
            <a:r>
              <a:rPr lang="en-US"/>
              <a:t>Click to edit Master text styles</a:t>
            </a:r>
          </a:p>
        </p:txBody>
      </p:sp>
    </p:spTree>
    <p:extLst>
      <p:ext uri="{BB962C8B-B14F-4D97-AF65-F5344CB8AC3E}">
        <p14:creationId xmlns:p14="http://schemas.microsoft.com/office/powerpoint/2010/main" val="2607941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F9D8-832D-4E37-B852-D64AF5A459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5B9285-EECE-49E2-8949-D42E34A037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457B7A-5C29-44EA-9EB9-8C91BBD23F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DC0450-580A-4EFA-980A-72A92217156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D673E5-B321-4EF5-A248-EEB82B343AB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19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8A2C-D05D-42EE-BA85-827DAAEC25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2E05FD-85FC-4C22-BCC2-6ED9DCEDE7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C01DD-A92E-4C7A-A39C-C3785340725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0766FD-2395-4375-B556-E2E94BB5D3D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29D6233-A0F9-4BCD-88CF-2F05613264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31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6C38-C733-4211-B49B-4B729763AA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55E723-ED2A-42E2-B73E-BD40ED297A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7F6DF5-64F1-4A68-B6ED-925A85994B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556D9E-06C3-4657-AB52-3FAAD61DC8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6387B17-AB0C-4D04-A035-33D63AD1BA2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4A725FB-209B-4225-9AC3-156D2696455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787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4597C-F204-435C-8FB1-BB0314867B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4AE789F-0DE1-4B99-A64D-307D3526C4F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12576E3-3B26-4B3F-B99D-C81BEF7232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027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B989-4FD7-48F6-A640-BBF10761C9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D83F18-22ED-43C7-8072-7FE9808B49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54A1BD-2B10-43A9-8E30-B8675BBFF1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344E8-1A9B-4178-9A53-53242B2A906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B847C02-6A5A-4672-A6F7-120DBEEE6D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1D39DAD-3DD2-4E9A-95C4-2A1D88CA21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13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0F74A-1790-439C-9CD8-FB16DE7CA6D6}"/>
              </a:ext>
            </a:extLst>
          </p:cNvPr>
          <p:cNvSpPr/>
          <p:nvPr userDrawn="1"/>
        </p:nvSpPr>
        <p:spPr>
          <a:xfrm>
            <a:off x="0" y="0"/>
            <a:ext cx="3015574" cy="3268494"/>
          </a:xfrm>
          <a:prstGeom prst="rect">
            <a:avLst/>
          </a:prstGeom>
          <a:solidFill>
            <a:srgbClr val="2C343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8E9BB6A-A570-48C4-9146-26C093D14416}"/>
              </a:ext>
            </a:extLst>
          </p:cNvPr>
          <p:cNvGrpSpPr/>
          <p:nvPr userDrawn="1"/>
        </p:nvGrpSpPr>
        <p:grpSpPr>
          <a:xfrm>
            <a:off x="156823" y="245337"/>
            <a:ext cx="902349" cy="884658"/>
            <a:chOff x="5193651" y="926275"/>
            <a:chExt cx="1804695" cy="1769313"/>
          </a:xfrm>
        </p:grpSpPr>
        <p:pic>
          <p:nvPicPr>
            <p:cNvPr id="7" name="Picture 6">
              <a:extLst>
                <a:ext uri="{FF2B5EF4-FFF2-40B4-BE49-F238E27FC236}">
                  <a16:creationId xmlns:a16="http://schemas.microsoft.com/office/drawing/2014/main" id="{E6529B58-A98A-45CB-9735-5ED3C72A5554}"/>
                </a:ext>
              </a:extLst>
            </p:cNvPr>
            <p:cNvPicPr>
              <a:picLocks noChangeAspect="1"/>
            </p:cNvPicPr>
            <p:nvPr userDrawn="1"/>
          </p:nvPicPr>
          <p:blipFill>
            <a:blip r:embed="rId2"/>
            <a:stretch>
              <a:fillRect/>
            </a:stretch>
          </p:blipFill>
          <p:spPr>
            <a:xfrm>
              <a:off x="5382994" y="926275"/>
              <a:ext cx="1398806" cy="1153760"/>
            </a:xfrm>
            <a:prstGeom prst="rect">
              <a:avLst/>
            </a:prstGeom>
          </p:spPr>
        </p:pic>
        <p:sp>
          <p:nvSpPr>
            <p:cNvPr id="8" name="Rectangle 7">
              <a:extLst>
                <a:ext uri="{FF2B5EF4-FFF2-40B4-BE49-F238E27FC236}">
                  <a16:creationId xmlns:a16="http://schemas.microsoft.com/office/drawing/2014/main" id="{987AD4BA-5634-40FF-AE83-EB73F2F265E1}"/>
                </a:ext>
              </a:extLst>
            </p:cNvPr>
            <p:cNvSpPr/>
            <p:nvPr userDrawn="1"/>
          </p:nvSpPr>
          <p:spPr>
            <a:xfrm>
              <a:off x="5193651" y="2080035"/>
              <a:ext cx="1804695"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9BD95"/>
                  </a:solidFill>
                  <a:effectLst/>
                  <a:uLnTx/>
                  <a:uFillTx/>
                  <a:latin typeface="Akkurat-Bold" panose="02000503040000020004" pitchFamily="2" charset="77"/>
                  <a:ea typeface="+mn-ea"/>
                  <a:cs typeface="+mn-cs"/>
                </a:rPr>
                <a:t>SUMMIT</a:t>
              </a:r>
            </a:p>
          </p:txBody>
        </p:sp>
      </p:grpSp>
    </p:spTree>
    <p:extLst>
      <p:ext uri="{BB962C8B-B14F-4D97-AF65-F5344CB8AC3E}">
        <p14:creationId xmlns:p14="http://schemas.microsoft.com/office/powerpoint/2010/main" val="2671919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8017-9439-420C-8F78-74B9003246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81A161-8FCF-432A-9244-143C10F326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9C8BE3-AA02-4FE4-8F70-7AE542EB3A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8DD06-5967-40D8-BB09-A7BA335F79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17BD8C2-7D5B-4518-923D-C1CF24474F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C7771BF-EBD2-404E-9A49-9B55777812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81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2593-F752-4D35-B821-E64A76A937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59E802-CDCC-4F14-9C8A-E4430B1668A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42732C-C49D-493A-9291-C19015DFA8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227EC4-0B6F-4B68-8E8B-3572399F4D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27174B-AFC7-4930-8006-8CD5D59DD6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464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FED52-7C8E-4FD5-9D9B-5A1718EE06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3847CF-02A7-40C7-9741-264DE7DF99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FB8079-1A71-4C0B-9164-0E6A6E26B1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E52EA0D-45B1-41F6-97AB-467D870486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95FDC-11B9-470D-B518-C451400EE7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980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reserve="1">
  <p:cSld name="Banner copy 4">
    <p:spTree>
      <p:nvGrpSpPr>
        <p:cNvPr id="1" name=""/>
        <p:cNvGrpSpPr/>
        <p:nvPr/>
      </p:nvGrpSpPr>
      <p:grpSpPr>
        <a:xfrm>
          <a:off x="0" y="0"/>
          <a:ext cx="0" cy="0"/>
          <a:chOff x="0" y="0"/>
          <a:chExt cx="0" cy="0"/>
        </a:xfrm>
      </p:grpSpPr>
      <p:pic>
        <p:nvPicPr>
          <p:cNvPr id="85" name="BG white copy.jpg" descr="BG white copy.jpg"/>
          <p:cNvPicPr>
            <a:picLocks noChangeAspect="1"/>
          </p:cNvPicPr>
          <p:nvPr/>
        </p:nvPicPr>
        <p:blipFill>
          <a:blip r:embed="rId2"/>
          <a:stretch>
            <a:fillRect/>
          </a:stretch>
        </p:blipFill>
        <p:spPr>
          <a:xfrm>
            <a:off x="-60963" y="-91889"/>
            <a:ext cx="12313925" cy="7041777"/>
          </a:xfrm>
          <a:prstGeom prst="rect">
            <a:avLst/>
          </a:prstGeom>
          <a:ln w="12700">
            <a:miter lim="400000"/>
          </a:ln>
        </p:spPr>
      </p:pic>
      <p:sp>
        <p:nvSpPr>
          <p:cNvPr id="86" name="Rectangle"/>
          <p:cNvSpPr/>
          <p:nvPr/>
        </p:nvSpPr>
        <p:spPr>
          <a:xfrm>
            <a:off x="-158949" y="6376796"/>
            <a:ext cx="12509897" cy="390910"/>
          </a:xfrm>
          <a:prstGeom prst="rect">
            <a:avLst/>
          </a:prstGeom>
          <a:solidFill>
            <a:srgbClr val="FFFFFF"/>
          </a:solidFill>
          <a:ln w="12700">
            <a:miter lim="400000"/>
          </a:ln>
        </p:spPr>
        <p:txBody>
          <a:bodyPr lIns="25400" tIns="25400" rIns="25400" bIns="25400" anchor="ctr"/>
          <a:lstStyle/>
          <a:p>
            <a:pPr defTabSz="412750">
              <a:defRPr sz="3600">
                <a:solidFill>
                  <a:srgbClr val="FFFFFF"/>
                </a:solidFill>
                <a:latin typeface="Helvetica Light"/>
                <a:ea typeface="Helvetica Light"/>
                <a:cs typeface="Helvetica Light"/>
                <a:sym typeface="Helvetica Light"/>
              </a:defRPr>
            </a:pPr>
            <a:endParaRPr sz="1800"/>
          </a:p>
        </p:txBody>
      </p:sp>
      <p:pic>
        <p:nvPicPr>
          <p:cNvPr id="87" name="Image" descr="Image"/>
          <p:cNvPicPr>
            <a:picLocks noChangeAspect="1"/>
          </p:cNvPicPr>
          <p:nvPr/>
        </p:nvPicPr>
        <p:blipFill>
          <a:blip r:embed="rId3"/>
          <a:stretch>
            <a:fillRect/>
          </a:stretch>
        </p:blipFill>
        <p:spPr>
          <a:xfrm>
            <a:off x="9870453" y="6486183"/>
            <a:ext cx="1976095" cy="172135"/>
          </a:xfrm>
          <a:prstGeom prst="rect">
            <a:avLst/>
          </a:prstGeom>
          <a:ln w="12700">
            <a:miter lim="400000"/>
          </a:ln>
        </p:spPr>
      </p:pic>
      <p:sp>
        <p:nvSpPr>
          <p:cNvPr id="88" name="Line"/>
          <p:cNvSpPr/>
          <p:nvPr/>
        </p:nvSpPr>
        <p:spPr>
          <a:xfrm>
            <a:off x="-207922" y="6417270"/>
            <a:ext cx="12607844" cy="1"/>
          </a:xfrm>
          <a:prstGeom prst="line">
            <a:avLst/>
          </a:prstGeom>
          <a:ln w="12700">
            <a:solidFill>
              <a:srgbClr val="D83653"/>
            </a:solidFill>
            <a:miter lim="400000"/>
          </a:ln>
        </p:spPr>
        <p:txBody>
          <a:bodyPr lIns="25400" tIns="25400" rIns="25400" bIns="25400" anchor="ctr"/>
          <a:lstStyle/>
          <a:p>
            <a:pPr defTabSz="412750">
              <a:defRPr sz="3600">
                <a:solidFill>
                  <a:srgbClr val="FFFFFF"/>
                </a:solidFill>
                <a:latin typeface="Helvetica Light"/>
                <a:ea typeface="Helvetica Light"/>
                <a:cs typeface="Helvetica Light"/>
                <a:sym typeface="Helvetica Light"/>
              </a:defRPr>
            </a:pPr>
            <a:endParaRPr sz="1800"/>
          </a:p>
        </p:txBody>
      </p:sp>
      <p:sp>
        <p:nvSpPr>
          <p:cNvPr id="89" name="Line"/>
          <p:cNvSpPr/>
          <p:nvPr/>
        </p:nvSpPr>
        <p:spPr>
          <a:xfrm>
            <a:off x="-207922" y="6739930"/>
            <a:ext cx="12607844" cy="1"/>
          </a:xfrm>
          <a:prstGeom prst="line">
            <a:avLst/>
          </a:prstGeom>
          <a:ln w="12700">
            <a:solidFill>
              <a:srgbClr val="D83653"/>
            </a:solidFill>
            <a:miter lim="400000"/>
          </a:ln>
        </p:spPr>
        <p:txBody>
          <a:bodyPr lIns="25400" tIns="25400" rIns="25400" bIns="25400" anchor="ctr"/>
          <a:lstStyle/>
          <a:p>
            <a:pPr defTabSz="412750">
              <a:defRPr sz="3600">
                <a:solidFill>
                  <a:srgbClr val="FFFFFF"/>
                </a:solidFill>
                <a:latin typeface="Helvetica Light"/>
                <a:ea typeface="Helvetica Light"/>
                <a:cs typeface="Helvetica Light"/>
                <a:sym typeface="Helvetica Light"/>
              </a:defRPr>
            </a:pPr>
            <a:endParaRPr sz="1800"/>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018987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669590"/>
          </a:xfrm>
        </p:spPr>
        <p:txBody>
          <a:bodyPr/>
          <a:lstStyle/>
          <a:p>
            <a:r>
              <a:rPr lang="en-GB"/>
              <a:t>HEADER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r">
              <a:lnSpc>
                <a:spcPct val="100000"/>
              </a:lnSpc>
              <a:spcBef>
                <a:spcPts val="0"/>
              </a:spcBef>
              <a:defRPr sz="1400" b="0" i="0">
                <a:latin typeface="Akkurat" panose="02000503040000020004" pitchFamily="2" charset="77"/>
              </a:defRPr>
            </a:lvl1pPr>
            <a:lvl2pPr algn="l">
              <a:defRPr/>
            </a:lvl2pPr>
            <a:lvl3pPr algn="l">
              <a:defRPr/>
            </a:lvl3pPr>
            <a:lvl4pPr algn="l">
              <a:defRPr/>
            </a:lvl4pPr>
            <a:lvl5pPr algn="l">
              <a:defRPr/>
            </a:lvl5pPr>
          </a:lstStyle>
          <a:p>
            <a:pPr lvl="0"/>
            <a:r>
              <a:rPr lang="en-GB"/>
              <a:t>Sub-header</a:t>
            </a:r>
            <a:endParaRPr lang="en-US"/>
          </a:p>
        </p:txBody>
      </p:sp>
      <p:sp>
        <p:nvSpPr>
          <p:cNvPr id="6" name="Picture Placeholder 18">
            <a:extLst>
              <a:ext uri="{FF2B5EF4-FFF2-40B4-BE49-F238E27FC236}">
                <a16:creationId xmlns:a16="http://schemas.microsoft.com/office/drawing/2014/main" id="{CBE9CED7-6EA4-EE46-85A4-1276A5922FE7}"/>
              </a:ext>
            </a:extLst>
          </p:cNvPr>
          <p:cNvSpPr>
            <a:spLocks noGrp="1"/>
          </p:cNvSpPr>
          <p:nvPr>
            <p:ph type="pic" sz="quarter" idx="12" hasCustomPrompt="1"/>
          </p:nvPr>
        </p:nvSpPr>
        <p:spPr>
          <a:xfrm>
            <a:off x="40291" y="1087967"/>
            <a:ext cx="630767" cy="647700"/>
          </a:xfrm>
        </p:spPr>
        <p:txBody>
          <a:bodyPr>
            <a:noAutofit/>
          </a:bodyPr>
          <a:lstStyle>
            <a:lvl1pPr algn="ctr">
              <a:defRPr sz="800" b="1" i="0">
                <a:solidFill>
                  <a:schemeClr val="bg1"/>
                </a:solidFill>
                <a:latin typeface="Akkurat-Bold" panose="02000503040000020004" pitchFamily="2" charset="77"/>
              </a:defRPr>
            </a:lvl1pPr>
          </a:lstStyle>
          <a:p>
            <a:r>
              <a:rPr lang="en-US"/>
              <a:t>REPLACE WITH CLIENT LOGO</a:t>
            </a:r>
          </a:p>
        </p:txBody>
      </p:sp>
    </p:spTree>
    <p:extLst>
      <p:ext uri="{BB962C8B-B14F-4D97-AF65-F5344CB8AC3E}">
        <p14:creationId xmlns:p14="http://schemas.microsoft.com/office/powerpoint/2010/main" val="4153808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4597C-F204-435C-8FB1-BB0314867B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4AE789F-0DE1-4B99-A64D-307D3526C4F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12576E3-3B26-4B3F-B99D-C81BEF7232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060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669590"/>
          </a:xfrm>
        </p:spPr>
        <p:txBody>
          <a:bodyPr/>
          <a:lstStyle/>
          <a:p>
            <a:r>
              <a:rPr lang="en-GB"/>
              <a:t>HEADER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r">
              <a:lnSpc>
                <a:spcPct val="100000"/>
              </a:lnSpc>
              <a:spcBef>
                <a:spcPts val="0"/>
              </a:spcBef>
              <a:defRPr sz="1400" b="0" i="0">
                <a:latin typeface="Akkurat" panose="02000503040000020004" pitchFamily="2" charset="77"/>
              </a:defRPr>
            </a:lvl1pPr>
            <a:lvl2pPr algn="l">
              <a:defRPr/>
            </a:lvl2pPr>
            <a:lvl3pPr algn="l">
              <a:defRPr/>
            </a:lvl3pPr>
            <a:lvl4pPr algn="l">
              <a:defRPr/>
            </a:lvl4pPr>
            <a:lvl5pPr algn="l">
              <a:defRPr/>
            </a:lvl5pPr>
          </a:lstStyle>
          <a:p>
            <a:pPr lvl="0"/>
            <a:r>
              <a:rPr lang="en-GB"/>
              <a:t>Sub-header</a:t>
            </a:r>
            <a:endParaRPr lang="en-US"/>
          </a:p>
        </p:txBody>
      </p:sp>
      <p:sp>
        <p:nvSpPr>
          <p:cNvPr id="6" name="Picture Placeholder 18">
            <a:extLst>
              <a:ext uri="{FF2B5EF4-FFF2-40B4-BE49-F238E27FC236}">
                <a16:creationId xmlns:a16="http://schemas.microsoft.com/office/drawing/2014/main" id="{CBE9CED7-6EA4-EE46-85A4-1276A5922FE7}"/>
              </a:ext>
            </a:extLst>
          </p:cNvPr>
          <p:cNvSpPr>
            <a:spLocks noGrp="1"/>
          </p:cNvSpPr>
          <p:nvPr>
            <p:ph type="pic" sz="quarter" idx="12" hasCustomPrompt="1"/>
          </p:nvPr>
        </p:nvSpPr>
        <p:spPr>
          <a:xfrm>
            <a:off x="40291" y="1087967"/>
            <a:ext cx="630767" cy="647700"/>
          </a:xfrm>
        </p:spPr>
        <p:txBody>
          <a:bodyPr>
            <a:noAutofit/>
          </a:bodyPr>
          <a:lstStyle>
            <a:lvl1pPr algn="ctr">
              <a:defRPr sz="800" b="1" i="0">
                <a:solidFill>
                  <a:schemeClr val="bg1"/>
                </a:solidFill>
                <a:latin typeface="Akkurat-Bold" panose="02000503040000020004" pitchFamily="2" charset="77"/>
              </a:defRPr>
            </a:lvl1pPr>
          </a:lstStyle>
          <a:p>
            <a:r>
              <a:rPr lang="en-US"/>
              <a:t>REPLACE WITH CLIENT LOGO</a:t>
            </a:r>
          </a:p>
        </p:txBody>
      </p:sp>
    </p:spTree>
    <p:extLst>
      <p:ext uri="{BB962C8B-B14F-4D97-AF65-F5344CB8AC3E}">
        <p14:creationId xmlns:p14="http://schemas.microsoft.com/office/powerpoint/2010/main" val="3839248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669590"/>
          </a:xfrm>
        </p:spPr>
        <p:txBody>
          <a:bodyPr/>
          <a:lstStyle/>
          <a:p>
            <a:r>
              <a:rPr lang="en-GB"/>
              <a:t>HEADER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r">
              <a:lnSpc>
                <a:spcPct val="100000"/>
              </a:lnSpc>
              <a:spcBef>
                <a:spcPts val="0"/>
              </a:spcBef>
              <a:defRPr sz="1400" b="0" i="0">
                <a:latin typeface="Akkurat" panose="02000503040000020004" pitchFamily="2" charset="77"/>
              </a:defRPr>
            </a:lvl1pPr>
            <a:lvl2pPr algn="l">
              <a:defRPr/>
            </a:lvl2pPr>
            <a:lvl3pPr algn="l">
              <a:defRPr/>
            </a:lvl3pPr>
            <a:lvl4pPr algn="l">
              <a:defRPr/>
            </a:lvl4pPr>
            <a:lvl5pPr algn="l">
              <a:defRPr/>
            </a:lvl5pPr>
          </a:lstStyle>
          <a:p>
            <a:pPr lvl="0"/>
            <a:r>
              <a:rPr lang="en-GB"/>
              <a:t>Sub-header</a:t>
            </a:r>
            <a:endParaRPr lang="en-US"/>
          </a:p>
        </p:txBody>
      </p:sp>
    </p:spTree>
    <p:extLst>
      <p:ext uri="{BB962C8B-B14F-4D97-AF65-F5344CB8AC3E}">
        <p14:creationId xmlns:p14="http://schemas.microsoft.com/office/powerpoint/2010/main" val="4254135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701731"/>
          </a:xfrm>
        </p:spPr>
        <p:txBody>
          <a:bodyPr/>
          <a:lstStyle>
            <a:lvl1pPr>
              <a:defRPr/>
            </a:lvl1pPr>
          </a:lstStyle>
          <a:p>
            <a:r>
              <a:rPr lang="en-GB"/>
              <a:t>TITLE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r">
              <a:lnSpc>
                <a:spcPct val="100000"/>
              </a:lnSpc>
              <a:spcBef>
                <a:spcPts val="0"/>
              </a:spcBef>
              <a:defRPr sz="1400" b="0" i="0">
                <a:latin typeface="Akkurat" panose="02000503040000020004" pitchFamily="2" charset="77"/>
              </a:defRPr>
            </a:lvl1pPr>
            <a:lvl2pPr algn="l">
              <a:defRPr/>
            </a:lvl2pPr>
            <a:lvl3pPr algn="l">
              <a:defRPr/>
            </a:lvl3pPr>
            <a:lvl4pPr algn="l">
              <a:defRPr/>
            </a:lvl4pPr>
            <a:lvl5pPr algn="l">
              <a:defRPr/>
            </a:lvl5pPr>
          </a:lstStyle>
          <a:p>
            <a:pPr lvl="0"/>
            <a:r>
              <a:rPr lang="en-GB"/>
              <a:t>Strapline</a:t>
            </a:r>
            <a:endParaRPr lang="en-US"/>
          </a:p>
        </p:txBody>
      </p:sp>
      <p:sp>
        <p:nvSpPr>
          <p:cNvPr id="5" name="Picture Placeholder 18">
            <a:extLst>
              <a:ext uri="{FF2B5EF4-FFF2-40B4-BE49-F238E27FC236}">
                <a16:creationId xmlns:a16="http://schemas.microsoft.com/office/drawing/2014/main" id="{95EC6851-2E76-4F31-8A4C-7BA3ED47F79C}"/>
              </a:ext>
            </a:extLst>
          </p:cNvPr>
          <p:cNvSpPr>
            <a:spLocks noGrp="1"/>
          </p:cNvSpPr>
          <p:nvPr>
            <p:ph type="pic" sz="quarter" idx="12" hasCustomPrompt="1"/>
          </p:nvPr>
        </p:nvSpPr>
        <p:spPr>
          <a:xfrm>
            <a:off x="40291" y="1087967"/>
            <a:ext cx="630767" cy="647700"/>
          </a:xfrm>
        </p:spPr>
        <p:txBody>
          <a:bodyPr>
            <a:noAutofit/>
          </a:bodyPr>
          <a:lstStyle>
            <a:lvl1pPr algn="ctr">
              <a:defRPr sz="800" b="1" i="0">
                <a:solidFill>
                  <a:schemeClr val="bg1"/>
                </a:solidFill>
                <a:latin typeface="Akkurat-Bold" panose="02000503040000020004" pitchFamily="2" charset="77"/>
              </a:defRPr>
            </a:lvl1pPr>
          </a:lstStyle>
          <a:p>
            <a:r>
              <a:rPr lang="en-US"/>
              <a:t>REPLACE WITH CLIENT LOGO</a:t>
            </a:r>
          </a:p>
        </p:txBody>
      </p:sp>
    </p:spTree>
    <p:extLst>
      <p:ext uri="{BB962C8B-B14F-4D97-AF65-F5344CB8AC3E}">
        <p14:creationId xmlns:p14="http://schemas.microsoft.com/office/powerpoint/2010/main" val="2770066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701731"/>
          </a:xfrm>
        </p:spPr>
        <p:txBody>
          <a:bodyPr/>
          <a:lstStyle>
            <a:lvl1pPr>
              <a:defRPr baseline="0"/>
            </a:lvl1pPr>
          </a:lstStyle>
          <a:p>
            <a:r>
              <a:rPr lang="en-GB"/>
              <a:t>TITLE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r">
              <a:lnSpc>
                <a:spcPct val="100000"/>
              </a:lnSpc>
              <a:spcBef>
                <a:spcPts val="0"/>
              </a:spcBef>
              <a:defRPr sz="1400" b="0" i="0">
                <a:latin typeface="Akkurat" panose="02000503040000020004" pitchFamily="2" charset="77"/>
              </a:defRPr>
            </a:lvl1pPr>
            <a:lvl2pPr algn="l">
              <a:defRPr/>
            </a:lvl2pPr>
            <a:lvl3pPr algn="l">
              <a:defRPr/>
            </a:lvl3pPr>
            <a:lvl4pPr algn="l">
              <a:defRPr/>
            </a:lvl4pPr>
            <a:lvl5pPr algn="l">
              <a:defRPr/>
            </a:lvl5pPr>
          </a:lstStyle>
          <a:p>
            <a:pPr lvl="0"/>
            <a:r>
              <a:rPr lang="en-GB"/>
              <a:t>Sub-header</a:t>
            </a:r>
            <a:endParaRPr lang="en-US"/>
          </a:p>
        </p:txBody>
      </p:sp>
      <p:sp>
        <p:nvSpPr>
          <p:cNvPr id="6" name="Picture Placeholder 18">
            <a:extLst>
              <a:ext uri="{FF2B5EF4-FFF2-40B4-BE49-F238E27FC236}">
                <a16:creationId xmlns:a16="http://schemas.microsoft.com/office/drawing/2014/main" id="{CBE9CED7-6EA4-EE46-85A4-1276A5922FE7}"/>
              </a:ext>
            </a:extLst>
          </p:cNvPr>
          <p:cNvSpPr>
            <a:spLocks noGrp="1"/>
          </p:cNvSpPr>
          <p:nvPr>
            <p:ph type="pic" sz="quarter" idx="12" hasCustomPrompt="1"/>
          </p:nvPr>
        </p:nvSpPr>
        <p:spPr>
          <a:xfrm>
            <a:off x="40291" y="1087967"/>
            <a:ext cx="630767" cy="647700"/>
          </a:xfrm>
        </p:spPr>
        <p:txBody>
          <a:bodyPr>
            <a:noAutofit/>
          </a:bodyPr>
          <a:lstStyle>
            <a:lvl1pPr algn="ctr">
              <a:defRPr sz="800" b="1" i="0">
                <a:solidFill>
                  <a:schemeClr val="bg1"/>
                </a:solidFill>
                <a:latin typeface="Akkurat-Bold" panose="02000503040000020004" pitchFamily="2" charset="77"/>
              </a:defRPr>
            </a:lvl1pPr>
          </a:lstStyle>
          <a:p>
            <a:r>
              <a:rPr lang="en-US"/>
              <a:t>REPLACE WITH CLIENT LOGO</a:t>
            </a:r>
          </a:p>
        </p:txBody>
      </p:sp>
    </p:spTree>
    <p:extLst>
      <p:ext uri="{BB962C8B-B14F-4D97-AF65-F5344CB8AC3E}">
        <p14:creationId xmlns:p14="http://schemas.microsoft.com/office/powerpoint/2010/main" val="342923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144C8D-C82F-3730-C976-A8976265BFB4}"/>
              </a:ext>
            </a:extLst>
          </p:cNvPr>
          <p:cNvSpPr/>
          <p:nvPr userDrawn="1"/>
        </p:nvSpPr>
        <p:spPr>
          <a:xfrm>
            <a:off x="-2508" y="-5752"/>
            <a:ext cx="707745" cy="6863752"/>
          </a:xfrm>
          <a:prstGeom prst="rect">
            <a:avLst/>
          </a:prstGeom>
          <a:solidFill>
            <a:srgbClr val="2C3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8D0F74A-1790-439C-9CD8-FB16DE7CA6D6}"/>
              </a:ext>
            </a:extLst>
          </p:cNvPr>
          <p:cNvSpPr/>
          <p:nvPr userDrawn="1"/>
        </p:nvSpPr>
        <p:spPr>
          <a:xfrm>
            <a:off x="0" y="0"/>
            <a:ext cx="3015574" cy="3268494"/>
          </a:xfrm>
          <a:prstGeom prst="rect">
            <a:avLst/>
          </a:prstGeom>
          <a:solidFill>
            <a:srgbClr val="2C3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454506E-40D2-4A75-8BF3-9BF882A5CA38}"/>
              </a:ext>
            </a:extLst>
          </p:cNvPr>
          <p:cNvPicPr>
            <a:picLocks noChangeAspect="1"/>
          </p:cNvPicPr>
          <p:nvPr userDrawn="1"/>
        </p:nvPicPr>
        <p:blipFill>
          <a:blip r:embed="rId2"/>
          <a:stretch>
            <a:fillRect/>
          </a:stretch>
        </p:blipFill>
        <p:spPr>
          <a:xfrm>
            <a:off x="163564" y="361199"/>
            <a:ext cx="393594" cy="399138"/>
          </a:xfrm>
          <a:prstGeom prst="rect">
            <a:avLst/>
          </a:prstGeom>
        </p:spPr>
      </p:pic>
      <p:cxnSp>
        <p:nvCxnSpPr>
          <p:cNvPr id="4" name="Straight Connector 3">
            <a:extLst>
              <a:ext uri="{FF2B5EF4-FFF2-40B4-BE49-F238E27FC236}">
                <a16:creationId xmlns:a16="http://schemas.microsoft.com/office/drawing/2014/main" id="{D2E23FCA-5647-4294-AA2F-4423A833AEBE}"/>
              </a:ext>
            </a:extLst>
          </p:cNvPr>
          <p:cNvCxnSpPr/>
          <p:nvPr userDrawn="1"/>
        </p:nvCxnSpPr>
        <p:spPr>
          <a:xfrm>
            <a:off x="705237" y="0"/>
            <a:ext cx="0" cy="724710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DC65A05-A03E-4396-A0C3-0F7310500667}"/>
              </a:ext>
            </a:extLst>
          </p:cNvPr>
          <p:cNvSpPr/>
          <p:nvPr userDrawn="1"/>
        </p:nvSpPr>
        <p:spPr>
          <a:xfrm>
            <a:off x="7701063" y="4782766"/>
            <a:ext cx="4672519" cy="3268494"/>
          </a:xfrm>
          <a:prstGeom prst="rect">
            <a:avLst/>
          </a:prstGeom>
          <a:solidFill>
            <a:srgbClr val="2C34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377EFA54-70A7-453F-8E51-261A36FCCC5B}"/>
              </a:ext>
            </a:extLst>
          </p:cNvPr>
          <p:cNvSpPr>
            <a:spLocks noGrp="1"/>
          </p:cNvSpPr>
          <p:nvPr>
            <p:ph type="title" hasCustomPrompt="1"/>
          </p:nvPr>
        </p:nvSpPr>
        <p:spPr>
          <a:xfrm>
            <a:off x="838200" y="268798"/>
            <a:ext cx="11190236" cy="792466"/>
          </a:xfrm>
          <a:prstGeom prst="rect">
            <a:avLst/>
          </a:prstGeom>
        </p:spPr>
        <p:txBody>
          <a:bodyPr/>
          <a:lstStyle>
            <a:lvl1pPr algn="r">
              <a:defRPr>
                <a:solidFill>
                  <a:schemeClr val="bg1"/>
                </a:solidFill>
                <a:latin typeface="Knockout HTF47-Bantamweight" pitchFamily="50" charset="0"/>
              </a:defRPr>
            </a:lvl1pPr>
          </a:lstStyle>
          <a:p>
            <a:r>
              <a:rPr lang="en-US"/>
              <a:t>CLICK TO EDIT MASTER TITLE STYLE</a:t>
            </a:r>
            <a:endParaRPr lang="en-GB"/>
          </a:p>
        </p:txBody>
      </p:sp>
      <p:sp>
        <p:nvSpPr>
          <p:cNvPr id="17" name="Content Placeholder 16">
            <a:extLst>
              <a:ext uri="{FF2B5EF4-FFF2-40B4-BE49-F238E27FC236}">
                <a16:creationId xmlns:a16="http://schemas.microsoft.com/office/drawing/2014/main" id="{C35C00BB-D1D6-448E-B4BF-DE4F61DFB574}"/>
              </a:ext>
            </a:extLst>
          </p:cNvPr>
          <p:cNvSpPr>
            <a:spLocks noGrp="1"/>
          </p:cNvSpPr>
          <p:nvPr>
            <p:ph sz="quarter" idx="10"/>
          </p:nvPr>
        </p:nvSpPr>
        <p:spPr>
          <a:xfrm>
            <a:off x="838200" y="1061265"/>
            <a:ext cx="11190288" cy="792466"/>
          </a:xfrm>
          <a:prstGeom prst="rect">
            <a:avLst/>
          </a:prstGeom>
        </p:spPr>
        <p:txBody>
          <a:bodyPr/>
          <a:lstStyle>
            <a:lvl1pPr marL="0" indent="0" algn="r">
              <a:buNone/>
              <a:defRPr sz="1400">
                <a:solidFill>
                  <a:schemeClr val="bg1"/>
                </a:solidFill>
                <a:latin typeface="Akkurat" panose="02000503040000020004" pitchFamily="2" charset="0"/>
              </a:defRPr>
            </a:lvl1pPr>
            <a:lvl2pPr algn="r">
              <a:defRPr sz="2000">
                <a:latin typeface="Akkurat" panose="02000503040000020004" pitchFamily="2" charset="0"/>
              </a:defRPr>
            </a:lvl2pPr>
            <a:lvl3pPr algn="r">
              <a:defRPr sz="1800">
                <a:latin typeface="Akkurat" panose="02000503040000020004" pitchFamily="2" charset="0"/>
              </a:defRPr>
            </a:lvl3pPr>
            <a:lvl4pPr algn="r">
              <a:defRPr sz="1600">
                <a:latin typeface="Akkurat" panose="02000503040000020004" pitchFamily="2" charset="0"/>
              </a:defRPr>
            </a:lvl4pPr>
            <a:lvl5pPr algn="r">
              <a:defRPr sz="1600">
                <a:latin typeface="Akkurat" panose="02000503040000020004" pitchFamily="2" charset="0"/>
              </a:defRPr>
            </a:lvl5pPr>
          </a:lstStyle>
          <a:p>
            <a:pPr lvl="0"/>
            <a:r>
              <a:rPr lang="en-US"/>
              <a:t>Click to edit Master text styles</a:t>
            </a:r>
          </a:p>
        </p:txBody>
      </p:sp>
    </p:spTree>
    <p:extLst>
      <p:ext uri="{BB962C8B-B14F-4D97-AF65-F5344CB8AC3E}">
        <p14:creationId xmlns:p14="http://schemas.microsoft.com/office/powerpoint/2010/main" val="731263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701731"/>
          </a:xfrm>
        </p:spPr>
        <p:txBody>
          <a:bodyPr>
            <a:spAutoFit/>
          </a:bodyPr>
          <a:lstStyle>
            <a:lvl1pPr>
              <a:defRPr/>
            </a:lvl1pPr>
          </a:lstStyle>
          <a:p>
            <a:r>
              <a:rPr lang="en-GB"/>
              <a:t>TITLE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r">
              <a:lnSpc>
                <a:spcPct val="100000"/>
              </a:lnSpc>
              <a:spcBef>
                <a:spcPts val="0"/>
              </a:spcBef>
              <a:defRPr sz="1400" b="0" i="0">
                <a:latin typeface="Akkurat" panose="02000503040000020004" pitchFamily="2" charset="77"/>
              </a:defRPr>
            </a:lvl1pPr>
            <a:lvl2pPr algn="l">
              <a:defRPr/>
            </a:lvl2pPr>
            <a:lvl3pPr algn="l">
              <a:defRPr/>
            </a:lvl3pPr>
            <a:lvl4pPr algn="l">
              <a:defRPr/>
            </a:lvl4pPr>
            <a:lvl5pPr algn="l">
              <a:defRPr/>
            </a:lvl5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Strapline</a:t>
            </a:r>
            <a:endParaRPr lang="en-US"/>
          </a:p>
        </p:txBody>
      </p:sp>
      <p:sp>
        <p:nvSpPr>
          <p:cNvPr id="19" name="Picture Placeholder 18">
            <a:extLst>
              <a:ext uri="{FF2B5EF4-FFF2-40B4-BE49-F238E27FC236}">
                <a16:creationId xmlns:a16="http://schemas.microsoft.com/office/drawing/2014/main" id="{B5062E00-81CC-6A48-98F3-472CDFA2FB9E}"/>
              </a:ext>
            </a:extLst>
          </p:cNvPr>
          <p:cNvSpPr>
            <a:spLocks noGrp="1"/>
          </p:cNvSpPr>
          <p:nvPr>
            <p:ph type="pic" sz="quarter" idx="12" hasCustomPrompt="1"/>
          </p:nvPr>
        </p:nvSpPr>
        <p:spPr>
          <a:xfrm>
            <a:off x="50800" y="1087967"/>
            <a:ext cx="630767" cy="647700"/>
          </a:xfrm>
        </p:spPr>
        <p:txBody>
          <a:bodyPr>
            <a:noAutofit/>
          </a:bodyPr>
          <a:lstStyle>
            <a:lvl1pPr algn="ctr">
              <a:defRPr sz="800" b="1" i="0">
                <a:solidFill>
                  <a:schemeClr val="bg1"/>
                </a:solidFill>
                <a:latin typeface="Akkurat-Bold" panose="02000503040000020004" pitchFamily="2" charset="77"/>
              </a:defRPr>
            </a:lvl1pPr>
          </a:lstStyle>
          <a:p>
            <a:r>
              <a:rPr lang="en-US"/>
              <a:t>REPLACE WITH CLIENT LOGO</a:t>
            </a:r>
          </a:p>
        </p:txBody>
      </p:sp>
    </p:spTree>
    <p:extLst>
      <p:ext uri="{BB962C8B-B14F-4D97-AF65-F5344CB8AC3E}">
        <p14:creationId xmlns:p14="http://schemas.microsoft.com/office/powerpoint/2010/main" val="3637016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Client Logo">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4E2BC4B-1524-3447-8B94-ACA5C136509D}"/>
              </a:ext>
            </a:extLst>
          </p:cNvPr>
          <p:cNvSpPr>
            <a:spLocks noGrp="1"/>
          </p:cNvSpPr>
          <p:nvPr>
            <p:ph type="title" hasCustomPrompt="1"/>
          </p:nvPr>
        </p:nvSpPr>
        <p:spPr>
          <a:xfrm>
            <a:off x="239112" y="1646941"/>
            <a:ext cx="8582916" cy="923330"/>
          </a:xfrm>
        </p:spPr>
        <p:txBody>
          <a:bodyPr/>
          <a:lstStyle>
            <a:lvl1pPr>
              <a:defRPr cap="all" baseline="0">
                <a:solidFill>
                  <a:schemeClr val="bg1"/>
                </a:solidFill>
              </a:defRPr>
            </a:lvl1pPr>
          </a:lstStyle>
          <a:p>
            <a:r>
              <a:rPr lang="en-GB"/>
              <a:t>ADD HEADER HERE</a:t>
            </a:r>
            <a:endParaRPr lang="en-US"/>
          </a:p>
        </p:txBody>
      </p:sp>
      <p:sp>
        <p:nvSpPr>
          <p:cNvPr id="15" name="Text Placeholder 13">
            <a:extLst>
              <a:ext uri="{FF2B5EF4-FFF2-40B4-BE49-F238E27FC236}">
                <a16:creationId xmlns:a16="http://schemas.microsoft.com/office/drawing/2014/main" id="{D04BFF3E-5635-784D-96FF-70BFD45741B5}"/>
              </a:ext>
            </a:extLst>
          </p:cNvPr>
          <p:cNvSpPr>
            <a:spLocks noGrp="1"/>
          </p:cNvSpPr>
          <p:nvPr>
            <p:ph type="body" sz="quarter" idx="10" hasCustomPrompt="1"/>
          </p:nvPr>
        </p:nvSpPr>
        <p:spPr>
          <a:xfrm>
            <a:off x="239112" y="2449956"/>
            <a:ext cx="7913215" cy="369332"/>
          </a:xfrm>
          <a:prstGeom prst="rect">
            <a:avLst/>
          </a:prstGeom>
        </p:spPr>
        <p:txBody>
          <a:bodyPr>
            <a:spAutoFit/>
          </a:bodyPr>
          <a:lstStyle>
            <a:lvl1pPr>
              <a:defRPr sz="2000" b="1" i="0" cap="all" baseline="0">
                <a:solidFill>
                  <a:schemeClr val="tx2"/>
                </a:solidFill>
                <a:latin typeface="Akkurat-Bold" panose="02000503040000020004" pitchFamily="2" charset="77"/>
              </a:defRPr>
            </a:lvl1pPr>
            <a:lvl2pPr>
              <a:defRPr sz="2000" b="1" i="0">
                <a:latin typeface="Akkurat-Bold" panose="02000503040000020004" pitchFamily="2" charset="77"/>
              </a:defRPr>
            </a:lvl2pPr>
            <a:lvl3pPr>
              <a:defRPr sz="2000" b="1" i="0">
                <a:latin typeface="Akkurat-Bold" panose="02000503040000020004" pitchFamily="2" charset="77"/>
              </a:defRPr>
            </a:lvl3pPr>
            <a:lvl4pPr>
              <a:defRPr sz="2000" b="1" i="0">
                <a:latin typeface="Akkurat-Bold" panose="02000503040000020004" pitchFamily="2" charset="77"/>
              </a:defRPr>
            </a:lvl4pPr>
            <a:lvl5pPr>
              <a:defRPr sz="2000" b="1" i="0">
                <a:latin typeface="Akkurat-Bold" panose="02000503040000020004" pitchFamily="2" charset="77"/>
              </a:defRPr>
            </a:lvl5pPr>
          </a:lstStyle>
          <a:p>
            <a:r>
              <a:rPr lang="en-US" sz="2000" b="1" i="0">
                <a:solidFill>
                  <a:schemeClr val="tx2"/>
                </a:solidFill>
                <a:latin typeface="Akkurat-Bold" panose="02000503040000020004" pitchFamily="2" charset="77"/>
              </a:rPr>
              <a:t>ADD SUB-HEADING HERE</a:t>
            </a:r>
          </a:p>
        </p:txBody>
      </p:sp>
    </p:spTree>
    <p:extLst>
      <p:ext uri="{BB962C8B-B14F-4D97-AF65-F5344CB8AC3E}">
        <p14:creationId xmlns:p14="http://schemas.microsoft.com/office/powerpoint/2010/main" val="27870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No Client Logo">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4E2BC4B-1524-3447-8B94-ACA5C136509D}"/>
              </a:ext>
            </a:extLst>
          </p:cNvPr>
          <p:cNvSpPr>
            <a:spLocks noGrp="1"/>
          </p:cNvSpPr>
          <p:nvPr>
            <p:ph type="title" hasCustomPrompt="1"/>
          </p:nvPr>
        </p:nvSpPr>
        <p:spPr>
          <a:xfrm>
            <a:off x="239112" y="1651682"/>
            <a:ext cx="8582916" cy="923330"/>
          </a:xfrm>
        </p:spPr>
        <p:txBody>
          <a:bodyPr/>
          <a:lstStyle>
            <a:lvl1pPr>
              <a:defRPr cap="all" baseline="0">
                <a:solidFill>
                  <a:schemeClr val="bg1"/>
                </a:solidFill>
              </a:defRPr>
            </a:lvl1pPr>
          </a:lstStyle>
          <a:p>
            <a:r>
              <a:rPr lang="en-GB"/>
              <a:t>ADD HEADER HERE</a:t>
            </a:r>
            <a:endParaRPr lang="en-US"/>
          </a:p>
        </p:txBody>
      </p:sp>
      <p:sp>
        <p:nvSpPr>
          <p:cNvPr id="15" name="Text Placeholder 13">
            <a:extLst>
              <a:ext uri="{FF2B5EF4-FFF2-40B4-BE49-F238E27FC236}">
                <a16:creationId xmlns:a16="http://schemas.microsoft.com/office/drawing/2014/main" id="{D04BFF3E-5635-784D-96FF-70BFD45741B5}"/>
              </a:ext>
            </a:extLst>
          </p:cNvPr>
          <p:cNvSpPr>
            <a:spLocks noGrp="1"/>
          </p:cNvSpPr>
          <p:nvPr>
            <p:ph type="body" sz="quarter" idx="10" hasCustomPrompt="1"/>
          </p:nvPr>
        </p:nvSpPr>
        <p:spPr>
          <a:xfrm>
            <a:off x="239112" y="2454697"/>
            <a:ext cx="7913215" cy="369332"/>
          </a:xfrm>
          <a:prstGeom prst="rect">
            <a:avLst/>
          </a:prstGeom>
        </p:spPr>
        <p:txBody>
          <a:bodyPr>
            <a:spAutoFit/>
          </a:bodyPr>
          <a:lstStyle>
            <a:lvl1pPr>
              <a:defRPr sz="2000" b="1" i="0" cap="all" baseline="0">
                <a:solidFill>
                  <a:schemeClr val="tx2"/>
                </a:solidFill>
                <a:latin typeface="Akkurat-Bold" panose="02000503040000020004" pitchFamily="2" charset="77"/>
              </a:defRPr>
            </a:lvl1pPr>
            <a:lvl2pPr>
              <a:defRPr sz="2000" b="1" i="0">
                <a:latin typeface="Akkurat-Bold" panose="02000503040000020004" pitchFamily="2" charset="77"/>
              </a:defRPr>
            </a:lvl2pPr>
            <a:lvl3pPr>
              <a:defRPr sz="2000" b="1" i="0">
                <a:latin typeface="Akkurat-Bold" panose="02000503040000020004" pitchFamily="2" charset="77"/>
              </a:defRPr>
            </a:lvl3pPr>
            <a:lvl4pPr>
              <a:defRPr sz="2000" b="1" i="0">
                <a:latin typeface="Akkurat-Bold" panose="02000503040000020004" pitchFamily="2" charset="77"/>
              </a:defRPr>
            </a:lvl4pPr>
            <a:lvl5pPr>
              <a:defRPr sz="2000" b="1" i="0">
                <a:latin typeface="Akkurat-Bold" panose="02000503040000020004" pitchFamily="2" charset="77"/>
              </a:defRPr>
            </a:lvl5pPr>
          </a:lstStyle>
          <a:p>
            <a:r>
              <a:rPr lang="en-US" sz="2000" b="1" i="0">
                <a:solidFill>
                  <a:schemeClr val="tx2"/>
                </a:solidFill>
                <a:latin typeface="Akkurat-Bold" panose="02000503040000020004" pitchFamily="2" charset="77"/>
              </a:rPr>
              <a:t>ADD SUB-HEADING HERE</a:t>
            </a:r>
          </a:p>
        </p:txBody>
      </p:sp>
      <p:sp>
        <p:nvSpPr>
          <p:cNvPr id="5" name="Text Placeholder 16">
            <a:extLst>
              <a:ext uri="{FF2B5EF4-FFF2-40B4-BE49-F238E27FC236}">
                <a16:creationId xmlns:a16="http://schemas.microsoft.com/office/drawing/2014/main" id="{8EB7E36C-3A38-4544-8C35-E40BD771ADCA}"/>
              </a:ext>
            </a:extLst>
          </p:cNvPr>
          <p:cNvSpPr>
            <a:spLocks noGrp="1"/>
          </p:cNvSpPr>
          <p:nvPr>
            <p:ph type="body" sz="quarter" idx="12" hasCustomPrompt="1"/>
          </p:nvPr>
        </p:nvSpPr>
        <p:spPr>
          <a:xfrm>
            <a:off x="7853570" y="6262094"/>
            <a:ext cx="4024444" cy="313932"/>
          </a:xfrm>
          <a:prstGeom prst="rect">
            <a:avLst/>
          </a:prstGeom>
        </p:spPr>
        <p:txBody>
          <a:bodyPr>
            <a:spAutoFit/>
          </a:bodyPr>
          <a:lstStyle>
            <a:lvl1pPr algn="r">
              <a:defRPr sz="1600" b="1" i="0" cap="all" baseline="0">
                <a:solidFill>
                  <a:schemeClr val="bg1">
                    <a:lumMod val="85000"/>
                  </a:schemeClr>
                </a:solidFill>
                <a:latin typeface="Akkurat" panose="02000503040000020004" pitchFamily="2" charset="77"/>
              </a:defRPr>
            </a:lvl1pPr>
            <a:lvl2pPr>
              <a:defRPr sz="1400">
                <a:solidFill>
                  <a:schemeClr val="bg1">
                    <a:lumMod val="50000"/>
                  </a:schemeClr>
                </a:solidFill>
                <a:latin typeface="Akkurat" panose="02000503040000020004" pitchFamily="2" charset="77"/>
              </a:defRPr>
            </a:lvl2pPr>
            <a:lvl3pPr>
              <a:defRPr sz="1400">
                <a:solidFill>
                  <a:schemeClr val="bg1">
                    <a:lumMod val="50000"/>
                  </a:schemeClr>
                </a:solidFill>
                <a:latin typeface="Akkurat" panose="02000503040000020004" pitchFamily="2" charset="77"/>
              </a:defRPr>
            </a:lvl3pPr>
            <a:lvl4pPr>
              <a:defRPr sz="1400">
                <a:solidFill>
                  <a:schemeClr val="bg1">
                    <a:lumMod val="50000"/>
                  </a:schemeClr>
                </a:solidFill>
                <a:latin typeface="Akkurat" panose="02000503040000020004" pitchFamily="2" charset="77"/>
              </a:defRPr>
            </a:lvl4pPr>
            <a:lvl5pPr>
              <a:defRPr sz="1400">
                <a:solidFill>
                  <a:schemeClr val="bg1">
                    <a:lumMod val="50000"/>
                  </a:schemeClr>
                </a:solidFill>
                <a:latin typeface="Akkurat" panose="02000503040000020004" pitchFamily="2" charset="77"/>
              </a:defRPr>
            </a:lvl5pPr>
          </a:lstStyle>
          <a:p>
            <a:pPr lvl="0"/>
            <a:r>
              <a:rPr lang="en-GB"/>
              <a:t>ADD DATE HERE</a:t>
            </a:r>
            <a:endParaRPr lang="en-US"/>
          </a:p>
        </p:txBody>
      </p:sp>
    </p:spTree>
    <p:extLst>
      <p:ext uri="{BB962C8B-B14F-4D97-AF65-F5344CB8AC3E}">
        <p14:creationId xmlns:p14="http://schemas.microsoft.com/office/powerpoint/2010/main" val="3362665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4597C-F204-435C-8FB1-BB0314867B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4AE789F-0DE1-4B99-A64D-307D3526C4F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12576E3-3B26-4B3F-B99D-C81BEF7232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46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701731"/>
          </a:xfrm>
        </p:spPr>
        <p:txBody>
          <a:bodyPr>
            <a:spAutoFit/>
          </a:bodyPr>
          <a:lstStyle>
            <a:lvl1pPr algn="ctr">
              <a:defRPr>
                <a:solidFill>
                  <a:schemeClr val="bg1"/>
                </a:solidFill>
              </a:defRPr>
            </a:lvl1pPr>
          </a:lstStyle>
          <a:p>
            <a:r>
              <a:rPr lang="en-GB"/>
              <a:t>HEADER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286232"/>
          </a:xfrm>
        </p:spPr>
        <p:txBody>
          <a:bodyPr>
            <a:spAutoFit/>
          </a:bodyPr>
          <a:lstStyle>
            <a:lvl1pPr algn="ctr">
              <a:defRPr sz="1400" b="0" i="0">
                <a:latin typeface="Akkurat-Light" panose="02000503030000020004" pitchFamily="2" charset="0"/>
              </a:defRPr>
            </a:lvl1pPr>
            <a:lvl2pPr algn="l">
              <a:defRPr/>
            </a:lvl2pPr>
            <a:lvl3pPr algn="l">
              <a:defRPr/>
            </a:lvl3pPr>
            <a:lvl4pPr algn="l">
              <a:defRPr/>
            </a:lvl4pPr>
            <a:lvl5pPr algn="l">
              <a:defRPr/>
            </a:lvl5pPr>
          </a:lstStyle>
          <a:p>
            <a:pPr lvl="0"/>
            <a:r>
              <a:rPr lang="en-GB"/>
              <a:t>Strapline</a:t>
            </a:r>
            <a:endParaRPr lang="en-US"/>
          </a:p>
        </p:txBody>
      </p:sp>
    </p:spTree>
    <p:extLst>
      <p:ext uri="{BB962C8B-B14F-4D97-AF65-F5344CB8AC3E}">
        <p14:creationId xmlns:p14="http://schemas.microsoft.com/office/powerpoint/2010/main" val="131430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rvey Slide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5" y="229999"/>
            <a:ext cx="10731500" cy="701731"/>
          </a:xfrm>
        </p:spPr>
        <p:txBody>
          <a:bodyPr/>
          <a:lstStyle>
            <a:lvl1pPr algn="ctr">
              <a:defRPr>
                <a:solidFill>
                  <a:schemeClr val="bg1"/>
                </a:solidFill>
              </a:defRPr>
            </a:lvl1pPr>
          </a:lstStyle>
          <a:p>
            <a:r>
              <a:rPr lang="en-GB"/>
              <a:t>HEADER ALWAYS IN UPPERCASE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ctr">
              <a:lnSpc>
                <a:spcPct val="100000"/>
              </a:lnSpc>
              <a:spcBef>
                <a:spcPts val="0"/>
              </a:spcBef>
              <a:defRPr sz="1400" b="0" i="0">
                <a:latin typeface="Akkurat-Light" panose="02000503030000020004" pitchFamily="2" charset="0"/>
              </a:defRPr>
            </a:lvl1pPr>
            <a:lvl2pPr algn="l">
              <a:defRPr/>
            </a:lvl2pPr>
            <a:lvl3pPr algn="l">
              <a:defRPr/>
            </a:lvl3pPr>
            <a:lvl4pPr algn="l">
              <a:defRPr/>
            </a:lvl4pPr>
            <a:lvl5pPr algn="l">
              <a:defRPr/>
            </a:lvl5pPr>
          </a:lstStyle>
          <a:p>
            <a:pPr lvl="0"/>
            <a:r>
              <a:rPr lang="en-GB"/>
              <a:t>Sub-header</a:t>
            </a:r>
            <a:endParaRPr lang="en-US"/>
          </a:p>
        </p:txBody>
      </p:sp>
      <p:sp>
        <p:nvSpPr>
          <p:cNvPr id="14" name="Text Placeholder 13">
            <a:extLst>
              <a:ext uri="{FF2B5EF4-FFF2-40B4-BE49-F238E27FC236}">
                <a16:creationId xmlns:a16="http://schemas.microsoft.com/office/drawing/2014/main" id="{BB1670B1-01FB-C86F-121C-28EDD69366E3}"/>
              </a:ext>
            </a:extLst>
          </p:cNvPr>
          <p:cNvSpPr>
            <a:spLocks noGrp="1"/>
          </p:cNvSpPr>
          <p:nvPr>
            <p:ph type="body" sz="quarter" idx="13" hasCustomPrompt="1"/>
          </p:nvPr>
        </p:nvSpPr>
        <p:spPr>
          <a:xfrm>
            <a:off x="896469" y="6541816"/>
            <a:ext cx="10085296" cy="217572"/>
          </a:xfrm>
        </p:spPr>
        <p:txBody>
          <a:bodyPr>
            <a:normAutofit/>
          </a:bodyPr>
          <a:lstStyle>
            <a:lvl1pPr>
              <a:defRPr sz="1100">
                <a:solidFill>
                  <a:schemeClr val="bg1">
                    <a:lumMod val="50000"/>
                  </a:schemeClr>
                </a:solidFill>
              </a:defRPr>
            </a:lvl1pPr>
          </a:lstStyle>
          <a:p>
            <a:pPr lvl="0"/>
            <a:r>
              <a:rPr lang="en-US"/>
              <a:t>Q:</a:t>
            </a:r>
          </a:p>
        </p:txBody>
      </p:sp>
      <p:sp>
        <p:nvSpPr>
          <p:cNvPr id="15" name="Text Placeholder 13">
            <a:extLst>
              <a:ext uri="{FF2B5EF4-FFF2-40B4-BE49-F238E27FC236}">
                <a16:creationId xmlns:a16="http://schemas.microsoft.com/office/drawing/2014/main" id="{52F4CF60-CCE1-6761-D9CA-C1C4479758CD}"/>
              </a:ext>
            </a:extLst>
          </p:cNvPr>
          <p:cNvSpPr>
            <a:spLocks noGrp="1"/>
          </p:cNvSpPr>
          <p:nvPr>
            <p:ph type="body" sz="quarter" idx="14" hasCustomPrompt="1"/>
          </p:nvPr>
        </p:nvSpPr>
        <p:spPr>
          <a:xfrm>
            <a:off x="10981764" y="6541816"/>
            <a:ext cx="847862" cy="217572"/>
          </a:xfrm>
        </p:spPr>
        <p:txBody>
          <a:bodyPr>
            <a:normAutofit/>
          </a:bodyPr>
          <a:lstStyle>
            <a:lvl1pPr>
              <a:defRPr sz="1100">
                <a:solidFill>
                  <a:schemeClr val="bg1">
                    <a:lumMod val="50000"/>
                  </a:schemeClr>
                </a:solidFill>
              </a:defRPr>
            </a:lvl1pPr>
          </a:lstStyle>
          <a:p>
            <a:pPr lvl="0"/>
            <a:r>
              <a:rPr lang="en-US"/>
              <a:t>N:</a:t>
            </a:r>
          </a:p>
        </p:txBody>
      </p:sp>
      <p:sp>
        <p:nvSpPr>
          <p:cNvPr id="3" name="Text Placeholder 13">
            <a:extLst>
              <a:ext uri="{FF2B5EF4-FFF2-40B4-BE49-F238E27FC236}">
                <a16:creationId xmlns:a16="http://schemas.microsoft.com/office/drawing/2014/main" id="{C1AD1262-C4C2-841A-EBB2-17301F0D1828}"/>
              </a:ext>
            </a:extLst>
          </p:cNvPr>
          <p:cNvSpPr>
            <a:spLocks noGrp="1"/>
          </p:cNvSpPr>
          <p:nvPr>
            <p:ph type="body" sz="quarter" idx="15" hasCustomPrompt="1"/>
          </p:nvPr>
        </p:nvSpPr>
        <p:spPr>
          <a:xfrm>
            <a:off x="1487424" y="1485097"/>
            <a:ext cx="9494340" cy="217572"/>
          </a:xfrm>
        </p:spPr>
        <p:txBody>
          <a:bodyPr>
            <a:noAutofit/>
          </a:bodyPr>
          <a:lstStyle>
            <a:lvl1pPr algn="ctr">
              <a:defRPr sz="1400" b="0">
                <a:solidFill>
                  <a:schemeClr val="bg2"/>
                </a:solidFill>
                <a:latin typeface="Akkurat-Bold" panose="02000503030000020004" pitchFamily="2" charset="0"/>
              </a:defRPr>
            </a:lvl1pPr>
          </a:lstStyle>
          <a:p>
            <a:pPr lvl="0"/>
            <a:r>
              <a:rPr lang="en-US"/>
              <a:t>Title of chart</a:t>
            </a:r>
          </a:p>
        </p:txBody>
      </p:sp>
      <p:sp>
        <p:nvSpPr>
          <p:cNvPr id="5" name="Text Placeholder 13">
            <a:extLst>
              <a:ext uri="{FF2B5EF4-FFF2-40B4-BE49-F238E27FC236}">
                <a16:creationId xmlns:a16="http://schemas.microsoft.com/office/drawing/2014/main" id="{B2967029-1280-ABA6-25A0-9CD75845F9CF}"/>
              </a:ext>
            </a:extLst>
          </p:cNvPr>
          <p:cNvSpPr>
            <a:spLocks noGrp="1"/>
          </p:cNvSpPr>
          <p:nvPr>
            <p:ph type="body" sz="quarter" idx="16" hasCustomPrompt="1"/>
          </p:nvPr>
        </p:nvSpPr>
        <p:spPr>
          <a:xfrm>
            <a:off x="1487424" y="1735667"/>
            <a:ext cx="9494340" cy="217572"/>
          </a:xfrm>
        </p:spPr>
        <p:txBody>
          <a:bodyPr>
            <a:noAutofit/>
          </a:bodyPr>
          <a:lstStyle>
            <a:lvl1pPr algn="ctr">
              <a:defRPr sz="1400" b="0">
                <a:solidFill>
                  <a:schemeClr val="bg2"/>
                </a:solidFill>
                <a:latin typeface="Akkurat-Light" panose="02000503030000020004" pitchFamily="2" charset="0"/>
              </a:defRPr>
            </a:lvl1pPr>
          </a:lstStyle>
          <a:p>
            <a:pPr lvl="0"/>
            <a:r>
              <a:rPr lang="en-US"/>
              <a:t>#/% of respondents (n = #)</a:t>
            </a:r>
          </a:p>
        </p:txBody>
      </p:sp>
    </p:spTree>
    <p:extLst>
      <p:ext uri="{BB962C8B-B14F-4D97-AF65-F5344CB8AC3E}">
        <p14:creationId xmlns:p14="http://schemas.microsoft.com/office/powerpoint/2010/main" val="342259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4597C-F204-435C-8FB1-BB0314867B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4AE789F-0DE1-4B99-A64D-307D3526C4F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12576E3-3B26-4B3F-B99D-C81BEF7232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61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B059-B3AE-E442-AB30-F3508F5578FB}"/>
              </a:ext>
            </a:extLst>
          </p:cNvPr>
          <p:cNvSpPr>
            <a:spLocks noGrp="1"/>
          </p:cNvSpPr>
          <p:nvPr>
            <p:ph type="title" hasCustomPrompt="1"/>
          </p:nvPr>
        </p:nvSpPr>
        <p:spPr>
          <a:xfrm>
            <a:off x="1089024" y="229999"/>
            <a:ext cx="10731501" cy="701731"/>
          </a:xfrm>
        </p:spPr>
        <p:txBody>
          <a:bodyPr>
            <a:spAutoFit/>
          </a:bodyPr>
          <a:lstStyle>
            <a:lvl1pPr>
              <a:defRPr baseline="0"/>
            </a:lvl1pPr>
          </a:lstStyle>
          <a:p>
            <a:r>
              <a:rPr lang="en-GB"/>
              <a:t>CLICK TO EDIT MASTER TITLE STYLE</a:t>
            </a:r>
            <a:endParaRPr lang="en-US"/>
          </a:p>
        </p:txBody>
      </p:sp>
      <p:sp>
        <p:nvSpPr>
          <p:cNvPr id="17" name="Text Placeholder 16">
            <a:extLst>
              <a:ext uri="{FF2B5EF4-FFF2-40B4-BE49-F238E27FC236}">
                <a16:creationId xmlns:a16="http://schemas.microsoft.com/office/drawing/2014/main" id="{12345125-BD9D-0449-94A9-BCE3008CA557}"/>
              </a:ext>
            </a:extLst>
          </p:cNvPr>
          <p:cNvSpPr>
            <a:spLocks noGrp="1"/>
          </p:cNvSpPr>
          <p:nvPr>
            <p:ph type="body" sz="quarter" idx="11" hasCustomPrompt="1"/>
          </p:nvPr>
        </p:nvSpPr>
        <p:spPr>
          <a:xfrm>
            <a:off x="1089025" y="915753"/>
            <a:ext cx="10731500" cy="307777"/>
          </a:xfrm>
        </p:spPr>
        <p:txBody>
          <a:bodyPr>
            <a:spAutoFit/>
          </a:bodyPr>
          <a:lstStyle>
            <a:lvl1pPr algn="r">
              <a:lnSpc>
                <a:spcPct val="100000"/>
              </a:lnSpc>
              <a:spcBef>
                <a:spcPts val="0"/>
              </a:spcBef>
              <a:defRPr sz="1400" b="0" i="0">
                <a:latin typeface="Akkurat" panose="02000503040000020004" pitchFamily="2" charset="77"/>
              </a:defRPr>
            </a:lvl1pPr>
            <a:lvl2pPr algn="l">
              <a:defRPr/>
            </a:lvl2pPr>
            <a:lvl3pPr algn="l">
              <a:defRPr/>
            </a:lvl3pPr>
            <a:lvl4pPr algn="l">
              <a:defRPr/>
            </a:lvl4pPr>
            <a:lvl5pPr algn="l">
              <a:defRPr/>
            </a:lvl5pPr>
          </a:lstStyle>
          <a:p>
            <a:pPr lvl="0"/>
            <a:r>
              <a:rPr lang="en-GB"/>
              <a:t>Strapline</a:t>
            </a:r>
            <a:endParaRPr lang="en-US"/>
          </a:p>
        </p:txBody>
      </p:sp>
      <p:sp>
        <p:nvSpPr>
          <p:cNvPr id="19" name="Picture Placeholder 18">
            <a:extLst>
              <a:ext uri="{FF2B5EF4-FFF2-40B4-BE49-F238E27FC236}">
                <a16:creationId xmlns:a16="http://schemas.microsoft.com/office/drawing/2014/main" id="{B5062E00-81CC-6A48-98F3-472CDFA2FB9E}"/>
              </a:ext>
            </a:extLst>
          </p:cNvPr>
          <p:cNvSpPr>
            <a:spLocks noGrp="1"/>
          </p:cNvSpPr>
          <p:nvPr>
            <p:ph type="pic" sz="quarter" idx="12" hasCustomPrompt="1"/>
          </p:nvPr>
        </p:nvSpPr>
        <p:spPr>
          <a:xfrm>
            <a:off x="50800" y="1087967"/>
            <a:ext cx="630767" cy="647700"/>
          </a:xfrm>
        </p:spPr>
        <p:txBody>
          <a:bodyPr>
            <a:noAutofit/>
          </a:bodyPr>
          <a:lstStyle>
            <a:lvl1pPr algn="ctr">
              <a:defRPr sz="800" b="1" i="0">
                <a:solidFill>
                  <a:schemeClr val="bg1"/>
                </a:solidFill>
                <a:latin typeface="Akkurat-Bold" panose="02000503040000020004" pitchFamily="2" charset="77"/>
              </a:defRPr>
            </a:lvl1pPr>
          </a:lstStyle>
          <a:p>
            <a:r>
              <a:rPr lang="en-US"/>
              <a:t>REPLACE WITH CLIENT LOGO</a:t>
            </a:r>
          </a:p>
        </p:txBody>
      </p:sp>
    </p:spTree>
    <p:extLst>
      <p:ext uri="{BB962C8B-B14F-4D97-AF65-F5344CB8AC3E}">
        <p14:creationId xmlns:p14="http://schemas.microsoft.com/office/powerpoint/2010/main" val="319520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F9D8-832D-4E37-B852-D64AF5A459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5B9285-EECE-49E2-8949-D42E34A037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457B7A-5C29-44EA-9EB9-8C91BBD23F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DC0450-580A-4EFA-980A-72A92217156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D673E5-B321-4EF5-A248-EEB82B343AB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02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8A2C-D05D-42EE-BA85-827DAAEC25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2E05FD-85FC-4C22-BCC2-6ED9DCEDE7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C01DD-A92E-4C7A-A39C-C3785340725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0766FD-2395-4375-B556-E2E94BB5D3D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29D6233-A0F9-4BCD-88CF-2F05613264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22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6C38-C733-4211-B49B-4B729763AA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55E723-ED2A-42E2-B73E-BD40ED297A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7F6DF5-64F1-4A68-B6ED-925A85994B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556D9E-06C3-4657-AB52-3FAAD61DC8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6387B17-AB0C-4D04-A035-33D63AD1BA2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4A725FB-209B-4225-9AC3-156D2696455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14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4597C-F204-435C-8FB1-BB0314867B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4AE789F-0DE1-4B99-A64D-307D3526C4F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12576E3-3B26-4B3F-B99D-C81BEF7232B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82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B989-4FD7-48F6-A640-BBF10761C9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D83F18-22ED-43C7-8072-7FE9808B49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54A1BD-2B10-43A9-8E30-B8675BBFF1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344E8-1A9B-4178-9A53-53242B2A906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B847C02-6A5A-4672-A6F7-120DBEEE6D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1D39DAD-3DD2-4E9A-95C4-2A1D88CA21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60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8017-9439-420C-8F78-74B9003246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81A161-8FCF-432A-9244-143C10F326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9C8BE3-AA02-4FE4-8F70-7AE542EB3A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8DD06-5967-40D8-BB09-A7BA335F79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AEA89E-5B63-4AC7-A54A-0B10C0106C02}" type="datetimeFigureOut">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28/10/2024</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17BD8C2-7D5B-4518-923D-C1CF24474F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C7771BF-EBD2-404E-9A49-9B55777812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26BC84-8152-4EC2-9CFD-56ED1B49B789}"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89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5.emf"/><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28.xml"/><Relationship Id="rId4"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29.xml"/><Relationship Id="rId4" Type="http://schemas.openxmlformats.org/officeDocument/2006/relationships/image" Target="../media/image5.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7.xml"/><Relationship Id="rId1" Type="http://schemas.openxmlformats.org/officeDocument/2006/relationships/slideLayout" Target="../slideLayouts/slideLayout30.xml"/><Relationship Id="rId4" Type="http://schemas.openxmlformats.org/officeDocument/2006/relationships/image" Target="../media/image5.emf"/></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10.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0.jpeg"/><Relationship Id="rId5" Type="http://schemas.openxmlformats.org/officeDocument/2006/relationships/theme" Target="../theme/theme9.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A0B68362-36DF-4D7C-8B0B-839B68F77DC1}"/>
              </a:ext>
            </a:extLst>
          </p:cNvPr>
          <p:cNvPicPr>
            <a:picLocks noChangeAspect="1"/>
          </p:cNvPicPr>
          <p:nvPr userDrawn="1"/>
        </p:nvPicPr>
        <p:blipFill rotWithShape="1">
          <a:blip r:embed="rId13">
            <a:duotone>
              <a:schemeClr val="accent3">
                <a:shade val="45000"/>
                <a:satMod val="135000"/>
              </a:schemeClr>
              <a:prstClr val="white"/>
            </a:duotone>
            <a:extLst>
              <a:ext uri="{28A0092B-C50C-407E-A947-70E740481C1C}">
                <a14:useLocalDpi xmlns:a14="http://schemas.microsoft.com/office/drawing/2010/main" val="0"/>
              </a:ext>
            </a:extLst>
          </a:blip>
          <a:srcRect r="5165" b="-615"/>
          <a:stretch/>
        </p:blipFill>
        <p:spPr>
          <a:xfrm rot="10525744" flipH="1" flipV="1">
            <a:off x="8792647" y="1903164"/>
            <a:ext cx="7049214" cy="6112210"/>
          </a:xfrm>
          <a:prstGeom prst="rect">
            <a:avLst/>
          </a:prstGeom>
        </p:spPr>
      </p:pic>
      <p:pic>
        <p:nvPicPr>
          <p:cNvPr id="5" name="Picture 4" descr="Shape&#10;&#10;Description automatically generated">
            <a:extLst>
              <a:ext uri="{FF2B5EF4-FFF2-40B4-BE49-F238E27FC236}">
                <a16:creationId xmlns:a16="http://schemas.microsoft.com/office/drawing/2014/main" id="{708EBB3F-D5F8-47BB-A19F-EA8DB0C2986C}"/>
              </a:ext>
            </a:extLst>
          </p:cNvPr>
          <p:cNvPicPr>
            <a:picLocks noChangeAspect="1"/>
          </p:cNvPicPr>
          <p:nvPr userDrawn="1"/>
        </p:nvPicPr>
        <p:blipFill rotWithShape="1">
          <a:blip r:embed="rId14">
            <a:duotone>
              <a:schemeClr val="accent3">
                <a:shade val="45000"/>
                <a:satMod val="135000"/>
              </a:schemeClr>
              <a:prstClr val="white"/>
            </a:duotone>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rcRect r="35495" b="39363"/>
          <a:stretch/>
        </p:blipFill>
        <p:spPr>
          <a:xfrm flipH="1" flipV="1">
            <a:off x="-472440" y="-50800"/>
            <a:ext cx="4794764" cy="3683603"/>
          </a:xfrm>
          <a:prstGeom prst="rect">
            <a:avLst/>
          </a:prstGeom>
        </p:spPr>
      </p:pic>
      <p:pic>
        <p:nvPicPr>
          <p:cNvPr id="6" name="Picture 5">
            <a:extLst>
              <a:ext uri="{FF2B5EF4-FFF2-40B4-BE49-F238E27FC236}">
                <a16:creationId xmlns:a16="http://schemas.microsoft.com/office/drawing/2014/main" id="{9F2E9989-0B61-4CA1-A079-E52E38883F08}"/>
              </a:ext>
            </a:extLst>
          </p:cNvPr>
          <p:cNvPicPr>
            <a:picLocks noChangeAspect="1"/>
          </p:cNvPicPr>
          <p:nvPr userDrawn="1"/>
        </p:nvPicPr>
        <p:blipFill rotWithShape="1">
          <a:blip r:embed="rId16">
            <a:alphaModFix amt="70000"/>
          </a:blip>
          <a:srcRect l="26632"/>
          <a:stretch/>
        </p:blipFill>
        <p:spPr>
          <a:xfrm>
            <a:off x="6916865" y="4143639"/>
            <a:ext cx="4794765" cy="6804327"/>
          </a:xfrm>
          <a:prstGeom prst="rect">
            <a:avLst/>
          </a:prstGeom>
        </p:spPr>
      </p:pic>
    </p:spTree>
    <p:extLst>
      <p:ext uri="{BB962C8B-B14F-4D97-AF65-F5344CB8AC3E}">
        <p14:creationId xmlns:p14="http://schemas.microsoft.com/office/powerpoint/2010/main" val="253017763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2384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CB2676-DF34-FF4A-8E32-DD8C20AC01F0}"/>
              </a:ext>
            </a:extLst>
          </p:cNvPr>
          <p:cNvPicPr>
            <a:picLocks noChangeAspect="1"/>
          </p:cNvPicPr>
          <p:nvPr userDrawn="1"/>
        </p:nvPicPr>
        <p:blipFill>
          <a:blip r:embed="rId4"/>
          <a:stretch>
            <a:fillRect/>
          </a:stretch>
        </p:blipFill>
        <p:spPr>
          <a:xfrm>
            <a:off x="-2508" y="-2381"/>
            <a:ext cx="727200" cy="6863752"/>
          </a:xfrm>
          <a:prstGeom prst="rect">
            <a:avLst/>
          </a:prstGeom>
        </p:spPr>
      </p:pic>
      <p:sp>
        <p:nvSpPr>
          <p:cNvPr id="5" name="Rectangle 4">
            <a:extLst>
              <a:ext uri="{FF2B5EF4-FFF2-40B4-BE49-F238E27FC236}">
                <a16:creationId xmlns:a16="http://schemas.microsoft.com/office/drawing/2014/main" id="{AAA26AE5-D019-8A44-8F72-34D9CCF31870}"/>
              </a:ext>
            </a:extLst>
          </p:cNvPr>
          <p:cNvSpPr/>
          <p:nvPr userDrawn="1"/>
        </p:nvSpPr>
        <p:spPr>
          <a:xfrm>
            <a:off x="731838" y="-3925"/>
            <a:ext cx="11460162" cy="6861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kkurat-Light" panose="02000503030000020004" pitchFamily="2" charset="77"/>
              <a:ea typeface="+mn-ea"/>
              <a:cs typeface="+mn-cs"/>
            </a:endParaRPr>
          </a:p>
        </p:txBody>
      </p:sp>
      <p:sp>
        <p:nvSpPr>
          <p:cNvPr id="2" name="Title Placeholder 1">
            <a:extLst>
              <a:ext uri="{FF2B5EF4-FFF2-40B4-BE49-F238E27FC236}">
                <a16:creationId xmlns:a16="http://schemas.microsoft.com/office/drawing/2014/main" id="{6E5CAB08-4CBB-0A48-9AFD-20979641B494}"/>
              </a:ext>
            </a:extLst>
          </p:cNvPr>
          <p:cNvSpPr>
            <a:spLocks noGrp="1"/>
          </p:cNvSpPr>
          <p:nvPr>
            <p:ph type="title"/>
          </p:nvPr>
        </p:nvSpPr>
        <p:spPr>
          <a:xfrm>
            <a:off x="731836" y="229999"/>
            <a:ext cx="11088689" cy="701731"/>
          </a:xfrm>
          <a:prstGeom prst="rect">
            <a:avLst/>
          </a:prstGeom>
          <a:noFill/>
        </p:spPr>
        <p:txBody>
          <a:bodyPr vert="horz" lIns="91440" tIns="45720" rIns="9144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D1F55A-2423-2C4F-9966-582CE65542EF}"/>
              </a:ext>
            </a:extLst>
          </p:cNvPr>
          <p:cNvSpPr>
            <a:spLocks noGrp="1"/>
          </p:cNvSpPr>
          <p:nvPr>
            <p:ph type="body" idx="1"/>
          </p:nvPr>
        </p:nvSpPr>
        <p:spPr>
          <a:xfrm>
            <a:off x="1089024" y="1612553"/>
            <a:ext cx="10444956" cy="4705350"/>
          </a:xfrm>
          <a:prstGeom prst="rect">
            <a:avLst/>
          </a:prstGeom>
        </p:spPr>
        <p:txBody>
          <a:bodyPr vert="horz" lIns="91440" tIns="45720" rIns="91440" bIns="45720" rtlCol="0">
            <a:normAutofit/>
          </a:bodyPr>
          <a:lstStyle/>
          <a:p>
            <a:pPr lvl="0"/>
            <a:r>
              <a:rPr lang="en-GB"/>
              <a:t>Insert content here</a:t>
            </a:r>
          </a:p>
        </p:txBody>
      </p:sp>
      <p:pic>
        <p:nvPicPr>
          <p:cNvPr id="7" name="Picture 6">
            <a:extLst>
              <a:ext uri="{FF2B5EF4-FFF2-40B4-BE49-F238E27FC236}">
                <a16:creationId xmlns:a16="http://schemas.microsoft.com/office/drawing/2014/main" id="{5EA0EA62-AF3C-437A-96E5-D421E79FDE31}"/>
              </a:ext>
            </a:extLst>
          </p:cNvPr>
          <p:cNvPicPr>
            <a:picLocks noChangeAspect="1"/>
          </p:cNvPicPr>
          <p:nvPr userDrawn="1"/>
        </p:nvPicPr>
        <p:blipFill>
          <a:blip r:embed="rId5"/>
          <a:stretch>
            <a:fillRect/>
          </a:stretch>
        </p:blipFill>
        <p:spPr>
          <a:xfrm>
            <a:off x="163564" y="361199"/>
            <a:ext cx="393594" cy="399138"/>
          </a:xfrm>
          <a:prstGeom prst="rect">
            <a:avLst/>
          </a:prstGeom>
        </p:spPr>
      </p:pic>
      <p:sp>
        <p:nvSpPr>
          <p:cNvPr id="8" name="Oval 7">
            <a:extLst>
              <a:ext uri="{FF2B5EF4-FFF2-40B4-BE49-F238E27FC236}">
                <a16:creationId xmlns:a16="http://schemas.microsoft.com/office/drawing/2014/main" id="{12A36F7B-6C3A-41F2-A687-FC167478CD09}"/>
              </a:ext>
            </a:extLst>
          </p:cNvPr>
          <p:cNvSpPr/>
          <p:nvPr userDrawn="1"/>
        </p:nvSpPr>
        <p:spPr>
          <a:xfrm>
            <a:off x="195418" y="6405389"/>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F05D1295-7ECA-8B48-934B-A2FBB30FF18F}" type="slidenum">
              <a:rPr kumimoji="0" lang="en-US" sz="1000" b="0" i="0" u="none" strike="noStrike" kern="1200" cap="none" spc="0" normalizeH="0" baseline="0" noProof="0" smtClean="0">
                <a:ln>
                  <a:noFill/>
                </a:ln>
                <a:solidFill>
                  <a:srgbClr val="009FD3"/>
                </a:solidFill>
                <a:effectLst/>
                <a:uLnTx/>
                <a:uFillTx/>
                <a:latin typeface="Masqualero ExtraBlack" panose="02050B04080505020303"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9FD3"/>
              </a:solidFill>
              <a:effectLst/>
              <a:uLnTx/>
              <a:uFillTx/>
              <a:latin typeface="Masqualero ExtraBlack" panose="02050B04080505020303" pitchFamily="18" charset="0"/>
              <a:ea typeface="+mn-ea"/>
              <a:cs typeface="+mn-cs"/>
            </a:endParaRPr>
          </a:p>
        </p:txBody>
      </p:sp>
      <p:pic>
        <p:nvPicPr>
          <p:cNvPr id="4" name="Picture 3" descr="Shape&#10;&#10;Description automatically generated">
            <a:extLst>
              <a:ext uri="{FF2B5EF4-FFF2-40B4-BE49-F238E27FC236}">
                <a16:creationId xmlns:a16="http://schemas.microsoft.com/office/drawing/2014/main" id="{D80C79E4-1618-1705-4F87-4A84D73D718D}"/>
              </a:ext>
            </a:extLst>
          </p:cNvPr>
          <p:cNvPicPr>
            <a:picLocks noChangeAspect="1"/>
          </p:cNvPicPr>
          <p:nvPr userDrawn="1"/>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5165" b="-615"/>
          <a:stretch/>
        </p:blipFill>
        <p:spPr>
          <a:xfrm rot="10525744" flipH="1" flipV="1">
            <a:off x="8792647" y="1903164"/>
            <a:ext cx="7049214" cy="6112210"/>
          </a:xfrm>
          <a:prstGeom prst="rect">
            <a:avLst/>
          </a:prstGeom>
        </p:spPr>
      </p:pic>
      <p:sp>
        <p:nvSpPr>
          <p:cNvPr id="9" name="Rectangle 8">
            <a:extLst>
              <a:ext uri="{FF2B5EF4-FFF2-40B4-BE49-F238E27FC236}">
                <a16:creationId xmlns:a16="http://schemas.microsoft.com/office/drawing/2014/main" id="{337194DB-F2DC-2630-3877-749233AAB115}"/>
              </a:ext>
            </a:extLst>
          </p:cNvPr>
          <p:cNvSpPr/>
          <p:nvPr userDrawn="1"/>
        </p:nvSpPr>
        <p:spPr>
          <a:xfrm>
            <a:off x="-2508" y="-50800"/>
            <a:ext cx="1259808" cy="690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Akkurat" panose="02000503040000020004" pitchFamily="2" charset="0"/>
            </a:endParaRPr>
          </a:p>
        </p:txBody>
      </p:sp>
      <p:pic>
        <p:nvPicPr>
          <p:cNvPr id="10" name="Picture 9" descr="Shape&#10;&#10;Description automatically generated">
            <a:extLst>
              <a:ext uri="{FF2B5EF4-FFF2-40B4-BE49-F238E27FC236}">
                <a16:creationId xmlns:a16="http://schemas.microsoft.com/office/drawing/2014/main" id="{E506FAC7-03FC-0BC9-6B6C-86D649ECE7C0}"/>
              </a:ext>
            </a:extLst>
          </p:cNvPr>
          <p:cNvPicPr>
            <a:picLocks noChangeAspect="1"/>
          </p:cNvPicPr>
          <p:nvPr userDrawn="1"/>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r="35495" b="39363"/>
          <a:stretch/>
        </p:blipFill>
        <p:spPr>
          <a:xfrm flipH="1" flipV="1">
            <a:off x="-472440" y="-50800"/>
            <a:ext cx="4794764" cy="3683603"/>
          </a:xfrm>
          <a:prstGeom prst="rect">
            <a:avLst/>
          </a:prstGeom>
        </p:spPr>
      </p:pic>
    </p:spTree>
    <p:extLst>
      <p:ext uri="{BB962C8B-B14F-4D97-AF65-F5344CB8AC3E}">
        <p14:creationId xmlns:p14="http://schemas.microsoft.com/office/powerpoint/2010/main" val="2232353120"/>
      </p:ext>
    </p:extLst>
  </p:cSld>
  <p:clrMap bg1="lt1" tx1="dk1" bg2="lt2" tx2="dk2" accent1="accent1" accent2="accent2" accent3="accent3" accent4="accent4" accent5="accent5" accent6="accent6" hlink="hlink" folHlink="folHlink"/>
  <p:sldLayoutIdLst>
    <p:sldLayoutId id="2147483784" r:id="rId1"/>
    <p:sldLayoutId id="2147483926" r:id="rId2"/>
  </p:sldLayoutIdLst>
  <p:txStyles>
    <p:title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7446">
          <p15:clr>
            <a:srgbClr val="F26B43"/>
          </p15:clr>
        </p15:guide>
        <p15:guide id="3" pos="461">
          <p15:clr>
            <a:srgbClr val="F26B43"/>
          </p15:clr>
        </p15:guide>
        <p15:guide id="4"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CB2676-DF34-FF4A-8E32-DD8C20AC01F0}"/>
              </a:ext>
            </a:extLst>
          </p:cNvPr>
          <p:cNvPicPr>
            <a:picLocks noChangeAspect="1"/>
          </p:cNvPicPr>
          <p:nvPr/>
        </p:nvPicPr>
        <p:blipFill>
          <a:blip r:embed="rId4"/>
          <a:stretch>
            <a:fillRect/>
          </a:stretch>
        </p:blipFill>
        <p:spPr>
          <a:xfrm>
            <a:off x="-2508" y="-2381"/>
            <a:ext cx="727200" cy="6863752"/>
          </a:xfrm>
          <a:prstGeom prst="rect">
            <a:avLst/>
          </a:prstGeom>
        </p:spPr>
      </p:pic>
      <p:sp>
        <p:nvSpPr>
          <p:cNvPr id="5" name="Rectangle 4">
            <a:extLst>
              <a:ext uri="{FF2B5EF4-FFF2-40B4-BE49-F238E27FC236}">
                <a16:creationId xmlns:a16="http://schemas.microsoft.com/office/drawing/2014/main" id="{AAA26AE5-D019-8A44-8F72-34D9CCF31870}"/>
              </a:ext>
            </a:extLst>
          </p:cNvPr>
          <p:cNvSpPr/>
          <p:nvPr/>
        </p:nvSpPr>
        <p:spPr>
          <a:xfrm>
            <a:off x="731838" y="-3925"/>
            <a:ext cx="11460162" cy="6861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kkurat-Light" panose="02000503030000020004" pitchFamily="2" charset="77"/>
              <a:ea typeface="+mn-ea"/>
              <a:cs typeface="+mn-cs"/>
            </a:endParaRPr>
          </a:p>
        </p:txBody>
      </p:sp>
      <p:sp>
        <p:nvSpPr>
          <p:cNvPr id="2" name="Title Placeholder 1">
            <a:extLst>
              <a:ext uri="{FF2B5EF4-FFF2-40B4-BE49-F238E27FC236}">
                <a16:creationId xmlns:a16="http://schemas.microsoft.com/office/drawing/2014/main" id="{6E5CAB08-4CBB-0A48-9AFD-20979641B494}"/>
              </a:ext>
            </a:extLst>
          </p:cNvPr>
          <p:cNvSpPr>
            <a:spLocks noGrp="1"/>
          </p:cNvSpPr>
          <p:nvPr>
            <p:ph type="title"/>
          </p:nvPr>
        </p:nvSpPr>
        <p:spPr>
          <a:xfrm>
            <a:off x="731836" y="229999"/>
            <a:ext cx="11088689" cy="701731"/>
          </a:xfrm>
          <a:prstGeom prst="rect">
            <a:avLst/>
          </a:prstGeom>
          <a:noFill/>
        </p:spPr>
        <p:txBody>
          <a:bodyPr vert="horz" lIns="91440" tIns="45720" rIns="9144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D1F55A-2423-2C4F-9966-582CE65542EF}"/>
              </a:ext>
            </a:extLst>
          </p:cNvPr>
          <p:cNvSpPr>
            <a:spLocks noGrp="1"/>
          </p:cNvSpPr>
          <p:nvPr>
            <p:ph type="body" idx="1"/>
          </p:nvPr>
        </p:nvSpPr>
        <p:spPr>
          <a:xfrm>
            <a:off x="1089024" y="1612553"/>
            <a:ext cx="10444956" cy="4705350"/>
          </a:xfrm>
          <a:prstGeom prst="rect">
            <a:avLst/>
          </a:prstGeom>
        </p:spPr>
        <p:txBody>
          <a:bodyPr vert="horz" lIns="91440" tIns="45720" rIns="91440" bIns="45720" rtlCol="0">
            <a:normAutofit/>
          </a:bodyPr>
          <a:lstStyle/>
          <a:p>
            <a:pPr lvl="0"/>
            <a:r>
              <a:rPr lang="en-GB"/>
              <a:t>Insert content here</a:t>
            </a:r>
          </a:p>
        </p:txBody>
      </p:sp>
      <p:pic>
        <p:nvPicPr>
          <p:cNvPr id="7" name="Picture 6">
            <a:extLst>
              <a:ext uri="{FF2B5EF4-FFF2-40B4-BE49-F238E27FC236}">
                <a16:creationId xmlns:a16="http://schemas.microsoft.com/office/drawing/2014/main" id="{5EA0EA62-AF3C-437A-96E5-D421E79FDE31}"/>
              </a:ext>
            </a:extLst>
          </p:cNvPr>
          <p:cNvPicPr>
            <a:picLocks noChangeAspect="1"/>
          </p:cNvPicPr>
          <p:nvPr/>
        </p:nvPicPr>
        <p:blipFill>
          <a:blip r:embed="rId5"/>
          <a:stretch>
            <a:fillRect/>
          </a:stretch>
        </p:blipFill>
        <p:spPr>
          <a:xfrm>
            <a:off x="163564" y="361199"/>
            <a:ext cx="393594" cy="399138"/>
          </a:xfrm>
          <a:prstGeom prst="rect">
            <a:avLst/>
          </a:prstGeom>
        </p:spPr>
      </p:pic>
      <p:sp>
        <p:nvSpPr>
          <p:cNvPr id="8" name="Oval 7">
            <a:extLst>
              <a:ext uri="{FF2B5EF4-FFF2-40B4-BE49-F238E27FC236}">
                <a16:creationId xmlns:a16="http://schemas.microsoft.com/office/drawing/2014/main" id="{12A36F7B-6C3A-41F2-A687-FC167478CD09}"/>
              </a:ext>
            </a:extLst>
          </p:cNvPr>
          <p:cNvSpPr/>
          <p:nvPr/>
        </p:nvSpPr>
        <p:spPr>
          <a:xfrm>
            <a:off x="195418" y="6405389"/>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F05D1295-7ECA-8B48-934B-A2FBB30FF18F}" type="slidenum">
              <a:rPr kumimoji="0" lang="en-US" sz="1000" b="0" i="0" u="none" strike="noStrike" kern="1200" cap="none" spc="0" normalizeH="0" baseline="0" noProof="0" smtClean="0">
                <a:ln>
                  <a:noFill/>
                </a:ln>
                <a:solidFill>
                  <a:srgbClr val="009FD3"/>
                </a:solidFill>
                <a:effectLst/>
                <a:uLnTx/>
                <a:uFillTx/>
                <a:latin typeface="Masqualero ExtraBlack" panose="02050B04080505020303"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9FD3"/>
              </a:solidFill>
              <a:effectLst/>
              <a:uLnTx/>
              <a:uFillTx/>
              <a:latin typeface="Masqualero ExtraBlack" panose="02050B04080505020303" pitchFamily="18" charset="0"/>
              <a:ea typeface="+mn-ea"/>
              <a:cs typeface="+mn-cs"/>
            </a:endParaRPr>
          </a:p>
        </p:txBody>
      </p:sp>
    </p:spTree>
    <p:extLst>
      <p:ext uri="{BB962C8B-B14F-4D97-AF65-F5344CB8AC3E}">
        <p14:creationId xmlns:p14="http://schemas.microsoft.com/office/powerpoint/2010/main" val="1181737213"/>
      </p:ext>
    </p:extLst>
  </p:cSld>
  <p:clrMap bg1="lt1" tx1="dk1" bg2="lt2" tx2="dk2" accent1="accent1" accent2="accent2" accent3="accent3" accent4="accent4" accent5="accent5" accent6="accent6" hlink="hlink" folHlink="folHlink"/>
  <p:sldLayoutIdLst>
    <p:sldLayoutId id="2147483909" r:id="rId1"/>
    <p:sldLayoutId id="2147483910" r:id="rId2"/>
  </p:sldLayoutIdLst>
  <p:txStyles>
    <p:title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7446">
          <p15:clr>
            <a:srgbClr val="F26B43"/>
          </p15:clr>
        </p15:guide>
        <p15:guide id="3" pos="461">
          <p15:clr>
            <a:srgbClr val="F26B43"/>
          </p15:clr>
        </p15:guide>
        <p15:guide id="4" orient="horz" pos="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A26AE5-D019-8A44-8F72-34D9CCF31870}"/>
              </a:ext>
            </a:extLst>
          </p:cNvPr>
          <p:cNvSpPr/>
          <p:nvPr/>
        </p:nvSpPr>
        <p:spPr>
          <a:xfrm>
            <a:off x="731838" y="-3925"/>
            <a:ext cx="11460162" cy="6861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0" i="0">
              <a:latin typeface="Akkurat-Light" panose="02000503030000020004" pitchFamily="2" charset="77"/>
            </a:endParaRPr>
          </a:p>
        </p:txBody>
      </p:sp>
      <p:sp>
        <p:nvSpPr>
          <p:cNvPr id="2" name="Title Placeholder 1">
            <a:extLst>
              <a:ext uri="{FF2B5EF4-FFF2-40B4-BE49-F238E27FC236}">
                <a16:creationId xmlns:a16="http://schemas.microsoft.com/office/drawing/2014/main" id="{6E5CAB08-4CBB-0A48-9AFD-20979641B494}"/>
              </a:ext>
            </a:extLst>
          </p:cNvPr>
          <p:cNvSpPr>
            <a:spLocks noGrp="1"/>
          </p:cNvSpPr>
          <p:nvPr>
            <p:ph type="title"/>
          </p:nvPr>
        </p:nvSpPr>
        <p:spPr>
          <a:xfrm>
            <a:off x="731836" y="229999"/>
            <a:ext cx="11088689" cy="701731"/>
          </a:xfrm>
          <a:prstGeom prst="rect">
            <a:avLst/>
          </a:prstGeom>
          <a:noFill/>
        </p:spPr>
        <p:txBody>
          <a:bodyPr vert="horz" lIns="91440" tIns="45720" rIns="91440" bIns="4572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D8D1F55A-2423-2C4F-9966-582CE65542EF}"/>
              </a:ext>
            </a:extLst>
          </p:cNvPr>
          <p:cNvSpPr>
            <a:spLocks noGrp="1"/>
          </p:cNvSpPr>
          <p:nvPr>
            <p:ph type="body" idx="1"/>
          </p:nvPr>
        </p:nvSpPr>
        <p:spPr>
          <a:xfrm>
            <a:off x="1089024" y="1612553"/>
            <a:ext cx="10444956" cy="4705350"/>
          </a:xfrm>
          <a:prstGeom prst="rect">
            <a:avLst/>
          </a:prstGeom>
        </p:spPr>
        <p:txBody>
          <a:bodyPr vert="horz" lIns="91440" tIns="45720" rIns="91440" bIns="45720" rtlCol="0">
            <a:normAutofit/>
          </a:bodyPr>
          <a:lstStyle/>
          <a:p>
            <a:pPr lvl="0"/>
            <a:r>
              <a:rPr lang="en-GB"/>
              <a:t>Insert content here</a:t>
            </a:r>
          </a:p>
        </p:txBody>
      </p:sp>
      <p:pic>
        <p:nvPicPr>
          <p:cNvPr id="4" name="Picture 3">
            <a:extLst>
              <a:ext uri="{FF2B5EF4-FFF2-40B4-BE49-F238E27FC236}">
                <a16:creationId xmlns:a16="http://schemas.microsoft.com/office/drawing/2014/main" id="{E45A1174-E2F8-DB40-A1C7-4DE854BB8853}"/>
              </a:ext>
            </a:extLst>
          </p:cNvPr>
          <p:cNvPicPr>
            <a:picLocks noChangeAspect="1"/>
          </p:cNvPicPr>
          <p:nvPr/>
        </p:nvPicPr>
        <p:blipFill>
          <a:blip r:embed="rId3"/>
          <a:srcRect t="880" b="880"/>
          <a:stretch/>
        </p:blipFill>
        <p:spPr>
          <a:xfrm>
            <a:off x="-6828" y="-3925"/>
            <a:ext cx="738666" cy="6861925"/>
          </a:xfrm>
          <a:prstGeom prst="rect">
            <a:avLst/>
          </a:prstGeom>
        </p:spPr>
      </p:pic>
      <p:pic>
        <p:nvPicPr>
          <p:cNvPr id="8" name="Picture 7">
            <a:extLst>
              <a:ext uri="{FF2B5EF4-FFF2-40B4-BE49-F238E27FC236}">
                <a16:creationId xmlns:a16="http://schemas.microsoft.com/office/drawing/2014/main" id="{E4B7CD22-44DC-4C4F-B8BF-C4A6B5D7BD31}"/>
              </a:ext>
            </a:extLst>
          </p:cNvPr>
          <p:cNvPicPr>
            <a:picLocks noChangeAspect="1"/>
          </p:cNvPicPr>
          <p:nvPr/>
        </p:nvPicPr>
        <p:blipFill>
          <a:blip r:embed="rId4"/>
          <a:stretch>
            <a:fillRect/>
          </a:stretch>
        </p:blipFill>
        <p:spPr>
          <a:xfrm>
            <a:off x="163564" y="361199"/>
            <a:ext cx="393594" cy="399138"/>
          </a:xfrm>
          <a:prstGeom prst="rect">
            <a:avLst/>
          </a:prstGeom>
        </p:spPr>
      </p:pic>
      <p:sp>
        <p:nvSpPr>
          <p:cNvPr id="9" name="Oval 8">
            <a:extLst>
              <a:ext uri="{FF2B5EF4-FFF2-40B4-BE49-F238E27FC236}">
                <a16:creationId xmlns:a16="http://schemas.microsoft.com/office/drawing/2014/main" id="{7DADA4D9-63D0-4608-8477-BF3097934E82}"/>
              </a:ext>
            </a:extLst>
          </p:cNvPr>
          <p:cNvSpPr/>
          <p:nvPr/>
        </p:nvSpPr>
        <p:spPr>
          <a:xfrm>
            <a:off x="195418" y="6405389"/>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90000" rtlCol="0" anchor="ctr"/>
          <a:lstStyle/>
          <a:p>
            <a:pPr lvl="0" algn="ctr"/>
            <a:fld id="{F05D1295-7ECA-8B48-934B-A2FBB30FF18F}" type="slidenum">
              <a:rPr lang="en-US" sz="1000" b="0" i="0" smtClean="0">
                <a:solidFill>
                  <a:schemeClr val="tx2"/>
                </a:solidFill>
                <a:latin typeface="Masqualero ExtraBlack" panose="02050B04080505020303" pitchFamily="18" charset="0"/>
              </a:rPr>
              <a:pPr lvl="0" algn="ctr"/>
              <a:t>‹#›</a:t>
            </a:fld>
            <a:endParaRPr lang="en-US" sz="1000" b="0" i="0">
              <a:solidFill>
                <a:schemeClr val="tx2"/>
              </a:solidFill>
              <a:latin typeface="Masqualero ExtraBlack" panose="02050B04080505020303" pitchFamily="18" charset="0"/>
            </a:endParaRPr>
          </a:p>
        </p:txBody>
      </p:sp>
    </p:spTree>
    <p:extLst>
      <p:ext uri="{BB962C8B-B14F-4D97-AF65-F5344CB8AC3E}">
        <p14:creationId xmlns:p14="http://schemas.microsoft.com/office/powerpoint/2010/main" val="432955637"/>
      </p:ext>
    </p:extLst>
  </p:cSld>
  <p:clrMap bg1="lt1" tx1="dk1" bg2="lt2" tx2="dk2" accent1="accent1" accent2="accent2" accent3="accent3" accent4="accent4" accent5="accent5" accent6="accent6" hlink="hlink" folHlink="folHlink"/>
  <p:sldLayoutIdLst>
    <p:sldLayoutId id="2147483912" r:id="rId1"/>
  </p:sldLayoutIdLst>
  <p:txStyles>
    <p:title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7446">
          <p15:clr>
            <a:srgbClr val="F26B43"/>
          </p15:clr>
        </p15:guide>
        <p15:guide id="3" pos="461">
          <p15:clr>
            <a:srgbClr val="F26B43"/>
          </p15:clr>
        </p15:guide>
        <p15:guide id="4" orient="horz" pos="2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CB2676-DF34-FF4A-8E32-DD8C20AC01F0}"/>
              </a:ext>
            </a:extLst>
          </p:cNvPr>
          <p:cNvPicPr>
            <a:picLocks noChangeAspect="1"/>
          </p:cNvPicPr>
          <p:nvPr userDrawn="1"/>
        </p:nvPicPr>
        <p:blipFill>
          <a:blip r:embed="rId3"/>
          <a:stretch>
            <a:fillRect/>
          </a:stretch>
        </p:blipFill>
        <p:spPr>
          <a:xfrm>
            <a:off x="-2508" y="-2381"/>
            <a:ext cx="727200" cy="6863752"/>
          </a:xfrm>
          <a:prstGeom prst="rect">
            <a:avLst/>
          </a:prstGeom>
        </p:spPr>
      </p:pic>
      <p:sp>
        <p:nvSpPr>
          <p:cNvPr id="5" name="Rectangle 4">
            <a:extLst>
              <a:ext uri="{FF2B5EF4-FFF2-40B4-BE49-F238E27FC236}">
                <a16:creationId xmlns:a16="http://schemas.microsoft.com/office/drawing/2014/main" id="{AAA26AE5-D019-8A44-8F72-34D9CCF31870}"/>
              </a:ext>
            </a:extLst>
          </p:cNvPr>
          <p:cNvSpPr/>
          <p:nvPr userDrawn="1"/>
        </p:nvSpPr>
        <p:spPr>
          <a:xfrm>
            <a:off x="731838" y="-3925"/>
            <a:ext cx="11460162" cy="68619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kkurat-Light" panose="02000503030000020004" pitchFamily="2" charset="77"/>
              <a:ea typeface="+mn-ea"/>
              <a:cs typeface="+mn-cs"/>
            </a:endParaRPr>
          </a:p>
        </p:txBody>
      </p:sp>
      <p:sp>
        <p:nvSpPr>
          <p:cNvPr id="2" name="Title Placeholder 1">
            <a:extLst>
              <a:ext uri="{FF2B5EF4-FFF2-40B4-BE49-F238E27FC236}">
                <a16:creationId xmlns:a16="http://schemas.microsoft.com/office/drawing/2014/main" id="{6E5CAB08-4CBB-0A48-9AFD-20979641B494}"/>
              </a:ext>
            </a:extLst>
          </p:cNvPr>
          <p:cNvSpPr>
            <a:spLocks noGrp="1"/>
          </p:cNvSpPr>
          <p:nvPr>
            <p:ph type="title"/>
          </p:nvPr>
        </p:nvSpPr>
        <p:spPr>
          <a:xfrm>
            <a:off x="731836" y="229999"/>
            <a:ext cx="11088689" cy="701731"/>
          </a:xfrm>
          <a:prstGeom prst="rect">
            <a:avLst/>
          </a:prstGeom>
          <a:noFill/>
        </p:spPr>
        <p:txBody>
          <a:bodyPr vert="horz" lIns="91440" tIns="45720" rIns="9144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D1F55A-2423-2C4F-9966-582CE65542EF}"/>
              </a:ext>
            </a:extLst>
          </p:cNvPr>
          <p:cNvSpPr>
            <a:spLocks noGrp="1"/>
          </p:cNvSpPr>
          <p:nvPr>
            <p:ph type="body" idx="1"/>
          </p:nvPr>
        </p:nvSpPr>
        <p:spPr>
          <a:xfrm>
            <a:off x="1089024" y="1612553"/>
            <a:ext cx="10444956" cy="4705350"/>
          </a:xfrm>
          <a:prstGeom prst="rect">
            <a:avLst/>
          </a:prstGeom>
        </p:spPr>
        <p:txBody>
          <a:bodyPr vert="horz" lIns="91440" tIns="45720" rIns="91440" bIns="45720" rtlCol="0">
            <a:normAutofit/>
          </a:bodyPr>
          <a:lstStyle/>
          <a:p>
            <a:pPr lvl="0"/>
            <a:r>
              <a:rPr lang="en-GB"/>
              <a:t>Insert content here</a:t>
            </a:r>
          </a:p>
        </p:txBody>
      </p:sp>
      <p:pic>
        <p:nvPicPr>
          <p:cNvPr id="7" name="Picture 6">
            <a:extLst>
              <a:ext uri="{FF2B5EF4-FFF2-40B4-BE49-F238E27FC236}">
                <a16:creationId xmlns:a16="http://schemas.microsoft.com/office/drawing/2014/main" id="{5EA0EA62-AF3C-437A-96E5-D421E79FDE31}"/>
              </a:ext>
            </a:extLst>
          </p:cNvPr>
          <p:cNvPicPr>
            <a:picLocks noChangeAspect="1"/>
          </p:cNvPicPr>
          <p:nvPr userDrawn="1"/>
        </p:nvPicPr>
        <p:blipFill>
          <a:blip r:embed="rId4"/>
          <a:stretch>
            <a:fillRect/>
          </a:stretch>
        </p:blipFill>
        <p:spPr>
          <a:xfrm>
            <a:off x="163564" y="361199"/>
            <a:ext cx="393594" cy="399138"/>
          </a:xfrm>
          <a:prstGeom prst="rect">
            <a:avLst/>
          </a:prstGeom>
        </p:spPr>
      </p:pic>
      <p:sp>
        <p:nvSpPr>
          <p:cNvPr id="8" name="Oval 7">
            <a:extLst>
              <a:ext uri="{FF2B5EF4-FFF2-40B4-BE49-F238E27FC236}">
                <a16:creationId xmlns:a16="http://schemas.microsoft.com/office/drawing/2014/main" id="{12A36F7B-6C3A-41F2-A687-FC167478CD09}"/>
              </a:ext>
            </a:extLst>
          </p:cNvPr>
          <p:cNvSpPr/>
          <p:nvPr userDrawn="1"/>
        </p:nvSpPr>
        <p:spPr>
          <a:xfrm>
            <a:off x="195418" y="6405389"/>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F05D1295-7ECA-8B48-934B-A2FBB30FF18F}" type="slidenum">
              <a:rPr kumimoji="0" lang="en-US" sz="1000" b="1" i="0" u="none" strike="noStrike" kern="1200" cap="none" spc="0" normalizeH="0" baseline="0" noProof="0" smtClean="0">
                <a:ln>
                  <a:noFill/>
                </a:ln>
                <a:solidFill>
                  <a:srgbClr val="009FD3"/>
                </a:solidFill>
                <a:effectLst/>
                <a:uLnTx/>
                <a:uFillTx/>
                <a:latin typeface="MasqualeroW04-Black" panose="02050A04080505020303" pitchFamily="18"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009FD3"/>
              </a:solidFill>
              <a:effectLst/>
              <a:uLnTx/>
              <a:uFillTx/>
              <a:latin typeface="MasqualeroW04-Black" panose="02050A04080505020303" pitchFamily="18" charset="0"/>
              <a:ea typeface="+mn-ea"/>
              <a:cs typeface="+mn-cs"/>
            </a:endParaRPr>
          </a:p>
        </p:txBody>
      </p:sp>
    </p:spTree>
    <p:extLst>
      <p:ext uri="{BB962C8B-B14F-4D97-AF65-F5344CB8AC3E}">
        <p14:creationId xmlns:p14="http://schemas.microsoft.com/office/powerpoint/2010/main" val="2566817024"/>
      </p:ext>
    </p:extLst>
  </p:cSld>
  <p:clrMap bg1="lt1" tx1="dk1" bg2="lt2" tx2="dk2" accent1="accent1" accent2="accent2" accent3="accent3" accent4="accent4" accent5="accent5" accent6="accent6" hlink="hlink" folHlink="folHlink"/>
  <p:sldLayoutIdLst>
    <p:sldLayoutId id="2147483914" r:id="rId1"/>
  </p:sldLayoutIdLst>
  <p:txStyles>
    <p:titleStyle>
      <a:lvl1pPr algn="r" defTabSz="914400" rtl="0" eaLnBrk="1" latinLnBrk="0" hangingPunct="1">
        <a:lnSpc>
          <a:spcPct val="90000"/>
        </a:lnSpc>
        <a:spcBef>
          <a:spcPct val="0"/>
        </a:spcBef>
        <a:buNone/>
        <a:defRPr sz="4400" kern="1200" cap="all" baseline="0">
          <a:solidFill>
            <a:schemeClr val="tx2"/>
          </a:solidFill>
          <a:latin typeface="Knockout HTF47-Bantamweigh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7446">
          <p15:clr>
            <a:srgbClr val="F26B43"/>
          </p15:clr>
        </p15:guide>
        <p15:guide id="3" pos="461">
          <p15:clr>
            <a:srgbClr val="F26B43"/>
          </p15:clr>
        </p15:guide>
        <p15:guide id="4" orient="horz" pos="2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2E7A80-B9F4-2241-BB24-6527B19B3D6E}"/>
              </a:ext>
            </a:extLst>
          </p:cNvPr>
          <p:cNvSpPr/>
          <p:nvPr/>
        </p:nvSpPr>
        <p:spPr>
          <a:xfrm>
            <a:off x="750653" y="-3925"/>
            <a:ext cx="11453338" cy="6861926"/>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0" i="0">
              <a:latin typeface="Akkurat-Light" panose="02000503030000020004" pitchFamily="2" charset="77"/>
            </a:endParaRPr>
          </a:p>
        </p:txBody>
      </p:sp>
      <p:sp>
        <p:nvSpPr>
          <p:cNvPr id="2" name="Title Placeholder 1">
            <a:extLst>
              <a:ext uri="{FF2B5EF4-FFF2-40B4-BE49-F238E27FC236}">
                <a16:creationId xmlns:a16="http://schemas.microsoft.com/office/drawing/2014/main" id="{6E5CAB08-4CBB-0A48-9AFD-20979641B494}"/>
              </a:ext>
            </a:extLst>
          </p:cNvPr>
          <p:cNvSpPr>
            <a:spLocks noGrp="1"/>
          </p:cNvSpPr>
          <p:nvPr>
            <p:ph type="title"/>
          </p:nvPr>
        </p:nvSpPr>
        <p:spPr>
          <a:xfrm>
            <a:off x="731836" y="229999"/>
            <a:ext cx="11088689" cy="701731"/>
          </a:xfrm>
          <a:prstGeom prst="rect">
            <a:avLst/>
          </a:prstGeom>
          <a:noFill/>
        </p:spPr>
        <p:txBody>
          <a:bodyPr vert="horz" lIns="91440" tIns="45720" rIns="91440" bIns="45720" rtlCol="0" anchor="t" anchorCtr="0">
            <a:spAutoFit/>
          </a:bodyPr>
          <a:lstStyle/>
          <a:p>
            <a:r>
              <a:rPr lang="en-GB"/>
              <a:t>HEADER ALWAYS IN UPPERCASE</a:t>
            </a:r>
            <a:endParaRPr lang="en-US"/>
          </a:p>
        </p:txBody>
      </p:sp>
      <p:sp>
        <p:nvSpPr>
          <p:cNvPr id="3" name="Text Placeholder 2">
            <a:extLst>
              <a:ext uri="{FF2B5EF4-FFF2-40B4-BE49-F238E27FC236}">
                <a16:creationId xmlns:a16="http://schemas.microsoft.com/office/drawing/2014/main" id="{D8D1F55A-2423-2C4F-9966-582CE65542EF}"/>
              </a:ext>
            </a:extLst>
          </p:cNvPr>
          <p:cNvSpPr>
            <a:spLocks noGrp="1"/>
          </p:cNvSpPr>
          <p:nvPr>
            <p:ph type="body" idx="1"/>
          </p:nvPr>
        </p:nvSpPr>
        <p:spPr>
          <a:xfrm>
            <a:off x="1089024" y="1612553"/>
            <a:ext cx="10444956" cy="4705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45A1174-E2F8-DB40-A1C7-4DE854BB8853}"/>
              </a:ext>
            </a:extLst>
          </p:cNvPr>
          <p:cNvPicPr>
            <a:picLocks noChangeAspect="1"/>
          </p:cNvPicPr>
          <p:nvPr/>
        </p:nvPicPr>
        <p:blipFill>
          <a:blip r:embed="rId3"/>
          <a:srcRect t="880" b="880"/>
          <a:stretch/>
        </p:blipFill>
        <p:spPr>
          <a:xfrm>
            <a:off x="-6828" y="-3925"/>
            <a:ext cx="738666" cy="6861925"/>
          </a:xfrm>
          <a:prstGeom prst="rect">
            <a:avLst/>
          </a:prstGeom>
        </p:spPr>
      </p:pic>
      <p:cxnSp>
        <p:nvCxnSpPr>
          <p:cNvPr id="9" name="Straight Connector 8">
            <a:extLst>
              <a:ext uri="{FF2B5EF4-FFF2-40B4-BE49-F238E27FC236}">
                <a16:creationId xmlns:a16="http://schemas.microsoft.com/office/drawing/2014/main" id="{40590506-9587-3944-AA78-97AB3390C887}"/>
              </a:ext>
            </a:extLst>
          </p:cNvPr>
          <p:cNvCxnSpPr>
            <a:cxnSpLocks/>
          </p:cNvCxnSpPr>
          <p:nvPr/>
        </p:nvCxnSpPr>
        <p:spPr>
          <a:xfrm>
            <a:off x="737449" y="-3925"/>
            <a:ext cx="0" cy="68619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C3D4E59-4987-4F2E-805B-DBF0B12F353D}"/>
              </a:ext>
            </a:extLst>
          </p:cNvPr>
          <p:cNvPicPr>
            <a:picLocks noChangeAspect="1"/>
          </p:cNvPicPr>
          <p:nvPr/>
        </p:nvPicPr>
        <p:blipFill>
          <a:blip r:embed="rId4"/>
          <a:stretch>
            <a:fillRect/>
          </a:stretch>
        </p:blipFill>
        <p:spPr>
          <a:xfrm>
            <a:off x="163564" y="361199"/>
            <a:ext cx="393594" cy="399138"/>
          </a:xfrm>
          <a:prstGeom prst="rect">
            <a:avLst/>
          </a:prstGeom>
        </p:spPr>
      </p:pic>
      <p:sp>
        <p:nvSpPr>
          <p:cNvPr id="10" name="Oval 9">
            <a:extLst>
              <a:ext uri="{FF2B5EF4-FFF2-40B4-BE49-F238E27FC236}">
                <a16:creationId xmlns:a16="http://schemas.microsoft.com/office/drawing/2014/main" id="{4AA600B8-A3F3-4051-8AC5-B2A1CEC78BB6}"/>
              </a:ext>
            </a:extLst>
          </p:cNvPr>
          <p:cNvSpPr/>
          <p:nvPr/>
        </p:nvSpPr>
        <p:spPr>
          <a:xfrm>
            <a:off x="195418" y="6405389"/>
            <a:ext cx="360000" cy="36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90000" rtlCol="0" anchor="ctr"/>
          <a:lstStyle/>
          <a:p>
            <a:pPr lvl="0" algn="ctr"/>
            <a:fld id="{F05D1295-7ECA-8B48-934B-A2FBB30FF18F}" type="slidenum">
              <a:rPr lang="en-US" sz="1000" b="0" i="0" smtClean="0">
                <a:solidFill>
                  <a:schemeClr val="tx2"/>
                </a:solidFill>
                <a:latin typeface="Masqualero ExtraBlack" panose="02050B04080505020303" pitchFamily="18" charset="0"/>
              </a:rPr>
              <a:pPr lvl="0" algn="ctr"/>
              <a:t>‹#›</a:t>
            </a:fld>
            <a:endParaRPr lang="en-US" sz="1000" b="0" i="0">
              <a:solidFill>
                <a:schemeClr val="tx2"/>
              </a:solidFill>
              <a:latin typeface="Masqualero ExtraBlack" panose="02050B04080505020303" pitchFamily="18" charset="0"/>
            </a:endParaRPr>
          </a:p>
        </p:txBody>
      </p:sp>
    </p:spTree>
    <p:extLst>
      <p:ext uri="{BB962C8B-B14F-4D97-AF65-F5344CB8AC3E}">
        <p14:creationId xmlns:p14="http://schemas.microsoft.com/office/powerpoint/2010/main" val="2249606730"/>
      </p:ext>
    </p:extLst>
  </p:cSld>
  <p:clrMap bg1="lt1" tx1="dk1" bg2="lt2" tx2="dk2" accent1="accent1" accent2="accent2" accent3="accent3" accent4="accent4" accent5="accent5" accent6="accent6" hlink="hlink" folHlink="folHlink"/>
  <p:sldLayoutIdLst>
    <p:sldLayoutId id="2147483916" r:id="rId1"/>
  </p:sldLayoutIdLst>
  <p:txStyles>
    <p:title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7446">
          <p15:clr>
            <a:srgbClr val="F26B43"/>
          </p15:clr>
        </p15:guide>
        <p15:guide id="3" pos="461">
          <p15:clr>
            <a:srgbClr val="F26B43"/>
          </p15:clr>
        </p15:guide>
        <p15:guide id="4" orient="horz" pos="232">
          <p15:clr>
            <a:srgbClr val="F26B43"/>
          </p15:clr>
        </p15:guide>
        <p15:guide id="5" pos="1028">
          <p15:clr>
            <a:srgbClr val="F26B43"/>
          </p15:clr>
        </p15:guide>
        <p15:guide id="6" pos="1617">
          <p15:clr>
            <a:srgbClr val="F26B43"/>
          </p15:clr>
        </p15:guide>
        <p15:guide id="7" pos="2207">
          <p15:clr>
            <a:srgbClr val="F26B43"/>
          </p15:clr>
        </p15:guide>
        <p15:guide id="8" pos="2797">
          <p15:clr>
            <a:srgbClr val="F26B43"/>
          </p15:clr>
        </p15:guide>
        <p15:guide id="9" pos="3386">
          <p15:clr>
            <a:srgbClr val="F26B43"/>
          </p15:clr>
        </p15:guide>
        <p15:guide id="10" pos="3976">
          <p15:clr>
            <a:srgbClr val="F26B43"/>
          </p15:clr>
        </p15:guide>
        <p15:guide id="11" pos="4566">
          <p15:clr>
            <a:srgbClr val="F26B43"/>
          </p15:clr>
        </p15:guide>
        <p15:guide id="12" pos="5155">
          <p15:clr>
            <a:srgbClr val="F26B43"/>
          </p15:clr>
        </p15:guide>
        <p15:guide id="13" pos="5745">
          <p15:clr>
            <a:srgbClr val="F26B43"/>
          </p15:clr>
        </p15:guide>
        <p15:guide id="14" pos="6335">
          <p15:clr>
            <a:srgbClr val="F26B43"/>
          </p15:clr>
        </p15:guide>
        <p15:guide id="15" pos="69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9EAEC6DB-2CB8-6149-F796-A28671B84AC0}"/>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7" name="Title Placeholder 6">
            <a:extLst>
              <a:ext uri="{FF2B5EF4-FFF2-40B4-BE49-F238E27FC236}">
                <a16:creationId xmlns:a16="http://schemas.microsoft.com/office/drawing/2014/main" id="{DB8594F0-688D-2548-B66D-3A960CA5D6C0}"/>
              </a:ext>
            </a:extLst>
          </p:cNvPr>
          <p:cNvSpPr>
            <a:spLocks noGrp="1"/>
          </p:cNvSpPr>
          <p:nvPr>
            <p:ph type="title"/>
          </p:nvPr>
        </p:nvSpPr>
        <p:spPr>
          <a:xfrm>
            <a:off x="239112" y="1552691"/>
            <a:ext cx="10515600" cy="1089529"/>
          </a:xfrm>
          <a:prstGeom prst="rect">
            <a:avLst/>
          </a:prstGeom>
        </p:spPr>
        <p:txBody>
          <a:bodyPr vert="horz" lIns="91440" tIns="45720" rIns="91440" bIns="45720" rtlCol="0" anchor="ctr">
            <a:spAutoFit/>
          </a:bodyPr>
          <a:lstStyle/>
          <a:p>
            <a:r>
              <a:rPr lang="en-GB"/>
              <a:t>ADD HEADER HERE</a:t>
            </a:r>
            <a:endParaRPr lang="en-US"/>
          </a:p>
        </p:txBody>
      </p:sp>
    </p:spTree>
    <p:extLst>
      <p:ext uri="{BB962C8B-B14F-4D97-AF65-F5344CB8AC3E}">
        <p14:creationId xmlns:p14="http://schemas.microsoft.com/office/powerpoint/2010/main" val="3720952939"/>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7200" kern="1200">
          <a:solidFill>
            <a:schemeClr val="bg1"/>
          </a:solidFill>
          <a:latin typeface="Knockout HTF47-Bantamweigh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15150C47-3103-FBC5-96A9-91DEC51A8E0D}"/>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E5CAB08-4CBB-0A48-9AFD-20979641B494}"/>
              </a:ext>
            </a:extLst>
          </p:cNvPr>
          <p:cNvSpPr>
            <a:spLocks noGrp="1"/>
          </p:cNvSpPr>
          <p:nvPr>
            <p:ph type="title"/>
          </p:nvPr>
        </p:nvSpPr>
        <p:spPr>
          <a:xfrm>
            <a:off x="731836" y="229999"/>
            <a:ext cx="11088689" cy="701731"/>
          </a:xfrm>
          <a:prstGeom prst="rect">
            <a:avLst/>
          </a:prstGeom>
          <a:noFill/>
        </p:spPr>
        <p:txBody>
          <a:bodyPr vert="horz" lIns="91440" tIns="45720" rIns="91440" bIns="45720" rtlCol="0" anchor="t" anchorCtr="0">
            <a:spAutoFit/>
          </a:bodyPr>
          <a:lstStyle/>
          <a:p>
            <a:r>
              <a:rPr lang="en-GB"/>
              <a:t>HEADER ALWAYS IN UPPERCASE</a:t>
            </a:r>
            <a:endParaRPr lang="en-US"/>
          </a:p>
        </p:txBody>
      </p:sp>
      <p:sp>
        <p:nvSpPr>
          <p:cNvPr id="3" name="Text Placeholder 2">
            <a:extLst>
              <a:ext uri="{FF2B5EF4-FFF2-40B4-BE49-F238E27FC236}">
                <a16:creationId xmlns:a16="http://schemas.microsoft.com/office/drawing/2014/main" id="{D8D1F55A-2423-2C4F-9966-582CE65542EF}"/>
              </a:ext>
            </a:extLst>
          </p:cNvPr>
          <p:cNvSpPr>
            <a:spLocks noGrp="1"/>
          </p:cNvSpPr>
          <p:nvPr>
            <p:ph type="body" idx="1"/>
          </p:nvPr>
        </p:nvSpPr>
        <p:spPr>
          <a:xfrm>
            <a:off x="1089024" y="1612553"/>
            <a:ext cx="10444956" cy="4705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9422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r" defTabSz="914400" rtl="0" eaLnBrk="1" latinLnBrk="0" hangingPunct="1">
        <a:lnSpc>
          <a:spcPct val="90000"/>
        </a:lnSpc>
        <a:spcBef>
          <a:spcPct val="0"/>
        </a:spcBef>
        <a:buNone/>
        <a:defRPr sz="4400" kern="1200">
          <a:solidFill>
            <a:schemeClr val="bg1"/>
          </a:solidFill>
          <a:latin typeface="Knockout HTF47-Bantamweigh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bg1"/>
          </a:solidFill>
          <a:latin typeface="Akkurat-Light" panose="020005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7446">
          <p15:clr>
            <a:srgbClr val="F26B43"/>
          </p15:clr>
        </p15:guide>
        <p15:guide id="3" pos="461">
          <p15:clr>
            <a:srgbClr val="F26B43"/>
          </p15:clr>
        </p15:guide>
        <p15:guide id="4" orient="horz" pos="232">
          <p15:clr>
            <a:srgbClr val="F26B43"/>
          </p15:clr>
        </p15:guide>
        <p15:guide id="5" pos="1028">
          <p15:clr>
            <a:srgbClr val="F26B43"/>
          </p15:clr>
        </p15:guide>
        <p15:guide id="6" pos="1617">
          <p15:clr>
            <a:srgbClr val="F26B43"/>
          </p15:clr>
        </p15:guide>
        <p15:guide id="7" pos="2207">
          <p15:clr>
            <a:srgbClr val="F26B43"/>
          </p15:clr>
        </p15:guide>
        <p15:guide id="8" pos="2797">
          <p15:clr>
            <a:srgbClr val="F26B43"/>
          </p15:clr>
        </p15:guide>
        <p15:guide id="9" pos="3386">
          <p15:clr>
            <a:srgbClr val="F26B43"/>
          </p15:clr>
        </p15:guide>
        <p15:guide id="10" pos="3976">
          <p15:clr>
            <a:srgbClr val="F26B43"/>
          </p15:clr>
        </p15:guide>
        <p15:guide id="11" pos="4566">
          <p15:clr>
            <a:srgbClr val="F26B43"/>
          </p15:clr>
        </p15:guide>
        <p15:guide id="12" pos="5155">
          <p15:clr>
            <a:srgbClr val="F26B43"/>
          </p15:clr>
        </p15:guide>
        <p15:guide id="13" pos="5745">
          <p15:clr>
            <a:srgbClr val="F26B43"/>
          </p15:clr>
        </p15:guide>
        <p15:guide id="14" pos="6335">
          <p15:clr>
            <a:srgbClr val="F26B43"/>
          </p15:clr>
        </p15:guide>
        <p15:guide id="15" pos="69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5.png"/><Relationship Id="rId2" Type="http://schemas.openxmlformats.org/officeDocument/2006/relationships/slideLayout" Target="../slideLayouts/slideLayout25.xml"/><Relationship Id="rId1" Type="http://schemas.openxmlformats.org/officeDocument/2006/relationships/themeOverride" Target="../theme/themeOverride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hemeOverride" Target="../theme/themeOverride3.xml"/><Relationship Id="rId5" Type="http://schemas.openxmlformats.org/officeDocument/2006/relationships/image" Target="../media/image98.png"/><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13.xml"/><Relationship Id="rId7" Type="http://schemas.openxmlformats.org/officeDocument/2006/relationships/image" Target="../media/image103.jpeg"/><Relationship Id="rId2" Type="http://schemas.openxmlformats.org/officeDocument/2006/relationships/slideLayout" Target="../slideLayouts/slideLayout25.xml"/><Relationship Id="rId1" Type="http://schemas.openxmlformats.org/officeDocument/2006/relationships/themeOverride" Target="../theme/themeOverride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08.png"/><Relationship Id="rId4" Type="http://schemas.openxmlformats.org/officeDocument/2006/relationships/image" Target="../media/image107.png"/></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8.jpeg"/><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13.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emf"/><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31.jpg"/></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6.jpeg"/><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34" Type="http://schemas.openxmlformats.org/officeDocument/2006/relationships/image" Target="../media/image63.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2" Type="http://schemas.openxmlformats.org/officeDocument/2006/relationships/notesSlide" Target="../notesSlides/notesSlide3.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35.jpe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jpe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8"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5.png"/><Relationship Id="rId3" Type="http://schemas.openxmlformats.org/officeDocument/2006/relationships/image" Target="../media/image68.jpeg"/><Relationship Id="rId7" Type="http://schemas.openxmlformats.org/officeDocument/2006/relationships/image" Target="../media/image2.png"/><Relationship Id="rId12" Type="http://schemas.openxmlformats.org/officeDocument/2006/relationships/image" Target="../media/image7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image" Target="../media/image69.jpeg"/><Relationship Id="rId9" Type="http://schemas.openxmlformats.org/officeDocument/2006/relationships/image" Target="../media/image71.png"/><Relationship Id="rId14" Type="http://schemas.openxmlformats.org/officeDocument/2006/relationships/image" Target="../media/image76.svg"/></Relationships>
</file>

<file path=ppt/slides/_rels/slide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80.png"/><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chart" Target="../charts/chart1.xml"/><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FC30A-1F3E-B9C9-11A9-3CBEEEA75F8B}"/>
              </a:ext>
            </a:extLst>
          </p:cNvPr>
          <p:cNvSpPr txBox="1"/>
          <p:nvPr/>
        </p:nvSpPr>
        <p:spPr>
          <a:xfrm>
            <a:off x="1545638" y="3280240"/>
            <a:ext cx="8595519" cy="461665"/>
          </a:xfrm>
          <a:prstGeom prst="rect">
            <a:avLst/>
          </a:prstGeom>
          <a:noFill/>
        </p:spPr>
        <p:txBody>
          <a:bodyPr wrap="square" rtlCol="0">
            <a:spAutoFit/>
          </a:bodyPr>
          <a:lstStyle/>
          <a:p>
            <a:r>
              <a:rPr lang="en-US" sz="2400" dirty="0">
                <a:solidFill>
                  <a:schemeClr val="bg1"/>
                </a:solidFill>
                <a:latin typeface="+mj-lt"/>
              </a:rPr>
              <a:t>…and how ice hockey can capitalize on it</a:t>
            </a:r>
            <a:endParaRPr lang="en-GB" sz="2400" dirty="0">
              <a:solidFill>
                <a:schemeClr val="bg1"/>
              </a:solidFill>
              <a:latin typeface="+mj-lt"/>
            </a:endParaRPr>
          </a:p>
        </p:txBody>
      </p:sp>
      <p:pic>
        <p:nvPicPr>
          <p:cNvPr id="5" name="Picture 4">
            <a:extLst>
              <a:ext uri="{FF2B5EF4-FFF2-40B4-BE49-F238E27FC236}">
                <a16:creationId xmlns:a16="http://schemas.microsoft.com/office/drawing/2014/main" id="{0A7F3B0B-7150-17EC-292B-2CE88273C014}"/>
              </a:ext>
            </a:extLst>
          </p:cNvPr>
          <p:cNvPicPr>
            <a:picLocks noChangeAspect="1"/>
          </p:cNvPicPr>
          <p:nvPr/>
        </p:nvPicPr>
        <p:blipFill>
          <a:blip r:embed="rId3"/>
          <a:stretch>
            <a:fillRect/>
          </a:stretch>
        </p:blipFill>
        <p:spPr>
          <a:xfrm>
            <a:off x="248233" y="5351724"/>
            <a:ext cx="1402767" cy="1157026"/>
          </a:xfrm>
          <a:prstGeom prst="rect">
            <a:avLst/>
          </a:prstGeom>
        </p:spPr>
      </p:pic>
      <p:pic>
        <p:nvPicPr>
          <p:cNvPr id="6" name="Picture 5">
            <a:extLst>
              <a:ext uri="{FF2B5EF4-FFF2-40B4-BE49-F238E27FC236}">
                <a16:creationId xmlns:a16="http://schemas.microsoft.com/office/drawing/2014/main" id="{97192860-69A6-E88E-F86B-1B4B3684AAA5}"/>
              </a:ext>
            </a:extLst>
          </p:cNvPr>
          <p:cNvPicPr>
            <a:picLocks noChangeAspect="1"/>
          </p:cNvPicPr>
          <p:nvPr/>
        </p:nvPicPr>
        <p:blipFill>
          <a:blip r:embed="rId4"/>
          <a:stretch>
            <a:fillRect/>
          </a:stretch>
        </p:blipFill>
        <p:spPr>
          <a:xfrm>
            <a:off x="1121233" y="2284835"/>
            <a:ext cx="9949534" cy="1457070"/>
          </a:xfrm>
          <a:prstGeom prst="rect">
            <a:avLst/>
          </a:prstGeom>
        </p:spPr>
      </p:pic>
    </p:spTree>
    <p:extLst>
      <p:ext uri="{BB962C8B-B14F-4D97-AF65-F5344CB8AC3E}">
        <p14:creationId xmlns:p14="http://schemas.microsoft.com/office/powerpoint/2010/main" val="1325893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863BACA5-58A3-3320-8FBF-609F5E4A88A6}"/>
              </a:ext>
            </a:extLst>
          </p:cNvPr>
          <p:cNvSpPr>
            <a:spLocks noGrp="1"/>
          </p:cNvSpPr>
          <p:nvPr>
            <p:ph type="body" sz="quarter" idx="11"/>
          </p:nvPr>
        </p:nvSpPr>
        <p:spPr>
          <a:xfrm>
            <a:off x="1089025" y="915753"/>
            <a:ext cx="10731500" cy="523220"/>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Rightsholders have continued to focus marketing efforts on key games, relocating matches to bigger or ‘main’ stadiums to allow for increased sales and more diverse audiences. </a:t>
            </a:r>
          </a:p>
        </p:txBody>
      </p:sp>
      <p:sp>
        <p:nvSpPr>
          <p:cNvPr id="7" name="Picture Placeholder 6">
            <a:extLst>
              <a:ext uri="{FF2B5EF4-FFF2-40B4-BE49-F238E27FC236}">
                <a16:creationId xmlns:a16="http://schemas.microsoft.com/office/drawing/2014/main" id="{ACF47990-FF11-D634-915D-4069828AD203}"/>
              </a:ext>
            </a:extLst>
          </p:cNvPr>
          <p:cNvSpPr>
            <a:spLocks noGrp="1"/>
          </p:cNvSpPr>
          <p:nvPr>
            <p:ph type="pic" sz="quarter" idx="12"/>
          </p:nvPr>
        </p:nvSpPr>
        <p:spPr/>
        <p:txBody>
          <a:bodyPr/>
          <a:lstStyle/>
          <a:p>
            <a:endParaRPr lang="en-DE"/>
          </a:p>
        </p:txBody>
      </p:sp>
      <p:sp>
        <p:nvSpPr>
          <p:cNvPr id="9" name="Rectangle 8">
            <a:extLst>
              <a:ext uri="{FF2B5EF4-FFF2-40B4-BE49-F238E27FC236}">
                <a16:creationId xmlns:a16="http://schemas.microsoft.com/office/drawing/2014/main" id="{67584EB0-2799-9915-83D5-EA39F181453B}"/>
              </a:ext>
            </a:extLst>
          </p:cNvPr>
          <p:cNvSpPr/>
          <p:nvPr/>
        </p:nvSpPr>
        <p:spPr>
          <a:xfrm>
            <a:off x="6998683" y="1250589"/>
            <a:ext cx="4821842" cy="664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Akkurat-BoldItalic" panose="02000503030000020004" pitchFamily="2" charset="0"/>
            </a:endParaRPr>
          </a:p>
        </p:txBody>
      </p:sp>
      <p:sp>
        <p:nvSpPr>
          <p:cNvPr id="3" name="Rectangle: Rounded Corners 2">
            <a:extLst>
              <a:ext uri="{FF2B5EF4-FFF2-40B4-BE49-F238E27FC236}">
                <a16:creationId xmlns:a16="http://schemas.microsoft.com/office/drawing/2014/main" id="{16F162F6-ECDA-3774-3241-6041D35EB4B9}"/>
              </a:ext>
            </a:extLst>
          </p:cNvPr>
          <p:cNvSpPr/>
          <p:nvPr/>
        </p:nvSpPr>
        <p:spPr>
          <a:xfrm>
            <a:off x="1174437" y="4283377"/>
            <a:ext cx="5138986" cy="2344624"/>
          </a:xfrm>
          <a:prstGeom prst="roundRect">
            <a:avLst>
              <a:gd name="adj" fmla="val 126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England</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&amp;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Wales Women’s rugby teams </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hosted standalone Six Nations games at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Twickenham</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and the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Principality</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stadiums typically reserved for men’s internationals.</a:t>
            </a:r>
          </a:p>
        </p:txBody>
      </p:sp>
      <p:sp>
        <p:nvSpPr>
          <p:cNvPr id="4" name="Rectangle: Rounded Corners 3">
            <a:extLst>
              <a:ext uri="{FF2B5EF4-FFF2-40B4-BE49-F238E27FC236}">
                <a16:creationId xmlns:a16="http://schemas.microsoft.com/office/drawing/2014/main" id="{F1BC5000-AAB0-2F16-33C0-F941E39925FC}"/>
              </a:ext>
            </a:extLst>
          </p:cNvPr>
          <p:cNvSpPr/>
          <p:nvPr/>
        </p:nvSpPr>
        <p:spPr>
          <a:xfrm>
            <a:off x="1174437" y="1611224"/>
            <a:ext cx="5138986" cy="2344624"/>
          </a:xfrm>
          <a:prstGeom prst="roundRect">
            <a:avLst>
              <a:gd name="adj" fmla="val 1063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Arsenal Women </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have committed to playing a minimum of 11 games at the Emirates this season after record-breaking ticket sales last season. </a:t>
            </a:r>
          </a:p>
        </p:txBody>
      </p:sp>
      <p:sp>
        <p:nvSpPr>
          <p:cNvPr id="5" name="Rectangle: Rounded Corners 4">
            <a:extLst>
              <a:ext uri="{FF2B5EF4-FFF2-40B4-BE49-F238E27FC236}">
                <a16:creationId xmlns:a16="http://schemas.microsoft.com/office/drawing/2014/main" id="{B93ADA4D-3C4B-0883-C45C-ED515287AF33}"/>
              </a:ext>
            </a:extLst>
          </p:cNvPr>
          <p:cNvSpPr/>
          <p:nvPr/>
        </p:nvSpPr>
        <p:spPr>
          <a:xfrm>
            <a:off x="6681539" y="1611224"/>
            <a:ext cx="5138986" cy="2344624"/>
          </a:xfrm>
          <a:prstGeom prst="roundRect">
            <a:avLst>
              <a:gd name="adj" fmla="val 142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CPKC stadium </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became the first purpose built professional women’s football stadium and will be home to the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Kansas City Current </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in the NWSL.</a:t>
            </a:r>
          </a:p>
        </p:txBody>
      </p:sp>
      <p:sp>
        <p:nvSpPr>
          <p:cNvPr id="6" name="Rectangle: Rounded Corners 5">
            <a:extLst>
              <a:ext uri="{FF2B5EF4-FFF2-40B4-BE49-F238E27FC236}">
                <a16:creationId xmlns:a16="http://schemas.microsoft.com/office/drawing/2014/main" id="{106B70D7-2994-9929-80B0-46E3156A9F78}"/>
              </a:ext>
            </a:extLst>
          </p:cNvPr>
          <p:cNvSpPr/>
          <p:nvPr/>
        </p:nvSpPr>
        <p:spPr>
          <a:xfrm>
            <a:off x="6681539" y="4283377"/>
            <a:ext cx="5138986" cy="2344624"/>
          </a:xfrm>
          <a:prstGeom prst="roundRect">
            <a:avLst>
              <a:gd name="adj" fmla="val 101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LA Sparks</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Washington Mystics</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Las Vegas Aces</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and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Atlanta Dream</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will all host a select number of WNBA fixtures at marquee venues.</a:t>
            </a:r>
          </a:p>
        </p:txBody>
      </p:sp>
      <p:sp>
        <p:nvSpPr>
          <p:cNvPr id="19" name="Oval 18">
            <a:extLst>
              <a:ext uri="{FF2B5EF4-FFF2-40B4-BE49-F238E27FC236}">
                <a16:creationId xmlns:a16="http://schemas.microsoft.com/office/drawing/2014/main" id="{9B1053CC-DC37-B4C5-B31C-76F9A1CEF15A}"/>
              </a:ext>
            </a:extLst>
          </p:cNvPr>
          <p:cNvSpPr/>
          <p:nvPr/>
        </p:nvSpPr>
        <p:spPr>
          <a:xfrm>
            <a:off x="840399" y="1271245"/>
            <a:ext cx="868667" cy="815382"/>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kkurat" panose="02000503040000020004" pitchFamily="2" charset="0"/>
            </a:endParaRPr>
          </a:p>
        </p:txBody>
      </p:sp>
      <p:pic>
        <p:nvPicPr>
          <p:cNvPr id="1032" name="Picture 8" descr="Arsenal Logo, symbol, meaning, history, PNG, brand">
            <a:extLst>
              <a:ext uri="{FF2B5EF4-FFF2-40B4-BE49-F238E27FC236}">
                <a16:creationId xmlns:a16="http://schemas.microsoft.com/office/drawing/2014/main" id="{DC19BEBD-A7D6-47D0-1AEC-8EE4EA2AC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5" y="1363744"/>
            <a:ext cx="1183041" cy="66546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C8E7575E-7D42-36D9-E578-17974FE259A4}"/>
              </a:ext>
            </a:extLst>
          </p:cNvPr>
          <p:cNvSpPr/>
          <p:nvPr/>
        </p:nvSpPr>
        <p:spPr>
          <a:xfrm>
            <a:off x="840632" y="3950684"/>
            <a:ext cx="868667" cy="815382"/>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kkurat" panose="02000503040000020004" pitchFamily="2" charset="0"/>
            </a:endParaRPr>
          </a:p>
        </p:txBody>
      </p:sp>
      <p:sp>
        <p:nvSpPr>
          <p:cNvPr id="26" name="Oval 25">
            <a:extLst>
              <a:ext uri="{FF2B5EF4-FFF2-40B4-BE49-F238E27FC236}">
                <a16:creationId xmlns:a16="http://schemas.microsoft.com/office/drawing/2014/main" id="{B46F9E6B-4AB5-2E1A-A0B7-703177A163B1}"/>
              </a:ext>
            </a:extLst>
          </p:cNvPr>
          <p:cNvSpPr/>
          <p:nvPr/>
        </p:nvSpPr>
        <p:spPr>
          <a:xfrm>
            <a:off x="6311096" y="3955848"/>
            <a:ext cx="868667" cy="815382"/>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kkurat" panose="02000503040000020004" pitchFamily="2" charset="0"/>
            </a:endParaRPr>
          </a:p>
        </p:txBody>
      </p:sp>
      <p:sp>
        <p:nvSpPr>
          <p:cNvPr id="27" name="Oval 26">
            <a:extLst>
              <a:ext uri="{FF2B5EF4-FFF2-40B4-BE49-F238E27FC236}">
                <a16:creationId xmlns:a16="http://schemas.microsoft.com/office/drawing/2014/main" id="{09286B4D-709A-18AD-6E1F-F30AC1DAA9FC}"/>
              </a:ext>
            </a:extLst>
          </p:cNvPr>
          <p:cNvSpPr/>
          <p:nvPr/>
        </p:nvSpPr>
        <p:spPr>
          <a:xfrm>
            <a:off x="6324126" y="1268928"/>
            <a:ext cx="868667" cy="815382"/>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kkurat" panose="02000503040000020004" pitchFamily="2" charset="0"/>
            </a:endParaRPr>
          </a:p>
        </p:txBody>
      </p:sp>
      <p:pic>
        <p:nvPicPr>
          <p:cNvPr id="1040" name="Picture 16" descr="GW6N_Digital_Primary-Sponsor-Master-Logo_Light-Background - Six Nations  Rugby Corporate">
            <a:extLst>
              <a:ext uri="{FF2B5EF4-FFF2-40B4-BE49-F238E27FC236}">
                <a16:creationId xmlns:a16="http://schemas.microsoft.com/office/drawing/2014/main" id="{B272B65E-FD70-E8DB-112C-528DFB3A5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46" y="3937350"/>
            <a:ext cx="1113371" cy="8861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omen's National Basketball Association - Wikipedia">
            <a:extLst>
              <a:ext uri="{FF2B5EF4-FFF2-40B4-BE49-F238E27FC236}">
                <a16:creationId xmlns:a16="http://schemas.microsoft.com/office/drawing/2014/main" id="{FECFFA8B-81B4-21DC-3977-2DA31E5DA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237581"/>
            <a:ext cx="640552" cy="3102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C Current Primary Logo Decal">
            <a:extLst>
              <a:ext uri="{FF2B5EF4-FFF2-40B4-BE49-F238E27FC236}">
                <a16:creationId xmlns:a16="http://schemas.microsoft.com/office/drawing/2014/main" id="{FAF8F071-9EC4-5EB4-C77A-7833E56D49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314248"/>
            <a:ext cx="733843" cy="7338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885B032-B8B7-4545-6412-C926E249518C}"/>
              </a:ext>
            </a:extLst>
          </p:cNvPr>
          <p:cNvPicPr>
            <a:picLocks noChangeAspect="1"/>
          </p:cNvPicPr>
          <p:nvPr/>
        </p:nvPicPr>
        <p:blipFill>
          <a:blip r:embed="rId7"/>
          <a:stretch>
            <a:fillRect/>
          </a:stretch>
        </p:blipFill>
        <p:spPr>
          <a:xfrm>
            <a:off x="1095400" y="32227"/>
            <a:ext cx="10973751" cy="1182727"/>
          </a:xfrm>
          <a:prstGeom prst="rect">
            <a:avLst/>
          </a:prstGeom>
        </p:spPr>
      </p:pic>
    </p:spTree>
    <p:extLst>
      <p:ext uri="{BB962C8B-B14F-4D97-AF65-F5344CB8AC3E}">
        <p14:creationId xmlns:p14="http://schemas.microsoft.com/office/powerpoint/2010/main" val="199987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person standing on a field with a sign&#10;&#10;Description automatically generated">
            <a:extLst>
              <a:ext uri="{FF2B5EF4-FFF2-40B4-BE49-F238E27FC236}">
                <a16:creationId xmlns:a16="http://schemas.microsoft.com/office/drawing/2014/main" id="{47C3CCD6-55EF-CCBD-A689-0473236124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445"/>
          <a:stretch/>
        </p:blipFill>
        <p:spPr bwMode="auto">
          <a:xfrm>
            <a:off x="4410163" y="-3925"/>
            <a:ext cx="7781837" cy="686192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272E5B0-256A-4579-906A-98584508000A}"/>
              </a:ext>
            </a:extLst>
          </p:cNvPr>
          <p:cNvSpPr/>
          <p:nvPr/>
        </p:nvSpPr>
        <p:spPr>
          <a:xfrm>
            <a:off x="3247128" y="0"/>
            <a:ext cx="8944872" cy="6861926"/>
          </a:xfrm>
          <a:prstGeom prst="rect">
            <a:avLst/>
          </a:prstGeom>
          <a:gradFill>
            <a:gsLst>
              <a:gs pos="60000">
                <a:schemeClr val="bg1">
                  <a:alpha val="65000"/>
                </a:schemeClr>
              </a:gs>
              <a:gs pos="37000">
                <a:schemeClr val="bg1"/>
              </a:gs>
              <a:gs pos="83000">
                <a:schemeClr val="bg1">
                  <a:alpha val="5000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kkurat-Light" panose="02000503030000020004" pitchFamily="2" charset="77"/>
              <a:ea typeface="ヒラギノ角ゴ ProN W3"/>
            </a:endParaRPr>
          </a:p>
        </p:txBody>
      </p:sp>
      <p:sp>
        <p:nvSpPr>
          <p:cNvPr id="20" name="TextBox 19">
            <a:extLst>
              <a:ext uri="{FF2B5EF4-FFF2-40B4-BE49-F238E27FC236}">
                <a16:creationId xmlns:a16="http://schemas.microsoft.com/office/drawing/2014/main" id="{285EA5E0-371D-29B2-DB64-89BA947A79EE}"/>
              </a:ext>
            </a:extLst>
          </p:cNvPr>
          <p:cNvSpPr txBox="1"/>
          <p:nvPr/>
        </p:nvSpPr>
        <p:spPr>
          <a:xfrm>
            <a:off x="4621427" y="2995686"/>
            <a:ext cx="2954590" cy="954107"/>
          </a:xfrm>
          <a:prstGeom prst="rect">
            <a:avLst/>
          </a:prstGeom>
          <a:noFill/>
        </p:spPr>
        <p:txBody>
          <a:bodyPr wrap="square">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2023 was a record year for sports sponsorship in women’s sport, with $90 million in total spend. 2024 is on pace to surpass that total.</a:t>
            </a:r>
          </a:p>
        </p:txBody>
      </p:sp>
      <p:sp>
        <p:nvSpPr>
          <p:cNvPr id="7" name="Oval 6">
            <a:extLst>
              <a:ext uri="{FF2B5EF4-FFF2-40B4-BE49-F238E27FC236}">
                <a16:creationId xmlns:a16="http://schemas.microsoft.com/office/drawing/2014/main" id="{C67AA4C1-BF64-37D2-22B2-CB6B71F7A933}"/>
              </a:ext>
            </a:extLst>
          </p:cNvPr>
          <p:cNvSpPr/>
          <p:nvPr/>
        </p:nvSpPr>
        <p:spPr>
          <a:xfrm>
            <a:off x="2632049" y="146032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3"/>
                </a:solidFill>
                <a:latin typeface="Calibri" panose="020F0502020204030204" pitchFamily="34" charset="0"/>
                <a:ea typeface="Calibri" panose="020F0502020204030204" pitchFamily="34" charset="0"/>
                <a:cs typeface="Calibri" panose="020F0502020204030204" pitchFamily="34" charset="0"/>
              </a:rPr>
              <a:t>155</a:t>
            </a:r>
          </a:p>
        </p:txBody>
      </p:sp>
      <p:sp>
        <p:nvSpPr>
          <p:cNvPr id="11" name="Oval 10">
            <a:extLst>
              <a:ext uri="{FF2B5EF4-FFF2-40B4-BE49-F238E27FC236}">
                <a16:creationId xmlns:a16="http://schemas.microsoft.com/office/drawing/2014/main" id="{59CD7E74-DCCF-7F64-E362-752E4543415F}"/>
              </a:ext>
            </a:extLst>
          </p:cNvPr>
          <p:cNvSpPr/>
          <p:nvPr/>
        </p:nvSpPr>
        <p:spPr>
          <a:xfrm>
            <a:off x="5470590" y="146032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Calibri" panose="020F0502020204030204" pitchFamily="34" charset="0"/>
                <a:ea typeface="Calibri" panose="020F0502020204030204" pitchFamily="34" charset="0"/>
                <a:cs typeface="Calibri" panose="020F0502020204030204" pitchFamily="34" charset="0"/>
              </a:rPr>
              <a:t>$90m</a:t>
            </a:r>
          </a:p>
        </p:txBody>
      </p:sp>
      <p:sp>
        <p:nvSpPr>
          <p:cNvPr id="12" name="Oval 11">
            <a:extLst>
              <a:ext uri="{FF2B5EF4-FFF2-40B4-BE49-F238E27FC236}">
                <a16:creationId xmlns:a16="http://schemas.microsoft.com/office/drawing/2014/main" id="{C309B62B-4309-F7ED-204C-58B7858C1111}"/>
              </a:ext>
            </a:extLst>
          </p:cNvPr>
          <p:cNvSpPr/>
          <p:nvPr/>
        </p:nvSpPr>
        <p:spPr>
          <a:xfrm>
            <a:off x="2632049" y="410276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Calibri" panose="020F0502020204030204" pitchFamily="34" charset="0"/>
                <a:ea typeface="Calibri" panose="020F0502020204030204" pitchFamily="34" charset="0"/>
                <a:cs typeface="Calibri" panose="020F0502020204030204" pitchFamily="34" charset="0"/>
              </a:rPr>
              <a:t>50+</a:t>
            </a:r>
          </a:p>
        </p:txBody>
      </p:sp>
      <p:sp>
        <p:nvSpPr>
          <p:cNvPr id="13" name="Oval 12">
            <a:extLst>
              <a:ext uri="{FF2B5EF4-FFF2-40B4-BE49-F238E27FC236}">
                <a16:creationId xmlns:a16="http://schemas.microsoft.com/office/drawing/2014/main" id="{D03AF567-05CF-04E5-F8E0-EFA4EAB79651}"/>
              </a:ext>
            </a:extLst>
          </p:cNvPr>
          <p:cNvSpPr/>
          <p:nvPr/>
        </p:nvSpPr>
        <p:spPr>
          <a:xfrm>
            <a:off x="5470590" y="410276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5547997-A735-7151-B08F-C79911E4351E}"/>
              </a:ext>
            </a:extLst>
          </p:cNvPr>
          <p:cNvSpPr txBox="1"/>
          <p:nvPr/>
        </p:nvSpPr>
        <p:spPr>
          <a:xfrm>
            <a:off x="1929931" y="3033855"/>
            <a:ext cx="2844236" cy="954107"/>
          </a:xfrm>
          <a:prstGeom prst="rect">
            <a:avLst/>
          </a:prstGeom>
          <a:noFill/>
        </p:spPr>
        <p:txBody>
          <a:bodyPr wrap="square">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From 2022-2024 there were 155 new deals valued over $0.5 million in women’s sport, a 97% increase from the previous period. </a:t>
            </a:r>
          </a:p>
        </p:txBody>
      </p:sp>
      <p:sp>
        <p:nvSpPr>
          <p:cNvPr id="21" name="TextBox 20">
            <a:extLst>
              <a:ext uri="{FF2B5EF4-FFF2-40B4-BE49-F238E27FC236}">
                <a16:creationId xmlns:a16="http://schemas.microsoft.com/office/drawing/2014/main" id="{1E5091AB-A099-C71D-E621-BB805CA879FA}"/>
              </a:ext>
            </a:extLst>
          </p:cNvPr>
          <p:cNvSpPr txBox="1"/>
          <p:nvPr/>
        </p:nvSpPr>
        <p:spPr>
          <a:xfrm>
            <a:off x="1929931" y="5717579"/>
            <a:ext cx="2844238" cy="954107"/>
          </a:xfrm>
          <a:prstGeom prst="rect">
            <a:avLst/>
          </a:prstGeom>
          <a:noFill/>
        </p:spPr>
        <p:txBody>
          <a:bodyPr wrap="square">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So far in 2024, over 50 individual brands have sponsored properties in women’s sport, already more than the whole of 2023. ​</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C7135AD4-FC75-DC4B-7F0B-DC6A711E7718}"/>
              </a:ext>
            </a:extLst>
          </p:cNvPr>
          <p:cNvSpPr txBox="1"/>
          <p:nvPr/>
        </p:nvSpPr>
        <p:spPr>
          <a:xfrm>
            <a:off x="4784961" y="5717579"/>
            <a:ext cx="2844238" cy="954107"/>
          </a:xfrm>
          <a:prstGeom prst="rect">
            <a:avLst/>
          </a:prstGeom>
          <a:noFill/>
        </p:spPr>
        <p:txBody>
          <a:bodyPr wrap="square">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There has been a continuous increase in the number of brands sponsoring women’s sport every year since 2019. ​</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24" name="Graphic 23" descr="Upward trend with solid fill">
            <a:extLst>
              <a:ext uri="{FF2B5EF4-FFF2-40B4-BE49-F238E27FC236}">
                <a16:creationId xmlns:a16="http://schemas.microsoft.com/office/drawing/2014/main" id="{525D087A-F60C-D0A7-613D-0F292AC3D5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3599" y="4335769"/>
            <a:ext cx="973982" cy="973982"/>
          </a:xfrm>
          <a:prstGeom prst="rect">
            <a:avLst/>
          </a:prstGeom>
        </p:spPr>
      </p:pic>
      <p:pic>
        <p:nvPicPr>
          <p:cNvPr id="28" name="Picture 27">
            <a:extLst>
              <a:ext uri="{FF2B5EF4-FFF2-40B4-BE49-F238E27FC236}">
                <a16:creationId xmlns:a16="http://schemas.microsoft.com/office/drawing/2014/main" id="{44CC4A33-6994-ABF4-B8F6-3DA14609B490}"/>
              </a:ext>
            </a:extLst>
          </p:cNvPr>
          <p:cNvPicPr>
            <a:picLocks noChangeAspect="1"/>
          </p:cNvPicPr>
          <p:nvPr/>
        </p:nvPicPr>
        <p:blipFill>
          <a:blip r:embed="rId7"/>
          <a:stretch>
            <a:fillRect/>
          </a:stretch>
        </p:blipFill>
        <p:spPr>
          <a:xfrm>
            <a:off x="693738" y="37277"/>
            <a:ext cx="11741914" cy="1182727"/>
          </a:xfrm>
          <a:prstGeom prst="rect">
            <a:avLst/>
          </a:prstGeom>
        </p:spPr>
      </p:pic>
    </p:spTree>
    <p:extLst>
      <p:ext uri="{BB962C8B-B14F-4D97-AF65-F5344CB8AC3E}">
        <p14:creationId xmlns:p14="http://schemas.microsoft.com/office/powerpoint/2010/main" val="56103467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98E69480-5F1C-8AEE-50FE-6134B0AB08BE}"/>
              </a:ext>
            </a:extLst>
          </p:cNvPr>
          <p:cNvGraphicFramePr/>
          <p:nvPr>
            <p:extLst>
              <p:ext uri="{D42A27DB-BD31-4B8C-83A1-F6EECF244321}">
                <p14:modId xmlns:p14="http://schemas.microsoft.com/office/powerpoint/2010/main" val="4228326200"/>
              </p:ext>
            </p:extLst>
          </p:nvPr>
        </p:nvGraphicFramePr>
        <p:xfrm>
          <a:off x="833074" y="1355902"/>
          <a:ext cx="10973750" cy="4693565"/>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37A11F18-75CE-762C-F7AD-67CB76D5EF52}"/>
              </a:ext>
            </a:extLst>
          </p:cNvPr>
          <p:cNvSpPr txBox="1"/>
          <p:nvPr/>
        </p:nvSpPr>
        <p:spPr>
          <a:xfrm>
            <a:off x="4582711" y="1903881"/>
            <a:ext cx="32212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Number of deals per year in women’s sport over time</a:t>
            </a:r>
          </a:p>
        </p:txBody>
      </p:sp>
      <p:grpSp>
        <p:nvGrpSpPr>
          <p:cNvPr id="22" name="Group 21">
            <a:extLst>
              <a:ext uri="{FF2B5EF4-FFF2-40B4-BE49-F238E27FC236}">
                <a16:creationId xmlns:a16="http://schemas.microsoft.com/office/drawing/2014/main" id="{D046156A-86FE-E50D-7F94-CC320ED37B8C}"/>
              </a:ext>
            </a:extLst>
          </p:cNvPr>
          <p:cNvGrpSpPr/>
          <p:nvPr/>
        </p:nvGrpSpPr>
        <p:grpSpPr>
          <a:xfrm>
            <a:off x="4719332" y="6049467"/>
            <a:ext cx="2367561" cy="279505"/>
            <a:chOff x="6096000" y="6013745"/>
            <a:chExt cx="2552039" cy="273724"/>
          </a:xfrm>
        </p:grpSpPr>
        <p:sp>
          <p:nvSpPr>
            <p:cNvPr id="23" name="Rectangle 22">
              <a:extLst>
                <a:ext uri="{FF2B5EF4-FFF2-40B4-BE49-F238E27FC236}">
                  <a16:creationId xmlns:a16="http://schemas.microsoft.com/office/drawing/2014/main" id="{08BA1390-7960-350C-A75B-36D2594D5250}"/>
                </a:ext>
              </a:extLst>
            </p:cNvPr>
            <p:cNvSpPr/>
            <p:nvPr/>
          </p:nvSpPr>
          <p:spPr>
            <a:xfrm>
              <a:off x="6096000" y="6013745"/>
              <a:ext cx="278296" cy="271267"/>
            </a:xfrm>
            <a:prstGeom prst="rect">
              <a:avLst/>
            </a:prstGeom>
            <a:solidFill>
              <a:schemeClr val="accent3">
                <a:lumMod val="75000"/>
              </a:schemeClr>
            </a:solidFill>
            <a:ln w="22225" cap="rnd">
              <a:noFill/>
              <a:prstDash val="solid"/>
              <a:round/>
            </a:ln>
            <a:effectLst>
              <a:outerShdw blurRad="38100" dist="25400" dir="5400000" rotWithShape="0">
                <a:srgbClr val="000000">
                  <a:alpha val="5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Gill Sans MT"/>
              </a:endParaRPr>
            </a:p>
          </p:txBody>
        </p:sp>
        <p:sp>
          <p:nvSpPr>
            <p:cNvPr id="24" name="TextBox 23">
              <a:extLst>
                <a:ext uri="{FF2B5EF4-FFF2-40B4-BE49-F238E27FC236}">
                  <a16:creationId xmlns:a16="http://schemas.microsoft.com/office/drawing/2014/main" id="{5F405361-F8F8-AFED-A437-C0B4F341D3BF}"/>
                </a:ext>
              </a:extLst>
            </p:cNvPr>
            <p:cNvSpPr txBox="1"/>
            <p:nvPr/>
          </p:nvSpPr>
          <p:spPr>
            <a:xfrm>
              <a:off x="6384235" y="6014409"/>
              <a:ext cx="1131902" cy="241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ill Sans MT"/>
                </a:rPr>
                <a:t>$1m+ p/a</a:t>
              </a:r>
            </a:p>
          </p:txBody>
        </p:sp>
        <p:sp>
          <p:nvSpPr>
            <p:cNvPr id="25" name="Rectangle 24">
              <a:extLst>
                <a:ext uri="{FF2B5EF4-FFF2-40B4-BE49-F238E27FC236}">
                  <a16:creationId xmlns:a16="http://schemas.microsoft.com/office/drawing/2014/main" id="{EBD54F5F-619B-16A5-853D-52C29D28B4E3}"/>
                </a:ext>
              </a:extLst>
            </p:cNvPr>
            <p:cNvSpPr/>
            <p:nvPr/>
          </p:nvSpPr>
          <p:spPr>
            <a:xfrm>
              <a:off x="7227902" y="6016201"/>
              <a:ext cx="278296" cy="271268"/>
            </a:xfrm>
            <a:prstGeom prst="rect">
              <a:avLst/>
            </a:prstGeom>
            <a:solidFill>
              <a:schemeClr val="accent3">
                <a:lumMod val="60000"/>
                <a:lumOff val="40000"/>
              </a:schemeClr>
            </a:solidFill>
            <a:ln w="22225" cap="rnd">
              <a:noFill/>
              <a:prstDash val="solid"/>
              <a:round/>
            </a:ln>
            <a:effectLst>
              <a:outerShdw blurRad="38100" dist="25400" dir="5400000" rotWithShape="0">
                <a:srgbClr val="000000">
                  <a:alpha val="5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Gill Sans MT"/>
              </a:endParaRPr>
            </a:p>
          </p:txBody>
        </p:sp>
        <p:sp>
          <p:nvSpPr>
            <p:cNvPr id="26" name="TextBox 25">
              <a:extLst>
                <a:ext uri="{FF2B5EF4-FFF2-40B4-BE49-F238E27FC236}">
                  <a16:creationId xmlns:a16="http://schemas.microsoft.com/office/drawing/2014/main" id="{EDE6B134-AD25-4780-ADF3-263280EB730E}"/>
                </a:ext>
              </a:extLst>
            </p:cNvPr>
            <p:cNvSpPr txBox="1"/>
            <p:nvPr/>
          </p:nvSpPr>
          <p:spPr>
            <a:xfrm>
              <a:off x="7516137" y="6016865"/>
              <a:ext cx="1131902" cy="241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ill Sans MT"/>
                </a:rPr>
                <a:t>&gt;$3m p/a</a:t>
              </a:r>
            </a:p>
          </p:txBody>
        </p:sp>
      </p:grpSp>
      <p:sp>
        <p:nvSpPr>
          <p:cNvPr id="27" name="Rectangle 26">
            <a:extLst>
              <a:ext uri="{FF2B5EF4-FFF2-40B4-BE49-F238E27FC236}">
                <a16:creationId xmlns:a16="http://schemas.microsoft.com/office/drawing/2014/main" id="{687532D1-C5FA-F197-9337-FA98A4036199}"/>
              </a:ext>
            </a:extLst>
          </p:cNvPr>
          <p:cNvSpPr/>
          <p:nvPr/>
        </p:nvSpPr>
        <p:spPr>
          <a:xfrm>
            <a:off x="11005480" y="2131016"/>
            <a:ext cx="439760" cy="1708972"/>
          </a:xfrm>
          <a:prstGeom prst="rect">
            <a:avLst/>
          </a:prstGeom>
          <a:noFill/>
          <a:ln>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93ADA83-EB1C-0DEF-0A46-955D34E0EF54}"/>
              </a:ext>
            </a:extLst>
          </p:cNvPr>
          <p:cNvSpPr txBox="1"/>
          <p:nvPr/>
        </p:nvSpPr>
        <p:spPr>
          <a:xfrm>
            <a:off x="739702" y="6306316"/>
            <a:ext cx="83870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a:t>
            </a: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Global Data, Two Circles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Includes</a:t>
            </a: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UEFA, WTA, Billie Jean King Cup (ITF), LPGA, Ladies European Tour, FIFA (not including WWC deals), FA WSL, Damallsvenskan, Liga F, Division 1 </a:t>
            </a:r>
            <a:r>
              <a:rPr kumimoji="0" lang="en-GB" sz="1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Féminine</a:t>
            </a: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Frauen-Bundesliga, NWSL, World Rugby, W Series, Tour de France Femmes</a:t>
            </a:r>
          </a:p>
        </p:txBody>
      </p:sp>
      <p:sp>
        <p:nvSpPr>
          <p:cNvPr id="4" name="TextBox 3">
            <a:extLst>
              <a:ext uri="{FF2B5EF4-FFF2-40B4-BE49-F238E27FC236}">
                <a16:creationId xmlns:a16="http://schemas.microsoft.com/office/drawing/2014/main" id="{AFC779FA-FDF3-3A46-2363-2DA7B113A017}"/>
              </a:ext>
            </a:extLst>
          </p:cNvPr>
          <p:cNvSpPr txBox="1"/>
          <p:nvPr/>
        </p:nvSpPr>
        <p:spPr>
          <a:xfrm>
            <a:off x="10067192" y="6592720"/>
            <a:ext cx="212480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Data accurate as of June 2024</a:t>
            </a:r>
          </a:p>
        </p:txBody>
      </p:sp>
      <p:sp>
        <p:nvSpPr>
          <p:cNvPr id="9" name="TextBox 8">
            <a:extLst>
              <a:ext uri="{FF2B5EF4-FFF2-40B4-BE49-F238E27FC236}">
                <a16:creationId xmlns:a16="http://schemas.microsoft.com/office/drawing/2014/main" id="{5BE0A28D-86D0-434B-57A1-19554BD4027F}"/>
              </a:ext>
            </a:extLst>
          </p:cNvPr>
          <p:cNvSpPr txBox="1"/>
          <p:nvPr/>
        </p:nvSpPr>
        <p:spPr>
          <a:xfrm>
            <a:off x="190500" y="6980917"/>
            <a:ext cx="11616324" cy="1421928"/>
          </a:xfrm>
          <a:prstGeom prst="rect">
            <a:avLst/>
          </a:prstGeom>
          <a:noFill/>
        </p:spPr>
        <p:txBody>
          <a:bodyPr wrap="square" rtlCol="0">
            <a:spAutoFit/>
          </a:bodyPr>
          <a:lstStyle/>
          <a:p>
            <a:pPr algn="ctr">
              <a:lnSpc>
                <a:spcPct val="90000"/>
              </a:lnSpc>
            </a:pPr>
            <a:r>
              <a:rPr lang="en-US" sz="4800" dirty="0">
                <a:solidFill>
                  <a:schemeClr val="accent3"/>
                </a:solidFill>
                <a:latin typeface="Masqualero ExtraBlack" panose="02050B04080505020303" pitchFamily="18" charset="0"/>
              </a:rPr>
              <a:t>Brand investments are increasing in size and volume</a:t>
            </a:r>
            <a:endParaRPr lang="en-GB" sz="4800" dirty="0">
              <a:solidFill>
                <a:schemeClr val="accent3"/>
              </a:solidFill>
              <a:latin typeface="Masqualero ExtraBlack" panose="02050B04080505020303" pitchFamily="18" charset="0"/>
            </a:endParaRPr>
          </a:p>
        </p:txBody>
      </p:sp>
      <p:pic>
        <p:nvPicPr>
          <p:cNvPr id="10" name="Picture 9">
            <a:extLst>
              <a:ext uri="{FF2B5EF4-FFF2-40B4-BE49-F238E27FC236}">
                <a16:creationId xmlns:a16="http://schemas.microsoft.com/office/drawing/2014/main" id="{BF248B6E-C0BF-CF92-1F87-34451DBEC4F2}"/>
              </a:ext>
            </a:extLst>
          </p:cNvPr>
          <p:cNvPicPr>
            <a:picLocks noChangeAspect="1"/>
          </p:cNvPicPr>
          <p:nvPr/>
        </p:nvPicPr>
        <p:blipFill>
          <a:blip r:embed="rId4"/>
          <a:stretch>
            <a:fillRect/>
          </a:stretch>
        </p:blipFill>
        <p:spPr>
          <a:xfrm>
            <a:off x="139692" y="176271"/>
            <a:ext cx="11912616" cy="1944793"/>
          </a:xfrm>
          <a:prstGeom prst="rect">
            <a:avLst/>
          </a:prstGeom>
        </p:spPr>
      </p:pic>
    </p:spTree>
    <p:extLst>
      <p:ext uri="{BB962C8B-B14F-4D97-AF65-F5344CB8AC3E}">
        <p14:creationId xmlns:p14="http://schemas.microsoft.com/office/powerpoint/2010/main" val="229894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3E58A-631A-B74A-8E98-2D4ED93334F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8A780A7-9588-D103-886D-0158CE37DA56}"/>
              </a:ext>
            </a:extLst>
          </p:cNvPr>
          <p:cNvGrpSpPr/>
          <p:nvPr/>
        </p:nvGrpSpPr>
        <p:grpSpPr>
          <a:xfrm>
            <a:off x="4348702" y="5867755"/>
            <a:ext cx="4210983" cy="419788"/>
            <a:chOff x="7962942" y="5993087"/>
            <a:chExt cx="3738970" cy="435867"/>
          </a:xfrm>
        </p:grpSpPr>
        <p:sp>
          <p:nvSpPr>
            <p:cNvPr id="7" name="Rectangle: Rounded Corners 6">
              <a:extLst>
                <a:ext uri="{FF2B5EF4-FFF2-40B4-BE49-F238E27FC236}">
                  <a16:creationId xmlns:a16="http://schemas.microsoft.com/office/drawing/2014/main" id="{F38CA10B-DEB2-9558-9524-A78B0880221D}"/>
                </a:ext>
              </a:extLst>
            </p:cNvPr>
            <p:cNvSpPr/>
            <p:nvPr/>
          </p:nvSpPr>
          <p:spPr bwMode="auto">
            <a:xfrm>
              <a:off x="7962942" y="5993090"/>
              <a:ext cx="1185672" cy="435864"/>
            </a:xfrm>
            <a:prstGeom prst="roundRect">
              <a:avLst/>
            </a:prstGeom>
            <a:solidFill>
              <a:schemeClr val="accent3"/>
            </a:solidFill>
            <a:ln w="2540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GillSans" charset="0"/>
                </a:rPr>
                <a:t>Sponsorship</a:t>
              </a:r>
            </a:p>
          </p:txBody>
        </p:sp>
        <p:sp>
          <p:nvSpPr>
            <p:cNvPr id="8" name="Rectangle: Rounded Corners 7">
              <a:extLst>
                <a:ext uri="{FF2B5EF4-FFF2-40B4-BE49-F238E27FC236}">
                  <a16:creationId xmlns:a16="http://schemas.microsoft.com/office/drawing/2014/main" id="{42B69D0B-2485-DF22-EEC4-97E1A3D973B4}"/>
                </a:ext>
              </a:extLst>
            </p:cNvPr>
            <p:cNvSpPr/>
            <p:nvPr/>
          </p:nvSpPr>
          <p:spPr bwMode="auto">
            <a:xfrm>
              <a:off x="10516240" y="5993090"/>
              <a:ext cx="1185672" cy="435864"/>
            </a:xfrm>
            <a:prstGeom prst="roundRect">
              <a:avLst/>
            </a:prstGeom>
            <a:solidFill>
              <a:schemeClr val="accent3">
                <a:lumMod val="40000"/>
                <a:lumOff val="60000"/>
              </a:schemeClr>
            </a:solidFill>
            <a:ln w="2540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illSans" charset="0"/>
                </a:rPr>
                <a:t>Match Day</a:t>
              </a:r>
              <a:endPar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illSans" charset="0"/>
              </a:endParaRPr>
            </a:p>
          </p:txBody>
        </p:sp>
        <p:sp>
          <p:nvSpPr>
            <p:cNvPr id="9" name="Rectangle: Rounded Corners 8">
              <a:extLst>
                <a:ext uri="{FF2B5EF4-FFF2-40B4-BE49-F238E27FC236}">
                  <a16:creationId xmlns:a16="http://schemas.microsoft.com/office/drawing/2014/main" id="{43CC3563-A3B2-6601-E85B-D8A322A494AB}"/>
                </a:ext>
              </a:extLst>
            </p:cNvPr>
            <p:cNvSpPr/>
            <p:nvPr/>
          </p:nvSpPr>
          <p:spPr bwMode="auto">
            <a:xfrm>
              <a:off x="9239591" y="5993087"/>
              <a:ext cx="1185672" cy="435864"/>
            </a:xfrm>
            <a:prstGeom prst="roundRect">
              <a:avLst/>
            </a:prstGeom>
            <a:solidFill>
              <a:schemeClr val="accent3">
                <a:lumMod val="60000"/>
                <a:lumOff val="40000"/>
              </a:schemeClr>
            </a:solidFill>
            <a:ln w="2540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illSans" charset="0"/>
                </a:rPr>
                <a:t>Media</a:t>
              </a:r>
            </a:p>
          </p:txBody>
        </p:sp>
      </p:grpSp>
      <p:sp>
        <p:nvSpPr>
          <p:cNvPr id="10" name="TextBox 9">
            <a:extLst>
              <a:ext uri="{FF2B5EF4-FFF2-40B4-BE49-F238E27FC236}">
                <a16:creationId xmlns:a16="http://schemas.microsoft.com/office/drawing/2014/main" id="{753BD932-5EFB-8BE0-9864-CDB74A1CD2B8}"/>
              </a:ext>
            </a:extLst>
          </p:cNvPr>
          <p:cNvSpPr txBox="1"/>
          <p:nvPr/>
        </p:nvSpPr>
        <p:spPr>
          <a:xfrm>
            <a:off x="5842219" y="5510949"/>
            <a:ext cx="148470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Annualized Revenue</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Chart 10">
            <a:extLst>
              <a:ext uri="{FF2B5EF4-FFF2-40B4-BE49-F238E27FC236}">
                <a16:creationId xmlns:a16="http://schemas.microsoft.com/office/drawing/2014/main" id="{3F6B3227-7805-B5A5-33B6-30AE1C0711EB}"/>
              </a:ext>
            </a:extLst>
          </p:cNvPr>
          <p:cNvGraphicFramePr/>
          <p:nvPr>
            <p:extLst>
              <p:ext uri="{D42A27DB-BD31-4B8C-83A1-F6EECF244321}">
                <p14:modId xmlns:p14="http://schemas.microsoft.com/office/powerpoint/2010/main" val="3380078150"/>
              </p:ext>
            </p:extLst>
          </p:nvPr>
        </p:nvGraphicFramePr>
        <p:xfrm>
          <a:off x="2623355" y="2506501"/>
          <a:ext cx="7858557" cy="3018000"/>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A98C3CE3-BE2E-E431-C42D-9837FF12309C}"/>
              </a:ext>
            </a:extLst>
          </p:cNvPr>
          <p:cNvSpPr/>
          <p:nvPr/>
        </p:nvSpPr>
        <p:spPr>
          <a:xfrm>
            <a:off x="292100" y="2758618"/>
            <a:ext cx="2284454" cy="1094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Men’s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Football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Properties (aggregate)</a:t>
            </a:r>
          </a:p>
        </p:txBody>
      </p:sp>
      <p:sp>
        <p:nvSpPr>
          <p:cNvPr id="31" name="Rectangle 30">
            <a:extLst>
              <a:ext uri="{FF2B5EF4-FFF2-40B4-BE49-F238E27FC236}">
                <a16:creationId xmlns:a16="http://schemas.microsoft.com/office/drawing/2014/main" id="{26E7577C-2EE2-B661-37CD-FC6B0585E5D5}"/>
              </a:ext>
            </a:extLst>
          </p:cNvPr>
          <p:cNvSpPr/>
          <p:nvPr/>
        </p:nvSpPr>
        <p:spPr>
          <a:xfrm>
            <a:off x="708839" y="4082899"/>
            <a:ext cx="1867716" cy="1094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Women’s Football Properties (aggregate)</a:t>
            </a:r>
          </a:p>
        </p:txBody>
      </p:sp>
      <p:sp>
        <p:nvSpPr>
          <p:cNvPr id="4" name="TextBox 3">
            <a:extLst>
              <a:ext uri="{FF2B5EF4-FFF2-40B4-BE49-F238E27FC236}">
                <a16:creationId xmlns:a16="http://schemas.microsoft.com/office/drawing/2014/main" id="{8F0322F9-489A-28DF-C576-F795CC9BD038}"/>
              </a:ext>
            </a:extLst>
          </p:cNvPr>
          <p:cNvSpPr txBox="1"/>
          <p:nvPr/>
        </p:nvSpPr>
        <p:spPr>
          <a:xfrm>
            <a:off x="10067192" y="6592720"/>
            <a:ext cx="212480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Data accurate as of June 2024</a:t>
            </a:r>
          </a:p>
        </p:txBody>
      </p:sp>
      <p:sp>
        <p:nvSpPr>
          <p:cNvPr id="14" name="TextBox 13">
            <a:extLst>
              <a:ext uri="{FF2B5EF4-FFF2-40B4-BE49-F238E27FC236}">
                <a16:creationId xmlns:a16="http://schemas.microsoft.com/office/drawing/2014/main" id="{A893379B-3B08-660B-C242-4085CB500718}"/>
              </a:ext>
            </a:extLst>
          </p:cNvPr>
          <p:cNvSpPr txBox="1"/>
          <p:nvPr/>
        </p:nvSpPr>
        <p:spPr>
          <a:xfrm>
            <a:off x="3641816" y="1929281"/>
            <a:ext cx="4908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Revenue Split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Men’s vs. Women’s Football</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45E728A-6A1A-F130-A741-807618F46567}"/>
              </a:ext>
            </a:extLst>
          </p:cNvPr>
          <p:cNvSpPr txBox="1"/>
          <p:nvPr/>
        </p:nvSpPr>
        <p:spPr>
          <a:xfrm>
            <a:off x="385177" y="6759441"/>
            <a:ext cx="11616324" cy="1421928"/>
          </a:xfrm>
          <a:prstGeom prst="rect">
            <a:avLst/>
          </a:prstGeom>
          <a:noFill/>
        </p:spPr>
        <p:txBody>
          <a:bodyPr wrap="square" rtlCol="0">
            <a:spAutoFit/>
          </a:bodyPr>
          <a:lstStyle/>
          <a:p>
            <a:pPr algn="ctr">
              <a:lnSpc>
                <a:spcPct val="90000"/>
              </a:lnSpc>
            </a:pPr>
            <a:r>
              <a:rPr lang="en-US" sz="4800" dirty="0">
                <a:solidFill>
                  <a:schemeClr val="accent3"/>
                </a:solidFill>
                <a:latin typeface="Masqualero ExtraBlack" panose="02050B04080505020303" pitchFamily="18" charset="0"/>
              </a:rPr>
              <a:t>Sponsorship continues to be the biggest revenue driver</a:t>
            </a:r>
          </a:p>
        </p:txBody>
      </p:sp>
      <p:pic>
        <p:nvPicPr>
          <p:cNvPr id="16" name="Picture 15">
            <a:extLst>
              <a:ext uri="{FF2B5EF4-FFF2-40B4-BE49-F238E27FC236}">
                <a16:creationId xmlns:a16="http://schemas.microsoft.com/office/drawing/2014/main" id="{D42C45E2-3B3E-5FC2-6934-9CC73D43D78E}"/>
              </a:ext>
            </a:extLst>
          </p:cNvPr>
          <p:cNvPicPr>
            <a:picLocks noChangeAspect="1"/>
          </p:cNvPicPr>
          <p:nvPr/>
        </p:nvPicPr>
        <p:blipFill>
          <a:blip r:embed="rId4"/>
          <a:stretch>
            <a:fillRect/>
          </a:stretch>
        </p:blipFill>
        <p:spPr>
          <a:xfrm>
            <a:off x="286008" y="165625"/>
            <a:ext cx="11619983" cy="1944793"/>
          </a:xfrm>
          <a:prstGeom prst="rect">
            <a:avLst/>
          </a:prstGeom>
        </p:spPr>
      </p:pic>
    </p:spTree>
    <p:extLst>
      <p:ext uri="{BB962C8B-B14F-4D97-AF65-F5344CB8AC3E}">
        <p14:creationId xmlns:p14="http://schemas.microsoft.com/office/powerpoint/2010/main" val="2691656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ameraman filming a television broadcast&#10;&#10;Description automatically generated with medium confidence">
            <a:extLst>
              <a:ext uri="{FF2B5EF4-FFF2-40B4-BE49-F238E27FC236}">
                <a16:creationId xmlns:a16="http://schemas.microsoft.com/office/drawing/2014/main" id="{EA7310AB-A48A-0875-C9B2-4708C7028970}"/>
              </a:ext>
            </a:extLst>
          </p:cNvPr>
          <p:cNvPicPr>
            <a:picLocks noChangeAspect="1"/>
          </p:cNvPicPr>
          <p:nvPr/>
        </p:nvPicPr>
        <p:blipFill rotWithShape="1">
          <a:blip r:embed="rId4">
            <a:extLst>
              <a:ext uri="{28A0092B-C50C-407E-A947-70E740481C1C}">
                <a14:useLocalDpi xmlns:a14="http://schemas.microsoft.com/office/drawing/2010/main" val="0"/>
              </a:ext>
            </a:extLst>
          </a:blip>
          <a:srcRect l="1328" r="8473"/>
          <a:stretch/>
        </p:blipFill>
        <p:spPr>
          <a:xfrm flipH="1">
            <a:off x="3247125" y="0"/>
            <a:ext cx="8944873" cy="6858000"/>
          </a:xfrm>
          <a:prstGeom prst="rect">
            <a:avLst/>
          </a:prstGeom>
        </p:spPr>
      </p:pic>
      <p:sp>
        <p:nvSpPr>
          <p:cNvPr id="3" name="Rectangle 2">
            <a:extLst>
              <a:ext uri="{FF2B5EF4-FFF2-40B4-BE49-F238E27FC236}">
                <a16:creationId xmlns:a16="http://schemas.microsoft.com/office/drawing/2014/main" id="{7530C5E2-C291-D417-6FB6-B83F59B9316D}"/>
              </a:ext>
            </a:extLst>
          </p:cNvPr>
          <p:cNvSpPr/>
          <p:nvPr/>
        </p:nvSpPr>
        <p:spPr>
          <a:xfrm>
            <a:off x="3247128" y="0"/>
            <a:ext cx="8944872" cy="6861926"/>
          </a:xfrm>
          <a:prstGeom prst="rect">
            <a:avLst/>
          </a:prstGeom>
          <a:gradFill>
            <a:gsLst>
              <a:gs pos="60000">
                <a:schemeClr val="bg1">
                  <a:alpha val="65000"/>
                </a:schemeClr>
              </a:gs>
              <a:gs pos="37000">
                <a:schemeClr val="bg1"/>
              </a:gs>
              <a:gs pos="83000">
                <a:schemeClr val="bg1">
                  <a:alpha val="50000"/>
                </a:schemeClr>
              </a:gs>
            </a:gsLst>
            <a:lin ang="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kkurat-Light" panose="02000503030000020004" pitchFamily="2" charset="77"/>
              <a:ea typeface="ヒラギノ角ゴ ProN W3"/>
            </a:endParaRPr>
          </a:p>
        </p:txBody>
      </p:sp>
      <p:sp>
        <p:nvSpPr>
          <p:cNvPr id="7" name="Oval 6">
            <a:extLst>
              <a:ext uri="{FF2B5EF4-FFF2-40B4-BE49-F238E27FC236}">
                <a16:creationId xmlns:a16="http://schemas.microsoft.com/office/drawing/2014/main" id="{C67AA4C1-BF64-37D2-22B2-CB6B71F7A933}"/>
              </a:ext>
            </a:extLst>
          </p:cNvPr>
          <p:cNvSpPr/>
          <p:nvPr/>
        </p:nvSpPr>
        <p:spPr>
          <a:xfrm>
            <a:off x="2632049" y="146032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accent3"/>
                </a:solidFill>
                <a:latin typeface="Calibri" panose="020F0502020204030204" pitchFamily="34" charset="0"/>
                <a:ea typeface="Calibri" panose="020F0502020204030204" pitchFamily="34" charset="0"/>
                <a:cs typeface="Calibri" panose="020F0502020204030204" pitchFamily="34" charset="0"/>
              </a:rPr>
              <a:t>47m</a:t>
            </a:r>
          </a:p>
        </p:txBody>
      </p:sp>
      <p:sp>
        <p:nvSpPr>
          <p:cNvPr id="11" name="Oval 10">
            <a:extLst>
              <a:ext uri="{FF2B5EF4-FFF2-40B4-BE49-F238E27FC236}">
                <a16:creationId xmlns:a16="http://schemas.microsoft.com/office/drawing/2014/main" id="{59CD7E74-DCCF-7F64-E362-752E4543415F}"/>
              </a:ext>
            </a:extLst>
          </p:cNvPr>
          <p:cNvSpPr/>
          <p:nvPr/>
        </p:nvSpPr>
        <p:spPr>
          <a:xfrm>
            <a:off x="5470590" y="146032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3"/>
                </a:solidFill>
                <a:latin typeface="Calibri" panose="020F0502020204030204" pitchFamily="34" charset="0"/>
                <a:ea typeface="Calibri" panose="020F0502020204030204" pitchFamily="34" charset="0"/>
                <a:cs typeface="Calibri" panose="020F0502020204030204" pitchFamily="34" charset="0"/>
              </a:rPr>
              <a:t>20m</a:t>
            </a:r>
          </a:p>
        </p:txBody>
      </p:sp>
      <p:sp>
        <p:nvSpPr>
          <p:cNvPr id="12" name="Oval 11">
            <a:extLst>
              <a:ext uri="{FF2B5EF4-FFF2-40B4-BE49-F238E27FC236}">
                <a16:creationId xmlns:a16="http://schemas.microsoft.com/office/drawing/2014/main" id="{C309B62B-4309-F7ED-204C-58B7858C1111}"/>
              </a:ext>
            </a:extLst>
          </p:cNvPr>
          <p:cNvSpPr/>
          <p:nvPr/>
        </p:nvSpPr>
        <p:spPr>
          <a:xfrm>
            <a:off x="2632049" y="410276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accent3"/>
                </a:solidFill>
                <a:latin typeface="Calibri" panose="020F0502020204030204" pitchFamily="34" charset="0"/>
                <a:ea typeface="Calibri" panose="020F0502020204030204" pitchFamily="34" charset="0"/>
                <a:cs typeface="Calibri" panose="020F0502020204030204" pitchFamily="34" charset="0"/>
              </a:rPr>
              <a:t>#1</a:t>
            </a:r>
          </a:p>
        </p:txBody>
      </p:sp>
      <p:sp>
        <p:nvSpPr>
          <p:cNvPr id="13" name="Oval 12">
            <a:extLst>
              <a:ext uri="{FF2B5EF4-FFF2-40B4-BE49-F238E27FC236}">
                <a16:creationId xmlns:a16="http://schemas.microsoft.com/office/drawing/2014/main" id="{D03AF567-05CF-04E5-F8E0-EFA4EAB79651}"/>
              </a:ext>
            </a:extLst>
          </p:cNvPr>
          <p:cNvSpPr/>
          <p:nvPr/>
        </p:nvSpPr>
        <p:spPr>
          <a:xfrm>
            <a:off x="5470590" y="4102760"/>
            <a:ext cx="1440000" cy="144000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accent3"/>
                </a:solidFill>
                <a:latin typeface="Calibri" panose="020F0502020204030204" pitchFamily="34" charset="0"/>
                <a:ea typeface="Calibri" panose="020F0502020204030204" pitchFamily="34" charset="0"/>
                <a:cs typeface="Calibri" panose="020F0502020204030204" pitchFamily="34" charset="0"/>
              </a:rPr>
              <a:t>+51%</a:t>
            </a:r>
          </a:p>
        </p:txBody>
      </p:sp>
      <p:sp>
        <p:nvSpPr>
          <p:cNvPr id="17" name="TextBox 16">
            <a:extLst>
              <a:ext uri="{FF2B5EF4-FFF2-40B4-BE49-F238E27FC236}">
                <a16:creationId xmlns:a16="http://schemas.microsoft.com/office/drawing/2014/main" id="{35547997-A735-7151-B08F-C79911E4351E}"/>
              </a:ext>
            </a:extLst>
          </p:cNvPr>
          <p:cNvSpPr txBox="1"/>
          <p:nvPr/>
        </p:nvSpPr>
        <p:spPr>
          <a:xfrm>
            <a:off x="1929931" y="3033855"/>
            <a:ext cx="2844236" cy="954107"/>
          </a:xfrm>
          <a:prstGeom prst="rect">
            <a:avLst/>
          </a:prstGeom>
          <a:noFill/>
        </p:spPr>
        <p:txBody>
          <a:bodyPr wrap="square">
            <a:spAutoFit/>
          </a:bodyPr>
          <a:lstStyle/>
          <a:p>
            <a:pPr algn="ctr"/>
            <a:r>
              <a:rPr lang="en-GB" sz="1400" dirty="0">
                <a:latin typeface="Calibri" panose="020F0502020204030204" pitchFamily="34" charset="0"/>
                <a:ea typeface="Calibri" panose="020F0502020204030204" pitchFamily="34" charset="0"/>
                <a:cs typeface="Calibri" panose="020F0502020204030204" pitchFamily="34" charset="0"/>
              </a:rPr>
              <a:t>47m viewers of women’s sport in the UK alone in 2023, averaging a viewing time of just over 10 hours per person (WST)</a:t>
            </a:r>
          </a:p>
        </p:txBody>
      </p:sp>
      <p:sp>
        <p:nvSpPr>
          <p:cNvPr id="20" name="TextBox 19">
            <a:extLst>
              <a:ext uri="{FF2B5EF4-FFF2-40B4-BE49-F238E27FC236}">
                <a16:creationId xmlns:a16="http://schemas.microsoft.com/office/drawing/2014/main" id="{285EA5E0-371D-29B2-DB64-89BA947A79EE}"/>
              </a:ext>
            </a:extLst>
          </p:cNvPr>
          <p:cNvSpPr txBox="1"/>
          <p:nvPr/>
        </p:nvSpPr>
        <p:spPr>
          <a:xfrm>
            <a:off x="4767845" y="3033854"/>
            <a:ext cx="2845490" cy="954107"/>
          </a:xfrm>
          <a:prstGeom prst="rect">
            <a:avLst/>
          </a:prstGeom>
          <a:noFill/>
        </p:spPr>
        <p:txBody>
          <a:bodyPr wrap="square">
            <a:spAutoFit/>
          </a:bodyPr>
          <a:lstStyle/>
          <a:p>
            <a:pPr algn="ctr"/>
            <a:r>
              <a:rPr lang="en-GB" sz="1400" dirty="0">
                <a:latin typeface="Calibri" panose="020F0502020204030204" pitchFamily="34" charset="0"/>
                <a:ea typeface="Calibri" panose="020F0502020204030204" pitchFamily="34" charset="0"/>
                <a:cs typeface="Calibri" panose="020F0502020204030204" pitchFamily="34" charset="0"/>
              </a:rPr>
              <a:t>The 2023 Tour de France Femmes attracted a total of nearly 20 million viewers on public service broadcaster France </a:t>
            </a:r>
            <a:r>
              <a:rPr lang="en-GB" sz="1400" dirty="0" err="1">
                <a:latin typeface="Calibri" panose="020F0502020204030204" pitchFamily="34" charset="0"/>
                <a:ea typeface="Calibri" panose="020F0502020204030204" pitchFamily="34" charset="0"/>
                <a:cs typeface="Calibri" panose="020F0502020204030204" pitchFamily="34" charset="0"/>
              </a:rPr>
              <a:t>Télévisions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E5091AB-A099-C71D-E621-BB805CA879FA}"/>
              </a:ext>
            </a:extLst>
          </p:cNvPr>
          <p:cNvSpPr txBox="1"/>
          <p:nvPr/>
        </p:nvSpPr>
        <p:spPr>
          <a:xfrm>
            <a:off x="1929931" y="5717579"/>
            <a:ext cx="2844238" cy="954107"/>
          </a:xfrm>
          <a:prstGeom prst="rect">
            <a:avLst/>
          </a:prstGeom>
          <a:noFill/>
        </p:spPr>
        <p:txBody>
          <a:bodyPr wrap="square">
            <a:spAutoFit/>
          </a:bodyPr>
          <a:lstStyle/>
          <a:p>
            <a:pPr algn="ctr"/>
            <a:r>
              <a:rPr lang="en-GB" sz="1400" dirty="0">
                <a:latin typeface="Calibri" panose="020F0502020204030204" pitchFamily="34" charset="0"/>
                <a:ea typeface="Calibri" panose="020F0502020204030204" pitchFamily="34" charset="0"/>
                <a:cs typeface="Calibri" panose="020F0502020204030204" pitchFamily="34" charset="0"/>
              </a:rPr>
              <a:t>2023 WNBA viewership was up 21% whilst an NCAA Women’s Final Four game became the most viewed college basketball game ever</a:t>
            </a:r>
          </a:p>
        </p:txBody>
      </p:sp>
      <p:sp>
        <p:nvSpPr>
          <p:cNvPr id="22" name="TextBox 21">
            <a:extLst>
              <a:ext uri="{FF2B5EF4-FFF2-40B4-BE49-F238E27FC236}">
                <a16:creationId xmlns:a16="http://schemas.microsoft.com/office/drawing/2014/main" id="{C7135AD4-FC75-DC4B-7F0B-DC6A711E7718}"/>
              </a:ext>
            </a:extLst>
          </p:cNvPr>
          <p:cNvSpPr txBox="1"/>
          <p:nvPr/>
        </p:nvSpPr>
        <p:spPr>
          <a:xfrm>
            <a:off x="4784961" y="5717579"/>
            <a:ext cx="2844238" cy="738664"/>
          </a:xfrm>
          <a:prstGeom prst="rect">
            <a:avLst/>
          </a:prstGeom>
          <a:noFill/>
        </p:spPr>
        <p:txBody>
          <a:bodyPr wrap="square">
            <a:spAutoFit/>
          </a:bodyPr>
          <a:lstStyle/>
          <a:p>
            <a:pPr algn="ctr"/>
            <a:r>
              <a:rPr lang="en-GB" sz="1400" dirty="0">
                <a:latin typeface="Calibri" panose="020F0502020204030204" pitchFamily="34" charset="0"/>
                <a:ea typeface="Calibri" panose="020F0502020204030204" pitchFamily="34" charset="0"/>
                <a:cs typeface="Calibri" panose="020F0502020204030204" pitchFamily="34" charset="0"/>
              </a:rPr>
              <a:t>The Frauen Bundesliga in Germany saw a 51% increase in live match viewership YOY</a:t>
            </a:r>
          </a:p>
        </p:txBody>
      </p:sp>
      <p:pic>
        <p:nvPicPr>
          <p:cNvPr id="6" name="Picture 5">
            <a:extLst>
              <a:ext uri="{FF2B5EF4-FFF2-40B4-BE49-F238E27FC236}">
                <a16:creationId xmlns:a16="http://schemas.microsoft.com/office/drawing/2014/main" id="{0E45BEB5-1F59-2A76-C531-FC4BA6D7CAC6}"/>
              </a:ext>
            </a:extLst>
          </p:cNvPr>
          <p:cNvPicPr>
            <a:picLocks noChangeAspect="1"/>
          </p:cNvPicPr>
          <p:nvPr/>
        </p:nvPicPr>
        <p:blipFill>
          <a:blip r:embed="rId5"/>
          <a:stretch>
            <a:fillRect/>
          </a:stretch>
        </p:blipFill>
        <p:spPr>
          <a:xfrm>
            <a:off x="693738" y="40705"/>
            <a:ext cx="11741914" cy="1182727"/>
          </a:xfrm>
          <a:prstGeom prst="rect">
            <a:avLst/>
          </a:prstGeom>
        </p:spPr>
      </p:pic>
    </p:spTree>
    <p:extLst>
      <p:ext uri="{BB962C8B-B14F-4D97-AF65-F5344CB8AC3E}">
        <p14:creationId xmlns:p14="http://schemas.microsoft.com/office/powerpoint/2010/main" val="417470652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2D3BD2B-EF42-09DB-2E2B-3B0A90C2D7E7}"/>
              </a:ext>
            </a:extLst>
          </p:cNvPr>
          <p:cNvSpPr txBox="1"/>
          <p:nvPr/>
        </p:nvSpPr>
        <p:spPr>
          <a:xfrm>
            <a:off x="2271846" y="1964052"/>
            <a:ext cx="764844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FFFFFF"/>
                </a:solidFill>
                <a:effectLst/>
                <a:uLnTx/>
                <a:uFillTx/>
                <a:latin typeface="+mj-lt"/>
                <a:ea typeface="ヒラギノ角ゴ ProN W3"/>
              </a:rPr>
              <a:t>Compared</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to</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big</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men‘s</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sport</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where</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media</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reach</a:t>
            </a:r>
            <a:r>
              <a:rPr kumimoji="0" lang="de-DE" sz="1600" b="0" i="0" u="none" strike="noStrike" kern="1200" cap="none" spc="0" normalizeH="0" baseline="0" noProof="0" dirty="0">
                <a:ln>
                  <a:noFill/>
                </a:ln>
                <a:solidFill>
                  <a:srgbClr val="FFFFFF"/>
                </a:solidFill>
                <a:effectLst/>
                <a:uLnTx/>
                <a:uFillTx/>
                <a:latin typeface="+mj-lt"/>
                <a:ea typeface="ヒラギノ角ゴ ProN W3"/>
              </a:rPr>
              <a:t> and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other</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rPr>
              <a:t>classical</a:t>
            </a:r>
            <a:r>
              <a:rPr kumimoji="0" lang="de-DE" sz="1600" b="0" i="0" u="none" strike="noStrike" kern="1200" cap="none" spc="0" normalizeH="0" baseline="0" noProof="0" dirty="0">
                <a:ln>
                  <a:noFill/>
                </a:ln>
                <a:solidFill>
                  <a:srgbClr val="FFFFFF"/>
                </a:solidFill>
                <a:effectLst/>
                <a:uLnTx/>
                <a:uFillTx/>
                <a:latin typeface="+mj-lt"/>
                <a:ea typeface="ヒラギノ角ゴ ProN W3"/>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cs typeface="+mn-cs"/>
              </a:rPr>
              <a:t>benefits</a:t>
            </a:r>
            <a:r>
              <a:rPr kumimoji="0" lang="de-DE" sz="1600" b="0" i="0" u="none" strike="noStrike" kern="1200" cap="none" spc="0" normalizeH="0" baseline="0" noProof="0" dirty="0">
                <a:ln>
                  <a:noFill/>
                </a:ln>
                <a:solidFill>
                  <a:srgbClr val="FFFFFF"/>
                </a:solidFill>
                <a:effectLst/>
                <a:uLnTx/>
                <a:uFillTx/>
                <a:latin typeface="+mj-lt"/>
                <a:ea typeface="ヒラギノ角ゴ ProN W3"/>
                <a:cs typeface="+mn-cs"/>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cs typeface="+mn-cs"/>
              </a:rPr>
              <a:t>rule</a:t>
            </a:r>
            <a:r>
              <a:rPr kumimoji="0" lang="de-DE" sz="1600" b="0" i="0" u="none" strike="noStrike" kern="1200" cap="none" spc="0" normalizeH="0" baseline="0" noProof="0" dirty="0">
                <a:ln>
                  <a:noFill/>
                </a:ln>
                <a:solidFill>
                  <a:srgbClr val="FFFFFF"/>
                </a:solidFill>
                <a:effectLst/>
                <a:uLnTx/>
                <a:uFillTx/>
                <a:latin typeface="+mj-lt"/>
                <a:ea typeface="ヒラギノ角ゴ ProN W3"/>
                <a:cs typeface="+mn-cs"/>
              </a:rPr>
              <a:t> </a:t>
            </a:r>
            <a:r>
              <a:rPr kumimoji="0" lang="de-DE" sz="1600" b="0" i="0" u="none" strike="noStrike" kern="1200" cap="none" spc="0" normalizeH="0" baseline="0" noProof="0" dirty="0" err="1">
                <a:ln>
                  <a:noFill/>
                </a:ln>
                <a:solidFill>
                  <a:srgbClr val="FFFFFF"/>
                </a:solidFill>
                <a:effectLst/>
                <a:uLnTx/>
                <a:uFillTx/>
                <a:latin typeface="+mj-lt"/>
                <a:ea typeface="ヒラギノ角ゴ ProN W3"/>
                <a:cs typeface="+mn-cs"/>
              </a:rPr>
              <a:t>surpreme</a:t>
            </a:r>
            <a:endParaRPr kumimoji="0" lang="de-DE" sz="1600" b="0" i="0" u="none" strike="noStrike" kern="1200" cap="none" spc="0" normalizeH="0" baseline="0" noProof="0" dirty="0">
              <a:ln>
                <a:noFill/>
              </a:ln>
              <a:solidFill>
                <a:srgbClr val="FFFFFF"/>
              </a:solidFill>
              <a:effectLst/>
              <a:uLnTx/>
              <a:uFillTx/>
              <a:latin typeface="+mj-lt"/>
              <a:ea typeface="ヒラギノ角ゴ ProN W3"/>
              <a:cs typeface="+mn-cs"/>
            </a:endParaRPr>
          </a:p>
        </p:txBody>
      </p:sp>
      <p:grpSp>
        <p:nvGrpSpPr>
          <p:cNvPr id="2" name="Group 1">
            <a:extLst>
              <a:ext uri="{FF2B5EF4-FFF2-40B4-BE49-F238E27FC236}">
                <a16:creationId xmlns:a16="http://schemas.microsoft.com/office/drawing/2014/main" id="{EF9A5732-EF3E-5721-A2F2-D3DCE48BD7C2}"/>
              </a:ext>
            </a:extLst>
          </p:cNvPr>
          <p:cNvGrpSpPr/>
          <p:nvPr/>
        </p:nvGrpSpPr>
        <p:grpSpPr>
          <a:xfrm>
            <a:off x="1485883" y="2720548"/>
            <a:ext cx="9316635" cy="2927661"/>
            <a:chOff x="2105901" y="1737317"/>
            <a:chExt cx="13972573" cy="4390744"/>
          </a:xfrm>
        </p:grpSpPr>
        <p:pic>
          <p:nvPicPr>
            <p:cNvPr id="10" name="Image" descr="Image">
              <a:extLst>
                <a:ext uri="{FF2B5EF4-FFF2-40B4-BE49-F238E27FC236}">
                  <a16:creationId xmlns:a16="http://schemas.microsoft.com/office/drawing/2014/main" id="{BAC50FF3-691B-DF15-1D21-1968EF6DB5A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1713578" y="1758972"/>
              <a:ext cx="4364896" cy="4369089"/>
            </a:xfrm>
            <a:prstGeom prst="rect">
              <a:avLst/>
            </a:prstGeom>
            <a:ln w="12700">
              <a:miter lim="400000"/>
            </a:ln>
          </p:spPr>
        </p:pic>
        <p:pic>
          <p:nvPicPr>
            <p:cNvPr id="19" name="Image" descr="Image">
              <a:extLst>
                <a:ext uri="{FF2B5EF4-FFF2-40B4-BE49-F238E27FC236}">
                  <a16:creationId xmlns:a16="http://schemas.microsoft.com/office/drawing/2014/main" id="{B371E2C3-82C9-033D-53E8-9CD99C3DDAF0}"/>
                </a:ext>
              </a:extLst>
            </p:cNvPr>
            <p:cNvPicPr>
              <a:picLocks noChangeAspect="1"/>
            </p:cNvPicPr>
            <p:nvPr/>
          </p:nvPicPr>
          <p:blipFill>
            <a:blip r:embed="rId5"/>
            <a:stretch>
              <a:fillRect/>
            </a:stretch>
          </p:blipFill>
          <p:spPr>
            <a:xfrm>
              <a:off x="6849743" y="1737317"/>
              <a:ext cx="4340315" cy="4344484"/>
            </a:xfrm>
            <a:prstGeom prst="rect">
              <a:avLst/>
            </a:prstGeom>
            <a:ln w="12700">
              <a:miter lim="400000"/>
            </a:ln>
          </p:spPr>
        </p:pic>
        <p:pic>
          <p:nvPicPr>
            <p:cNvPr id="21" name="Image" descr="Image">
              <a:extLst>
                <a:ext uri="{FF2B5EF4-FFF2-40B4-BE49-F238E27FC236}">
                  <a16:creationId xmlns:a16="http://schemas.microsoft.com/office/drawing/2014/main" id="{01FEA929-F9E5-E7E0-BEA5-FC76D7ADCF9C}"/>
                </a:ext>
              </a:extLst>
            </p:cNvPr>
            <p:cNvPicPr>
              <a:picLocks noChangeAspect="1"/>
            </p:cNvPicPr>
            <p:nvPr/>
          </p:nvPicPr>
          <p:blipFill>
            <a:blip r:embed="rId5"/>
            <a:stretch>
              <a:fillRect/>
            </a:stretch>
          </p:blipFill>
          <p:spPr>
            <a:xfrm>
              <a:off x="2105901" y="1737317"/>
              <a:ext cx="4340315" cy="4344484"/>
            </a:xfrm>
            <a:prstGeom prst="rect">
              <a:avLst/>
            </a:prstGeom>
            <a:ln w="12700">
              <a:miter lim="400000"/>
            </a:ln>
          </p:spPr>
        </p:pic>
      </p:grpSp>
      <p:sp>
        <p:nvSpPr>
          <p:cNvPr id="22" name="TextBox 21">
            <a:extLst>
              <a:ext uri="{FF2B5EF4-FFF2-40B4-BE49-F238E27FC236}">
                <a16:creationId xmlns:a16="http://schemas.microsoft.com/office/drawing/2014/main" id="{F2EFA1FE-C884-B7FD-F219-68B59415BE69}"/>
              </a:ext>
            </a:extLst>
          </p:cNvPr>
          <p:cNvSpPr txBox="1"/>
          <p:nvPr/>
        </p:nvSpPr>
        <p:spPr>
          <a:xfrm>
            <a:off x="1667018" y="3776099"/>
            <a:ext cx="260423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effectLst>
                  <a:glow rad="228600">
                    <a:srgbClr val="69BD95">
                      <a:satMod val="175000"/>
                      <a:alpha val="40000"/>
                    </a:srgbClr>
                  </a:glow>
                </a:effectLst>
              </a:rPr>
              <a:t>Power of Personality</a:t>
            </a:r>
            <a:endParaRPr lang="en-GB" sz="2800" dirty="0">
              <a:solidFill>
                <a:schemeClr val="bg1"/>
              </a:solidFill>
              <a:effectLst>
                <a:glow rad="228600">
                  <a:srgbClr val="69BD95">
                    <a:satMod val="175000"/>
                    <a:alpha val="40000"/>
                  </a:srgbClr>
                </a:glow>
              </a:effectLst>
            </a:endParaRPr>
          </a:p>
        </p:txBody>
      </p:sp>
      <p:sp>
        <p:nvSpPr>
          <p:cNvPr id="23" name="TextBox 22">
            <a:extLst>
              <a:ext uri="{FF2B5EF4-FFF2-40B4-BE49-F238E27FC236}">
                <a16:creationId xmlns:a16="http://schemas.microsoft.com/office/drawing/2014/main" id="{99BD1EC1-FE4A-9E79-F1E0-C2F70B6F0E7F}"/>
              </a:ext>
            </a:extLst>
          </p:cNvPr>
          <p:cNvSpPr txBox="1"/>
          <p:nvPr/>
        </p:nvSpPr>
        <p:spPr>
          <a:xfrm>
            <a:off x="4833888" y="3776099"/>
            <a:ext cx="2604235" cy="954107"/>
          </a:xfrm>
          <a:prstGeom prst="rect">
            <a:avLst/>
          </a:prstGeom>
          <a:noFill/>
        </p:spPr>
        <p:txBody>
          <a:bodyPr wrap="square">
            <a:spAutoFit/>
          </a:bodyPr>
          <a:lstStyle/>
          <a:p>
            <a:pPr algn="ctr">
              <a:defRPr/>
            </a:pPr>
            <a:r>
              <a:rPr lang="en-US" sz="2800" dirty="0">
                <a:solidFill>
                  <a:schemeClr val="bg1"/>
                </a:solidFill>
                <a:effectLst>
                  <a:glow rad="228600">
                    <a:srgbClr val="69BD95">
                      <a:satMod val="175000"/>
                      <a:alpha val="40000"/>
                    </a:srgbClr>
                  </a:glow>
                </a:effectLst>
              </a:rPr>
              <a:t>New </a:t>
            </a:r>
          </a:p>
          <a:p>
            <a:pPr algn="ctr">
              <a:defRPr/>
            </a:pPr>
            <a:r>
              <a:rPr lang="en-US" sz="2800" dirty="0">
                <a:solidFill>
                  <a:schemeClr val="bg1"/>
                </a:solidFill>
                <a:effectLst>
                  <a:glow rad="228600">
                    <a:srgbClr val="69BD95">
                      <a:satMod val="175000"/>
                      <a:alpha val="40000"/>
                    </a:srgbClr>
                  </a:glow>
                </a:effectLst>
              </a:rPr>
              <a:t>Audiences</a:t>
            </a:r>
            <a:endParaRPr lang="en-GB" sz="2800" dirty="0">
              <a:solidFill>
                <a:schemeClr val="bg1"/>
              </a:solidFill>
              <a:effectLst>
                <a:glow rad="228600">
                  <a:srgbClr val="69BD95">
                    <a:satMod val="175000"/>
                    <a:alpha val="40000"/>
                  </a:srgbClr>
                </a:glow>
              </a:effectLst>
            </a:endParaRPr>
          </a:p>
        </p:txBody>
      </p:sp>
      <p:sp>
        <p:nvSpPr>
          <p:cNvPr id="24" name="TextBox 23">
            <a:extLst>
              <a:ext uri="{FF2B5EF4-FFF2-40B4-BE49-F238E27FC236}">
                <a16:creationId xmlns:a16="http://schemas.microsoft.com/office/drawing/2014/main" id="{B2DE6358-1B4A-02CA-3E83-7DCB4FF3BE58}"/>
              </a:ext>
            </a:extLst>
          </p:cNvPr>
          <p:cNvSpPr txBox="1"/>
          <p:nvPr/>
        </p:nvSpPr>
        <p:spPr>
          <a:xfrm>
            <a:off x="8101882" y="3776099"/>
            <a:ext cx="2604235" cy="1384995"/>
          </a:xfrm>
          <a:prstGeom prst="rect">
            <a:avLst/>
          </a:prstGeom>
          <a:noFill/>
        </p:spPr>
        <p:txBody>
          <a:bodyPr wrap="square">
            <a:spAutoFit/>
          </a:bodyPr>
          <a:lstStyle/>
          <a:p>
            <a:pPr marR="0" lvl="0" indent="0" algn="ctr" fontAlgn="auto">
              <a:lnSpc>
                <a:spcPct val="100000"/>
              </a:lnSpc>
              <a:spcBef>
                <a:spcPts val="0"/>
              </a:spcBef>
              <a:spcAft>
                <a:spcPts val="0"/>
              </a:spcAft>
              <a:buClrTx/>
              <a:buSzTx/>
              <a:buFontTx/>
              <a:buNone/>
              <a:tabLst/>
              <a:defRPr/>
            </a:pPr>
            <a:r>
              <a:rPr lang="en-US" sz="2800" dirty="0">
                <a:solidFill>
                  <a:schemeClr val="bg1"/>
                </a:solidFill>
                <a:effectLst>
                  <a:glow rad="228600">
                    <a:srgbClr val="69BD95">
                      <a:satMod val="175000"/>
                      <a:alpha val="40000"/>
                    </a:srgbClr>
                  </a:glow>
                </a:effectLst>
              </a:rPr>
              <a:t>The Opportunity to shape the Journey</a:t>
            </a:r>
          </a:p>
        </p:txBody>
      </p:sp>
      <p:pic>
        <p:nvPicPr>
          <p:cNvPr id="4" name="Picture 3">
            <a:extLst>
              <a:ext uri="{FF2B5EF4-FFF2-40B4-BE49-F238E27FC236}">
                <a16:creationId xmlns:a16="http://schemas.microsoft.com/office/drawing/2014/main" id="{02F43590-F9D9-88AF-70E4-C983849B0693}"/>
              </a:ext>
            </a:extLst>
          </p:cNvPr>
          <p:cNvPicPr>
            <a:picLocks noChangeAspect="1"/>
          </p:cNvPicPr>
          <p:nvPr/>
        </p:nvPicPr>
        <p:blipFill>
          <a:blip r:embed="rId6"/>
          <a:stretch>
            <a:fillRect/>
          </a:stretch>
        </p:blipFill>
        <p:spPr>
          <a:xfrm>
            <a:off x="286009" y="163989"/>
            <a:ext cx="11619983" cy="1944793"/>
          </a:xfrm>
          <a:prstGeom prst="rect">
            <a:avLst/>
          </a:prstGeom>
        </p:spPr>
      </p:pic>
    </p:spTree>
    <p:extLst>
      <p:ext uri="{BB962C8B-B14F-4D97-AF65-F5344CB8AC3E}">
        <p14:creationId xmlns:p14="http://schemas.microsoft.com/office/powerpoint/2010/main" val="51492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8CBAF11-4AC4-90FD-3E29-A063DD8CD606}"/>
              </a:ext>
            </a:extLst>
          </p:cNvPr>
          <p:cNvSpPr/>
          <p:nvPr/>
        </p:nvSpPr>
        <p:spPr>
          <a:xfrm>
            <a:off x="5471554" y="3001936"/>
            <a:ext cx="1562318" cy="235525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E244EC4-14BA-01A9-4F54-43937AD73126}"/>
              </a:ext>
            </a:extLst>
          </p:cNvPr>
          <p:cNvSpPr txBox="1"/>
          <p:nvPr/>
        </p:nvSpPr>
        <p:spPr>
          <a:xfrm>
            <a:off x="2830139" y="1163031"/>
            <a:ext cx="65761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72% of women’s sports fans are interested in athletes ‘off the field’</a:t>
            </a:r>
            <a:endParaRPr kumimoji="0" lang="en-GB" sz="28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D3C10961-8A92-1535-2FD9-868219F1C11D}"/>
              </a:ext>
            </a:extLst>
          </p:cNvPr>
          <p:cNvSpPr/>
          <p:nvPr/>
        </p:nvSpPr>
        <p:spPr>
          <a:xfrm>
            <a:off x="1934781" y="3009295"/>
            <a:ext cx="1562318" cy="235525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4D4B008-5AAD-A422-9467-35CE3E8917D1}"/>
              </a:ext>
            </a:extLst>
          </p:cNvPr>
          <p:cNvSpPr txBox="1"/>
          <p:nvPr/>
        </p:nvSpPr>
        <p:spPr>
          <a:xfrm>
            <a:off x="1227451" y="5515363"/>
            <a:ext cx="27051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Social media offers a great opportunity for female teams, leagues and athletes to tell stories.</a:t>
            </a:r>
            <a:endParaRPr kumimoji="0" lang="en-GB"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BB049CE9-476E-9799-8634-B52EC45F1954}"/>
              </a:ext>
            </a:extLst>
          </p:cNvPr>
          <p:cNvSpPr txBox="1"/>
          <p:nvPr/>
        </p:nvSpPr>
        <p:spPr>
          <a:xfrm>
            <a:off x="4743450" y="5509615"/>
            <a:ext cx="27051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Female athletes tend to be more accessible and more open to involvement.</a:t>
            </a:r>
            <a:endParaRPr kumimoji="0" lang="en-GB" b="0"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4D15F727-F6B0-04E0-D35F-81E0C46F2379}"/>
              </a:ext>
            </a:extLst>
          </p:cNvPr>
          <p:cNvSpPr txBox="1"/>
          <p:nvPr/>
        </p:nvSpPr>
        <p:spPr>
          <a:xfrm>
            <a:off x="8053697" y="5509615"/>
            <a:ext cx="27051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Rightsholders and brands are amplifying individual athletes, turning them into stars.</a:t>
            </a:r>
            <a:endParaRPr kumimoji="0" lang="en-GB"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2" name="Picture 21">
            <a:extLst>
              <a:ext uri="{FF2B5EF4-FFF2-40B4-BE49-F238E27FC236}">
                <a16:creationId xmlns:a16="http://schemas.microsoft.com/office/drawing/2014/main" id="{67E7CBF4-B86D-F965-2D22-BD78B0AF5776}"/>
              </a:ext>
            </a:extLst>
          </p:cNvPr>
          <p:cNvPicPr>
            <a:picLocks noChangeAspect="1"/>
          </p:cNvPicPr>
          <p:nvPr/>
        </p:nvPicPr>
        <p:blipFill>
          <a:blip r:embed="rId4"/>
          <a:stretch>
            <a:fillRect/>
          </a:stretch>
        </p:blipFill>
        <p:spPr>
          <a:xfrm>
            <a:off x="1753263" y="2927980"/>
            <a:ext cx="1562318" cy="2276793"/>
          </a:xfrm>
          <a:prstGeom prst="rect">
            <a:avLst/>
          </a:prstGeom>
        </p:spPr>
      </p:pic>
      <p:grpSp>
        <p:nvGrpSpPr>
          <p:cNvPr id="25" name="Group 24">
            <a:extLst>
              <a:ext uri="{FF2B5EF4-FFF2-40B4-BE49-F238E27FC236}">
                <a16:creationId xmlns:a16="http://schemas.microsoft.com/office/drawing/2014/main" id="{90C157DF-17FB-34C1-3A00-AE265DA78218}"/>
              </a:ext>
            </a:extLst>
          </p:cNvPr>
          <p:cNvGrpSpPr/>
          <p:nvPr/>
        </p:nvGrpSpPr>
        <p:grpSpPr>
          <a:xfrm>
            <a:off x="5100743" y="2950692"/>
            <a:ext cx="1716121" cy="2254081"/>
            <a:chOff x="5100743" y="3136046"/>
            <a:chExt cx="1566489" cy="2156361"/>
          </a:xfrm>
        </p:grpSpPr>
        <p:pic>
          <p:nvPicPr>
            <p:cNvPr id="23" name="Picture 22">
              <a:extLst>
                <a:ext uri="{FF2B5EF4-FFF2-40B4-BE49-F238E27FC236}">
                  <a16:creationId xmlns:a16="http://schemas.microsoft.com/office/drawing/2014/main" id="{CED157C9-116C-521F-055E-178DE22370A0}"/>
                </a:ext>
              </a:extLst>
            </p:cNvPr>
            <p:cNvPicPr>
              <a:picLocks noChangeAspect="1"/>
            </p:cNvPicPr>
            <p:nvPr/>
          </p:nvPicPr>
          <p:blipFill>
            <a:blip r:embed="rId5"/>
            <a:stretch>
              <a:fillRect/>
            </a:stretch>
          </p:blipFill>
          <p:spPr>
            <a:xfrm>
              <a:off x="5100743" y="3136046"/>
              <a:ext cx="1566489" cy="881150"/>
            </a:xfrm>
            <a:prstGeom prst="rect">
              <a:avLst/>
            </a:prstGeom>
            <a:ln w="19050">
              <a:solidFill>
                <a:schemeClr val="bg1"/>
              </a:solidFill>
            </a:ln>
          </p:spPr>
        </p:pic>
        <p:pic>
          <p:nvPicPr>
            <p:cNvPr id="24" name="Picture 23">
              <a:extLst>
                <a:ext uri="{FF2B5EF4-FFF2-40B4-BE49-F238E27FC236}">
                  <a16:creationId xmlns:a16="http://schemas.microsoft.com/office/drawing/2014/main" id="{44F5DE66-8441-7B3F-DB99-5456A236009F}"/>
                </a:ext>
              </a:extLst>
            </p:cNvPr>
            <p:cNvPicPr>
              <a:picLocks noChangeAspect="1"/>
            </p:cNvPicPr>
            <p:nvPr/>
          </p:nvPicPr>
          <p:blipFill rotWithShape="1">
            <a:blip r:embed="rId6"/>
            <a:srcRect l="31087" r="-1"/>
            <a:stretch/>
          </p:blipFill>
          <p:spPr>
            <a:xfrm>
              <a:off x="5100743" y="4017197"/>
              <a:ext cx="1562318" cy="1275210"/>
            </a:xfrm>
            <a:prstGeom prst="rect">
              <a:avLst/>
            </a:prstGeom>
            <a:ln w="19050">
              <a:solidFill>
                <a:schemeClr val="bg1"/>
              </a:solidFill>
            </a:ln>
          </p:spPr>
        </p:pic>
      </p:grpSp>
      <p:sp>
        <p:nvSpPr>
          <p:cNvPr id="28" name="Rectangle 27">
            <a:extLst>
              <a:ext uri="{FF2B5EF4-FFF2-40B4-BE49-F238E27FC236}">
                <a16:creationId xmlns:a16="http://schemas.microsoft.com/office/drawing/2014/main" id="{FA84DAA7-043F-0870-91E7-0CA0F11F45DF}"/>
              </a:ext>
            </a:extLst>
          </p:cNvPr>
          <p:cNvSpPr/>
          <p:nvPr/>
        </p:nvSpPr>
        <p:spPr>
          <a:xfrm>
            <a:off x="8703980" y="3001936"/>
            <a:ext cx="1562318" cy="235525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Caitlin Clark pens farewell to 'forever favorite' Iowa fans after final ...">
            <a:extLst>
              <a:ext uri="{FF2B5EF4-FFF2-40B4-BE49-F238E27FC236}">
                <a16:creationId xmlns:a16="http://schemas.microsoft.com/office/drawing/2014/main" id="{B2AEDEE3-7D52-C00A-3F2D-72AA62668B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660" r="34044" b="19013"/>
          <a:stretch/>
        </p:blipFill>
        <p:spPr bwMode="auto">
          <a:xfrm>
            <a:off x="8415939" y="2927979"/>
            <a:ext cx="1584941" cy="2276793"/>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7ED700E-A45C-1C67-9EBD-1E28CFEA01E9}"/>
              </a:ext>
            </a:extLst>
          </p:cNvPr>
          <p:cNvPicPr>
            <a:picLocks noChangeAspect="1"/>
          </p:cNvPicPr>
          <p:nvPr/>
        </p:nvPicPr>
        <p:blipFill>
          <a:blip r:embed="rId8"/>
          <a:stretch>
            <a:fillRect/>
          </a:stretch>
        </p:blipFill>
        <p:spPr>
          <a:xfrm>
            <a:off x="854237" y="274156"/>
            <a:ext cx="10796952" cy="1176630"/>
          </a:xfrm>
          <a:prstGeom prst="rect">
            <a:avLst/>
          </a:prstGeom>
        </p:spPr>
      </p:pic>
      <p:sp>
        <p:nvSpPr>
          <p:cNvPr id="8" name="TextBox 7">
            <a:extLst>
              <a:ext uri="{FF2B5EF4-FFF2-40B4-BE49-F238E27FC236}">
                <a16:creationId xmlns:a16="http://schemas.microsoft.com/office/drawing/2014/main" id="{924F44F2-845B-C8D6-AB16-A0631D15DED3}"/>
              </a:ext>
            </a:extLst>
          </p:cNvPr>
          <p:cNvSpPr txBox="1"/>
          <p:nvPr/>
        </p:nvSpPr>
        <p:spPr>
          <a:xfrm>
            <a:off x="7097963" y="6995036"/>
            <a:ext cx="4466223" cy="480131"/>
          </a:xfrm>
          <a:prstGeom prst="rect">
            <a:avLst/>
          </a:prstGeom>
          <a:noFill/>
        </p:spPr>
        <p:txBody>
          <a:bodyPr wrap="square" rtlCol="0">
            <a:spAutoFit/>
          </a:bodyPr>
          <a:lstStyle/>
          <a:p>
            <a:pPr algn="ctr">
              <a:lnSpc>
                <a:spcPct val="90000"/>
              </a:lnSpc>
            </a:pPr>
            <a:r>
              <a:rPr lang="en-US" sz="2800" dirty="0">
                <a:solidFill>
                  <a:schemeClr val="accent3"/>
                </a:solidFill>
                <a:latin typeface="Masqualero ExtraBlack" panose="02050B04080505020303" pitchFamily="18" charset="0"/>
              </a:rPr>
              <a:t>Amplification</a:t>
            </a:r>
          </a:p>
        </p:txBody>
      </p:sp>
      <p:sp>
        <p:nvSpPr>
          <p:cNvPr id="9" name="TextBox 8">
            <a:extLst>
              <a:ext uri="{FF2B5EF4-FFF2-40B4-BE49-F238E27FC236}">
                <a16:creationId xmlns:a16="http://schemas.microsoft.com/office/drawing/2014/main" id="{C7AB6F12-0068-BA4A-FB4B-3006BD53B5A8}"/>
              </a:ext>
            </a:extLst>
          </p:cNvPr>
          <p:cNvSpPr txBox="1"/>
          <p:nvPr/>
        </p:nvSpPr>
        <p:spPr>
          <a:xfrm>
            <a:off x="3862888" y="6995036"/>
            <a:ext cx="4466223" cy="480131"/>
          </a:xfrm>
          <a:prstGeom prst="rect">
            <a:avLst/>
          </a:prstGeom>
          <a:noFill/>
        </p:spPr>
        <p:txBody>
          <a:bodyPr wrap="square" rtlCol="0">
            <a:spAutoFit/>
          </a:bodyPr>
          <a:lstStyle/>
          <a:p>
            <a:pPr algn="ctr">
              <a:lnSpc>
                <a:spcPct val="90000"/>
              </a:lnSpc>
            </a:pPr>
            <a:r>
              <a:rPr lang="en-US" sz="2800" dirty="0">
                <a:solidFill>
                  <a:schemeClr val="accent3"/>
                </a:solidFill>
                <a:latin typeface="Masqualero ExtraBlack" panose="02050B04080505020303" pitchFamily="18" charset="0"/>
              </a:rPr>
              <a:t>Accessibility</a:t>
            </a:r>
          </a:p>
        </p:txBody>
      </p:sp>
      <p:sp>
        <p:nvSpPr>
          <p:cNvPr id="11" name="TextBox 10">
            <a:extLst>
              <a:ext uri="{FF2B5EF4-FFF2-40B4-BE49-F238E27FC236}">
                <a16:creationId xmlns:a16="http://schemas.microsoft.com/office/drawing/2014/main" id="{1DC9BCB1-D94E-0A76-A758-2E49872CC04F}"/>
              </a:ext>
            </a:extLst>
          </p:cNvPr>
          <p:cNvSpPr txBox="1"/>
          <p:nvPr/>
        </p:nvSpPr>
        <p:spPr>
          <a:xfrm>
            <a:off x="346889" y="6995036"/>
            <a:ext cx="4466223" cy="480131"/>
          </a:xfrm>
          <a:prstGeom prst="rect">
            <a:avLst/>
          </a:prstGeom>
          <a:noFill/>
        </p:spPr>
        <p:txBody>
          <a:bodyPr wrap="square" rtlCol="0">
            <a:spAutoFit/>
          </a:bodyPr>
          <a:lstStyle/>
          <a:p>
            <a:pPr algn="ctr">
              <a:lnSpc>
                <a:spcPct val="90000"/>
              </a:lnSpc>
            </a:pPr>
            <a:r>
              <a:rPr lang="en-US" sz="2800" dirty="0">
                <a:solidFill>
                  <a:schemeClr val="accent3"/>
                </a:solidFill>
                <a:latin typeface="Masqualero ExtraBlack" panose="02050B04080505020303" pitchFamily="18" charset="0"/>
              </a:rPr>
              <a:t>Storytelling</a:t>
            </a:r>
          </a:p>
        </p:txBody>
      </p:sp>
      <p:pic>
        <p:nvPicPr>
          <p:cNvPr id="12" name="Picture 11">
            <a:extLst>
              <a:ext uri="{FF2B5EF4-FFF2-40B4-BE49-F238E27FC236}">
                <a16:creationId xmlns:a16="http://schemas.microsoft.com/office/drawing/2014/main" id="{7CC48A13-E1EE-0B0F-A00A-975D03A14777}"/>
              </a:ext>
            </a:extLst>
          </p:cNvPr>
          <p:cNvPicPr>
            <a:picLocks noChangeAspect="1"/>
          </p:cNvPicPr>
          <p:nvPr/>
        </p:nvPicPr>
        <p:blipFill>
          <a:blip r:embed="rId9"/>
          <a:stretch>
            <a:fillRect/>
          </a:stretch>
        </p:blipFill>
        <p:spPr>
          <a:xfrm>
            <a:off x="487194" y="2200818"/>
            <a:ext cx="11217612" cy="749873"/>
          </a:xfrm>
          <a:prstGeom prst="rect">
            <a:avLst/>
          </a:prstGeom>
        </p:spPr>
      </p:pic>
    </p:spTree>
    <p:extLst>
      <p:ext uri="{BB962C8B-B14F-4D97-AF65-F5344CB8AC3E}">
        <p14:creationId xmlns:p14="http://schemas.microsoft.com/office/powerpoint/2010/main" val="272067275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9FB96EF-283B-0437-91C0-D16C67FB2266}"/>
              </a:ext>
            </a:extLst>
          </p:cNvPr>
          <p:cNvSpPr>
            <a:spLocks noGrp="1"/>
          </p:cNvSpPr>
          <p:nvPr>
            <p:ph type="pic" sz="quarter" idx="12"/>
          </p:nvPr>
        </p:nvSpPr>
        <p:spPr/>
        <p:txBody>
          <a:bodyPr/>
          <a:lstStyle/>
          <a:p>
            <a:endParaRPr lang="en-DE"/>
          </a:p>
        </p:txBody>
      </p:sp>
      <p:sp>
        <p:nvSpPr>
          <p:cNvPr id="8" name="Rectangle 7">
            <a:extLst>
              <a:ext uri="{FF2B5EF4-FFF2-40B4-BE49-F238E27FC236}">
                <a16:creationId xmlns:a16="http://schemas.microsoft.com/office/drawing/2014/main" id="{F912A76A-A73E-0688-037A-4933BF4DBCFA}"/>
              </a:ext>
            </a:extLst>
          </p:cNvPr>
          <p:cNvSpPr/>
          <p:nvPr/>
        </p:nvSpPr>
        <p:spPr>
          <a:xfrm>
            <a:off x="6711121" y="1989966"/>
            <a:ext cx="5107668" cy="4638034"/>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3"/>
                </a:solidFill>
                <a:effectLst/>
                <a:uLnTx/>
                <a:uFillTx/>
                <a:latin typeface="Calibri Light" panose="020F0302020204030204" pitchFamily="34" charset="0"/>
                <a:ea typeface="Calibri Light" panose="020F0302020204030204" pitchFamily="34" charset="0"/>
                <a:cs typeface="Calibri Light" panose="020F0302020204030204" pitchFamily="34" charset="0"/>
              </a:rPr>
              <a:t>Pepsi x Swiss Female Football Players</a:t>
            </a: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kkurat"/>
            </a:endParaRP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Pepsi and Swiss  Women’s Football Player: </a:t>
            </a:r>
            <a:r>
              <a:rPr kumimoji="0" lang="en-GB" sz="120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Pepsi </a:t>
            </a:r>
            <a:r>
              <a:rPr lang="en-GB"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announced a collaboration with “Swiss women’s Football” and sponsors on various levels, not only investing in clubs and but individual athletes playing in Switzerland and abroad.</a:t>
            </a:r>
            <a:endParaRPr kumimoji="0" lang="en-GB" sz="120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3CDDD52F-B13D-9D2B-49CE-DD0842B62CE9}"/>
              </a:ext>
            </a:extLst>
          </p:cNvPr>
          <p:cNvPicPr>
            <a:picLocks noChangeAspect="1"/>
          </p:cNvPicPr>
          <p:nvPr/>
        </p:nvPicPr>
        <p:blipFill>
          <a:blip r:embed="rId3"/>
          <a:stretch>
            <a:fillRect/>
          </a:stretch>
        </p:blipFill>
        <p:spPr>
          <a:xfrm>
            <a:off x="7162067" y="2751677"/>
            <a:ext cx="4205776" cy="2333769"/>
          </a:xfrm>
          <a:prstGeom prst="rect">
            <a:avLst/>
          </a:prstGeom>
          <a:ln w="28575">
            <a:solidFill>
              <a:schemeClr val="accent3"/>
            </a:solidFill>
          </a:ln>
        </p:spPr>
      </p:pic>
      <p:sp>
        <p:nvSpPr>
          <p:cNvPr id="15" name="Rectangle 14">
            <a:extLst>
              <a:ext uri="{FF2B5EF4-FFF2-40B4-BE49-F238E27FC236}">
                <a16:creationId xmlns:a16="http://schemas.microsoft.com/office/drawing/2014/main" id="{6580D89E-54F2-DD73-F971-1BFBA20353D0}"/>
              </a:ext>
            </a:extLst>
          </p:cNvPr>
          <p:cNvSpPr/>
          <p:nvPr/>
        </p:nvSpPr>
        <p:spPr>
          <a:xfrm>
            <a:off x="671058" y="1989966"/>
            <a:ext cx="5107668" cy="4638034"/>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3"/>
                </a:solidFill>
                <a:effectLst/>
                <a:uLnTx/>
                <a:uFillTx/>
                <a:latin typeface="Calibri Light" panose="020F0302020204030204" pitchFamily="34" charset="0"/>
                <a:ea typeface="Calibri Light" panose="020F0302020204030204" pitchFamily="34" charset="0"/>
                <a:cs typeface="Calibri Light" panose="020F0302020204030204" pitchFamily="34" charset="0"/>
              </a:rPr>
              <a:t>Collaborating with Partners</a:t>
            </a: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Angel Reese, Basketball: </a:t>
            </a:r>
            <a:r>
              <a:rPr kumimoji="0" lang="en-GB" sz="12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One of the highest profile college recruits into the WNBA. Utilises social media presence for high profile collaborations and promotion of partnerships with select brands.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6" name="Picture 15">
            <a:extLst>
              <a:ext uri="{FF2B5EF4-FFF2-40B4-BE49-F238E27FC236}">
                <a16:creationId xmlns:a16="http://schemas.microsoft.com/office/drawing/2014/main" id="{7E31574A-519D-2903-50A1-E6CFD13296AD}"/>
              </a:ext>
            </a:extLst>
          </p:cNvPr>
          <p:cNvPicPr>
            <a:picLocks noChangeAspect="1"/>
          </p:cNvPicPr>
          <p:nvPr/>
        </p:nvPicPr>
        <p:blipFill>
          <a:blip r:embed="rId4"/>
          <a:stretch>
            <a:fillRect/>
          </a:stretch>
        </p:blipFill>
        <p:spPr>
          <a:xfrm>
            <a:off x="1327932" y="2751677"/>
            <a:ext cx="3663168" cy="2493878"/>
          </a:xfrm>
          <a:prstGeom prst="rect">
            <a:avLst/>
          </a:prstGeom>
          <a:ln w="28575">
            <a:solidFill>
              <a:schemeClr val="accent3"/>
            </a:solidFill>
          </a:ln>
        </p:spPr>
      </p:pic>
      <p:sp>
        <p:nvSpPr>
          <p:cNvPr id="18" name="Text Placeholder 17">
            <a:extLst>
              <a:ext uri="{FF2B5EF4-FFF2-40B4-BE49-F238E27FC236}">
                <a16:creationId xmlns:a16="http://schemas.microsoft.com/office/drawing/2014/main" id="{3C9C8144-2B5B-A57E-7C1C-09BF7C484D6B}"/>
              </a:ext>
            </a:extLst>
          </p:cNvPr>
          <p:cNvSpPr>
            <a:spLocks noGrp="1"/>
          </p:cNvSpPr>
          <p:nvPr>
            <p:ph type="body" sz="quarter" idx="11"/>
          </p:nvPr>
        </p:nvSpPr>
        <p:spPr/>
        <p:txBody>
          <a:bodyPr/>
          <a:lstStyle/>
          <a:p>
            <a:endParaRPr lang="en-CH" dirty="0"/>
          </a:p>
        </p:txBody>
      </p:sp>
      <p:sp>
        <p:nvSpPr>
          <p:cNvPr id="19" name="TextBox 18">
            <a:extLst>
              <a:ext uri="{FF2B5EF4-FFF2-40B4-BE49-F238E27FC236}">
                <a16:creationId xmlns:a16="http://schemas.microsoft.com/office/drawing/2014/main" id="{C0F7978F-ABB1-734D-81BD-8BFB61DA15EA}"/>
              </a:ext>
            </a:extLst>
          </p:cNvPr>
          <p:cNvSpPr txBox="1"/>
          <p:nvPr/>
        </p:nvSpPr>
        <p:spPr>
          <a:xfrm>
            <a:off x="385177" y="7555312"/>
            <a:ext cx="11616324" cy="1421928"/>
          </a:xfrm>
          <a:prstGeom prst="rect">
            <a:avLst/>
          </a:prstGeom>
          <a:noFill/>
        </p:spPr>
        <p:txBody>
          <a:bodyPr wrap="square" rtlCol="0">
            <a:spAutoFit/>
          </a:bodyPr>
          <a:lstStyle/>
          <a:p>
            <a:pPr algn="ctr">
              <a:lnSpc>
                <a:spcPct val="90000"/>
              </a:lnSpc>
            </a:pPr>
            <a:r>
              <a:rPr lang="en-US" sz="4800" dirty="0">
                <a:solidFill>
                  <a:schemeClr val="accent3"/>
                </a:solidFill>
                <a:latin typeface="Masqualero ExtraBlack" panose="02050B04080505020303" pitchFamily="18" charset="0"/>
              </a:rPr>
              <a:t>Brands are leveraging </a:t>
            </a:r>
          </a:p>
          <a:p>
            <a:pPr algn="ctr">
              <a:lnSpc>
                <a:spcPct val="90000"/>
              </a:lnSpc>
            </a:pPr>
            <a:r>
              <a:rPr lang="en-US" sz="4800" dirty="0">
                <a:solidFill>
                  <a:schemeClr val="accent3"/>
                </a:solidFill>
                <a:latin typeface="Masqualero ExtraBlack" panose="02050B04080505020303" pitchFamily="18" charset="0"/>
              </a:rPr>
              <a:t>athlete star power</a:t>
            </a:r>
            <a:endParaRPr lang="en-GB" sz="4800" dirty="0">
              <a:solidFill>
                <a:schemeClr val="accent3"/>
              </a:solidFill>
              <a:latin typeface="Masqualero ExtraBlack" panose="02050B04080505020303" pitchFamily="18" charset="0"/>
            </a:endParaRPr>
          </a:p>
        </p:txBody>
      </p:sp>
      <p:pic>
        <p:nvPicPr>
          <p:cNvPr id="21" name="Picture 20">
            <a:extLst>
              <a:ext uri="{FF2B5EF4-FFF2-40B4-BE49-F238E27FC236}">
                <a16:creationId xmlns:a16="http://schemas.microsoft.com/office/drawing/2014/main" id="{CD77921E-82D5-9234-163D-930B623894DD}"/>
              </a:ext>
            </a:extLst>
          </p:cNvPr>
          <p:cNvPicPr>
            <a:picLocks noChangeAspect="1"/>
          </p:cNvPicPr>
          <p:nvPr/>
        </p:nvPicPr>
        <p:blipFill>
          <a:blip r:embed="rId5"/>
          <a:stretch>
            <a:fillRect/>
          </a:stretch>
        </p:blipFill>
        <p:spPr>
          <a:xfrm>
            <a:off x="438408" y="160744"/>
            <a:ext cx="11619983" cy="1944793"/>
          </a:xfrm>
          <a:prstGeom prst="rect">
            <a:avLst/>
          </a:prstGeom>
        </p:spPr>
      </p:pic>
    </p:spTree>
    <p:extLst>
      <p:ext uri="{BB962C8B-B14F-4D97-AF65-F5344CB8AC3E}">
        <p14:creationId xmlns:p14="http://schemas.microsoft.com/office/powerpoint/2010/main" val="4274527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9A4D86-C82E-2682-48B3-824C914E33F4}"/>
              </a:ext>
            </a:extLst>
          </p:cNvPr>
          <p:cNvSpPr txBox="1"/>
          <p:nvPr/>
        </p:nvSpPr>
        <p:spPr>
          <a:xfrm>
            <a:off x="584988" y="5109458"/>
            <a:ext cx="3169920"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Of women’s sports fans are more likely to </a:t>
            </a:r>
            <a:r>
              <a:rPr kumimoji="0" lang="en-US" sz="2000" b="0" i="0" u="none" strike="noStrike" kern="1200" cap="none" spc="0" normalizeH="0" baseline="0" noProof="0" dirty="0">
                <a:ln>
                  <a:noFill/>
                </a:ln>
                <a:effectLst>
                  <a:glow rad="228600">
                    <a:srgbClr val="69BD95">
                      <a:satMod val="175000"/>
                      <a:alpha val="40000"/>
                    </a:srgbClr>
                  </a:glow>
                </a:effectLst>
                <a:uLnTx/>
                <a:uFillTx/>
                <a:latin typeface="Calibri Light" panose="020F0302020204030204" pitchFamily="34" charset="0"/>
                <a:ea typeface="Calibri Light" panose="020F0302020204030204" pitchFamily="34" charset="0"/>
                <a:cs typeface="Calibri Light" panose="020F0302020204030204" pitchFamily="34" charset="0"/>
              </a:rPr>
              <a:t>purchase sponsor products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(vs.48% of fans of men’s sports)</a:t>
            </a:r>
            <a:endParaRPr kumimoji="0" lang="en-GB" sz="14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CE25C81F-78F2-A5FE-E769-F514301B389F}"/>
              </a:ext>
            </a:extLst>
          </p:cNvPr>
          <p:cNvSpPr txBox="1"/>
          <p:nvPr/>
        </p:nvSpPr>
        <p:spPr>
          <a:xfrm>
            <a:off x="8258730" y="5109458"/>
            <a:ext cx="316992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Women’s sports fans are 54% </a:t>
            </a:r>
            <a:r>
              <a:rPr kumimoji="0" lang="en-US" sz="2000" b="0" i="0" u="none" strike="noStrike" kern="1200" cap="none" spc="0" normalizeH="0" baseline="0" noProof="0">
                <a:ln>
                  <a:noFill/>
                </a:ln>
                <a:effectLst>
                  <a:glow rad="228600">
                    <a:srgbClr val="69BD95">
                      <a:satMod val="175000"/>
                      <a:alpha val="40000"/>
                    </a:srgbClr>
                  </a:glow>
                </a:effectLst>
                <a:uLnTx/>
                <a:uFillTx/>
                <a:latin typeface="Calibri Light" panose="020F0302020204030204" pitchFamily="34" charset="0"/>
                <a:ea typeface="Calibri Light" panose="020F0302020204030204" pitchFamily="34" charset="0"/>
                <a:cs typeface="Calibri Light" panose="020F0302020204030204" pitchFamily="34" charset="0"/>
              </a:rPr>
              <a:t>more aware of sponsors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(vs. fans of men’s sports)</a:t>
            </a:r>
            <a:endParaRPr kumimoji="0" lang="en-GB" sz="1400" b="0"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AE8E8C8-9E4A-5B62-7303-E0C85A0D8752}"/>
              </a:ext>
            </a:extLst>
          </p:cNvPr>
          <p:cNvSpPr txBox="1"/>
          <p:nvPr/>
        </p:nvSpPr>
        <p:spPr>
          <a:xfrm>
            <a:off x="4421859" y="5109458"/>
            <a:ext cx="3169920"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Of women’s football fans would be more likely to </a:t>
            </a:r>
            <a:r>
              <a:rPr kumimoji="0" lang="en-US" sz="2000" b="0" i="0" u="none" strike="noStrike" kern="1200" cap="none" spc="0" normalizeH="0" baseline="0" noProof="0" dirty="0">
                <a:ln>
                  <a:noFill/>
                </a:ln>
                <a:effectLst>
                  <a:glow rad="228600">
                    <a:srgbClr val="69BD95">
                      <a:satMod val="175000"/>
                      <a:alpha val="40000"/>
                    </a:srgbClr>
                  </a:glow>
                </a:effectLst>
                <a:uLnTx/>
                <a:uFillTx/>
                <a:latin typeface="Calibri Light" panose="020F0302020204030204" pitchFamily="34" charset="0"/>
                <a:ea typeface="Calibri Light" panose="020F0302020204030204" pitchFamily="34" charset="0"/>
                <a:cs typeface="Calibri Light" panose="020F0302020204030204" pitchFamily="34" charset="0"/>
              </a:rPr>
              <a:t>engage with the brand </a:t>
            </a:r>
            <a:r>
              <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on social media sponsoring an athlete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(vs.29% of fans of men’s sports)</a:t>
            </a:r>
            <a:endPar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E6CC5C35-51CA-8B5D-F2B9-27CE283F49DA}"/>
              </a:ext>
            </a:extLst>
          </p:cNvPr>
          <p:cNvSpPr txBox="1"/>
          <p:nvPr/>
        </p:nvSpPr>
        <p:spPr>
          <a:xfrm>
            <a:off x="2377652" y="2953856"/>
            <a:ext cx="31699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More females engaged in women’s football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(57% female vs 31% male)</a:t>
            </a:r>
          </a:p>
        </p:txBody>
      </p:sp>
      <p:sp>
        <p:nvSpPr>
          <p:cNvPr id="15" name="TextBox 14">
            <a:extLst>
              <a:ext uri="{FF2B5EF4-FFF2-40B4-BE49-F238E27FC236}">
                <a16:creationId xmlns:a16="http://schemas.microsoft.com/office/drawing/2014/main" id="{E0DFFB39-5BC9-E409-98CB-2A737FDDEA9A}"/>
              </a:ext>
            </a:extLst>
          </p:cNvPr>
          <p:cNvSpPr txBox="1"/>
          <p:nvPr/>
        </p:nvSpPr>
        <p:spPr>
          <a:xfrm>
            <a:off x="6236326" y="2953856"/>
            <a:ext cx="34323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On average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 (35, while a men’s football fan on average is 39)</a:t>
            </a:r>
            <a:endParaRPr kumimoji="0" lang="en-GB" sz="14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2" name="Picture 21">
            <a:extLst>
              <a:ext uri="{FF2B5EF4-FFF2-40B4-BE49-F238E27FC236}">
                <a16:creationId xmlns:a16="http://schemas.microsoft.com/office/drawing/2014/main" id="{33BCD71E-27EA-24F9-2C5F-5F62FC568403}"/>
              </a:ext>
            </a:extLst>
          </p:cNvPr>
          <p:cNvPicPr>
            <a:picLocks noChangeAspect="1"/>
          </p:cNvPicPr>
          <p:nvPr/>
        </p:nvPicPr>
        <p:blipFill>
          <a:blip r:embed="rId3"/>
          <a:stretch>
            <a:fillRect/>
          </a:stretch>
        </p:blipFill>
        <p:spPr>
          <a:xfrm>
            <a:off x="1353756" y="2082151"/>
            <a:ext cx="9528874" cy="3036071"/>
          </a:xfrm>
          <a:prstGeom prst="rect">
            <a:avLst/>
          </a:prstGeom>
        </p:spPr>
      </p:pic>
      <p:sp>
        <p:nvSpPr>
          <p:cNvPr id="2" name="TextBox 1">
            <a:extLst>
              <a:ext uri="{FF2B5EF4-FFF2-40B4-BE49-F238E27FC236}">
                <a16:creationId xmlns:a16="http://schemas.microsoft.com/office/drawing/2014/main" id="{2ECD656A-0CE8-0466-9E36-2ACCD0514834}"/>
              </a:ext>
            </a:extLst>
          </p:cNvPr>
          <p:cNvSpPr txBox="1"/>
          <p:nvPr/>
        </p:nvSpPr>
        <p:spPr>
          <a:xfrm>
            <a:off x="385177" y="7555312"/>
            <a:ext cx="11616324" cy="1421928"/>
          </a:xfrm>
          <a:prstGeom prst="rect">
            <a:avLst/>
          </a:prstGeom>
          <a:noFill/>
        </p:spPr>
        <p:txBody>
          <a:bodyPr wrap="square" rtlCol="0">
            <a:spAutoFit/>
          </a:bodyPr>
          <a:lstStyle/>
          <a:p>
            <a:pPr algn="ctr">
              <a:lnSpc>
                <a:spcPct val="90000"/>
              </a:lnSpc>
            </a:pPr>
            <a:r>
              <a:rPr lang="en-US" sz="4800" dirty="0">
                <a:solidFill>
                  <a:schemeClr val="accent3"/>
                </a:solidFill>
                <a:latin typeface="Masqualero ExtraBlack" panose="02050B04080505020303" pitchFamily="18" charset="0"/>
              </a:rPr>
              <a:t>Brands can reach new and hard to target audiences</a:t>
            </a:r>
          </a:p>
        </p:txBody>
      </p:sp>
      <p:pic>
        <p:nvPicPr>
          <p:cNvPr id="3" name="Picture 2">
            <a:extLst>
              <a:ext uri="{FF2B5EF4-FFF2-40B4-BE49-F238E27FC236}">
                <a16:creationId xmlns:a16="http://schemas.microsoft.com/office/drawing/2014/main" id="{39204938-97CD-9458-B8F1-095C5402ECCE}"/>
              </a:ext>
            </a:extLst>
          </p:cNvPr>
          <p:cNvPicPr>
            <a:picLocks noChangeAspect="1"/>
          </p:cNvPicPr>
          <p:nvPr/>
        </p:nvPicPr>
        <p:blipFill>
          <a:blip r:embed="rId4"/>
          <a:stretch>
            <a:fillRect/>
          </a:stretch>
        </p:blipFill>
        <p:spPr>
          <a:xfrm>
            <a:off x="286008" y="166571"/>
            <a:ext cx="11619983" cy="1944793"/>
          </a:xfrm>
          <a:prstGeom prst="rect">
            <a:avLst/>
          </a:prstGeom>
        </p:spPr>
      </p:pic>
    </p:spTree>
    <p:extLst>
      <p:ext uri="{BB962C8B-B14F-4D97-AF65-F5344CB8AC3E}">
        <p14:creationId xmlns:p14="http://schemas.microsoft.com/office/powerpoint/2010/main" val="3625142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6DC828-A7F9-3BDF-315D-CD0C8AAED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41" t="926" r="11976" b="6511"/>
          <a:stretch/>
        </p:blipFill>
        <p:spPr bwMode="auto">
          <a:xfrm>
            <a:off x="-390585" y="0"/>
            <a:ext cx="6020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10;&#10;Description automatically generated">
            <a:extLst>
              <a:ext uri="{FF2B5EF4-FFF2-40B4-BE49-F238E27FC236}">
                <a16:creationId xmlns:a16="http://schemas.microsoft.com/office/drawing/2014/main" id="{46FCE2AF-5B82-A265-21BD-96E5D677876A}"/>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r="5165" b="-615"/>
          <a:stretch/>
        </p:blipFill>
        <p:spPr>
          <a:xfrm rot="10525744" flipH="1" flipV="1">
            <a:off x="8792647" y="1903164"/>
            <a:ext cx="7049214" cy="6112210"/>
          </a:xfrm>
          <a:prstGeom prst="rect">
            <a:avLst/>
          </a:prstGeom>
        </p:spPr>
      </p:pic>
      <p:pic>
        <p:nvPicPr>
          <p:cNvPr id="5" name="Picture 4" descr="Shape&#10;&#10;Description automatically generated">
            <a:extLst>
              <a:ext uri="{FF2B5EF4-FFF2-40B4-BE49-F238E27FC236}">
                <a16:creationId xmlns:a16="http://schemas.microsoft.com/office/drawing/2014/main" id="{8A177B60-2CAF-8847-8F7C-60C2A2F705DB}"/>
              </a:ext>
            </a:extLst>
          </p:cNvPr>
          <p:cNvPicPr>
            <a:picLocks noChangeAspect="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r="35495" b="39363"/>
          <a:stretch/>
        </p:blipFill>
        <p:spPr>
          <a:xfrm flipH="1" flipV="1">
            <a:off x="-452164" y="-24040"/>
            <a:ext cx="4794764" cy="3683603"/>
          </a:xfrm>
          <a:prstGeom prst="rect">
            <a:avLst/>
          </a:prstGeom>
        </p:spPr>
      </p:pic>
      <p:sp>
        <p:nvSpPr>
          <p:cNvPr id="11" name="TextBox 10">
            <a:extLst>
              <a:ext uri="{FF2B5EF4-FFF2-40B4-BE49-F238E27FC236}">
                <a16:creationId xmlns:a16="http://schemas.microsoft.com/office/drawing/2014/main" id="{FB824DBB-36A6-A685-C1C8-C36C0D3DFA54}"/>
              </a:ext>
            </a:extLst>
          </p:cNvPr>
          <p:cNvSpPr txBox="1"/>
          <p:nvPr/>
        </p:nvSpPr>
        <p:spPr>
          <a:xfrm>
            <a:off x="5328249" y="1448802"/>
            <a:ext cx="7094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YoY increase on their average audience</a:t>
            </a:r>
            <a:endParaRPr kumimoji="0" lang="en-GB" sz="240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A5AA3821-B47F-9470-6E05-7492FED8B4F5}"/>
              </a:ext>
            </a:extLst>
          </p:cNvPr>
          <p:cNvSpPr txBox="1"/>
          <p:nvPr/>
        </p:nvSpPr>
        <p:spPr>
          <a:xfrm>
            <a:off x="5676791" y="5314236"/>
            <a:ext cx="63978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Average attendance at the Emirates</a:t>
            </a:r>
            <a:endParaRPr kumimoji="0" lang="en-GB"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9288AA64-84FD-28A1-3E45-585ACC7ABA87}"/>
              </a:ext>
            </a:extLst>
          </p:cNvPr>
          <p:cNvSpPr/>
          <p:nvPr/>
        </p:nvSpPr>
        <p:spPr>
          <a:xfrm>
            <a:off x="-390585" y="-10976"/>
            <a:ext cx="6064954" cy="6858000"/>
          </a:xfrm>
          <a:prstGeom prst="rect">
            <a:avLst/>
          </a:prstGeom>
          <a:gradFill flip="none" rotWithShape="1">
            <a:gsLst>
              <a:gs pos="45000">
                <a:schemeClr val="bg1">
                  <a:alpha val="72000"/>
                </a:schemeClr>
              </a:gs>
              <a:gs pos="28000">
                <a:schemeClr val="bg1">
                  <a:alpha val="87000"/>
                </a:schemeClr>
              </a:gs>
              <a:gs pos="100000">
                <a:schemeClr val="bg1">
                  <a:alpha val="4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6">
            <a:extLst>
              <a:ext uri="{FF2B5EF4-FFF2-40B4-BE49-F238E27FC236}">
                <a16:creationId xmlns:a16="http://schemas.microsoft.com/office/drawing/2014/main" id="{CF04AA7E-4E55-37F3-C38B-C6BDD4FC149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15152" y="2374114"/>
            <a:ext cx="1375712" cy="161848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95957EA-817F-6434-4D4F-747CE4ECF7C0}"/>
              </a:ext>
            </a:extLst>
          </p:cNvPr>
          <p:cNvGrpSpPr/>
          <p:nvPr/>
        </p:nvGrpSpPr>
        <p:grpSpPr>
          <a:xfrm>
            <a:off x="6534111" y="2123781"/>
            <a:ext cx="4683236" cy="2246313"/>
            <a:chOff x="5071078" y="1777525"/>
            <a:chExt cx="2403077" cy="1180374"/>
          </a:xfrm>
        </p:grpSpPr>
        <p:sp>
          <p:nvSpPr>
            <p:cNvPr id="13" name="Rectangle 12">
              <a:extLst>
                <a:ext uri="{FF2B5EF4-FFF2-40B4-BE49-F238E27FC236}">
                  <a16:creationId xmlns:a16="http://schemas.microsoft.com/office/drawing/2014/main" id="{830F3674-D648-03A6-1978-F2554A880866}"/>
                </a:ext>
              </a:extLst>
            </p:cNvPr>
            <p:cNvSpPr/>
            <p:nvPr/>
          </p:nvSpPr>
          <p:spPr>
            <a:xfrm>
              <a:off x="5071078" y="2096960"/>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Women’s Loyalists</a:t>
              </a:r>
            </a:p>
          </p:txBody>
        </p:sp>
        <p:sp>
          <p:nvSpPr>
            <p:cNvPr id="14" name="Rectangle 13">
              <a:extLst>
                <a:ext uri="{FF2B5EF4-FFF2-40B4-BE49-F238E27FC236}">
                  <a16:creationId xmlns:a16="http://schemas.microsoft.com/office/drawing/2014/main" id="{6AA26E75-5F05-8444-B485-7691539BBC83}"/>
                </a:ext>
              </a:extLst>
            </p:cNvPr>
            <p:cNvSpPr/>
            <p:nvPr/>
          </p:nvSpPr>
          <p:spPr>
            <a:xfrm>
              <a:off x="6310417" y="2096960"/>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Arsenal Supporter</a:t>
              </a:r>
            </a:p>
          </p:txBody>
        </p:sp>
        <p:sp>
          <p:nvSpPr>
            <p:cNvPr id="19" name="Rectangle 18">
              <a:extLst>
                <a:ext uri="{FF2B5EF4-FFF2-40B4-BE49-F238E27FC236}">
                  <a16:creationId xmlns:a16="http://schemas.microsoft.com/office/drawing/2014/main" id="{7F7C46BC-B6D7-EFE7-858B-66810DC11428}"/>
                </a:ext>
              </a:extLst>
            </p:cNvPr>
            <p:cNvSpPr/>
            <p:nvPr/>
          </p:nvSpPr>
          <p:spPr>
            <a:xfrm>
              <a:off x="5071078" y="2563407"/>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Family</a:t>
              </a:r>
            </a:p>
          </p:txBody>
        </p:sp>
        <p:sp>
          <p:nvSpPr>
            <p:cNvPr id="25" name="Rectangle 24">
              <a:extLst>
                <a:ext uri="{FF2B5EF4-FFF2-40B4-BE49-F238E27FC236}">
                  <a16:creationId xmlns:a16="http://schemas.microsoft.com/office/drawing/2014/main" id="{155677D7-E353-2B99-A93D-46461FB2022B}"/>
                </a:ext>
              </a:extLst>
            </p:cNvPr>
            <p:cNvSpPr/>
            <p:nvPr/>
          </p:nvSpPr>
          <p:spPr>
            <a:xfrm>
              <a:off x="6316886" y="2563407"/>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Big Eventer</a:t>
              </a:r>
            </a:p>
          </p:txBody>
        </p:sp>
        <p:sp>
          <p:nvSpPr>
            <p:cNvPr id="26" name="Rectangle 25">
              <a:extLst>
                <a:ext uri="{FF2B5EF4-FFF2-40B4-BE49-F238E27FC236}">
                  <a16:creationId xmlns:a16="http://schemas.microsoft.com/office/drawing/2014/main" id="{3446445D-D846-3E42-CDA1-40606D3A7753}"/>
                </a:ext>
              </a:extLst>
            </p:cNvPr>
            <p:cNvSpPr/>
            <p:nvPr/>
          </p:nvSpPr>
          <p:spPr>
            <a:xfrm>
              <a:off x="5409838" y="1777525"/>
              <a:ext cx="1729913" cy="2222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Audience Profiling</a:t>
              </a:r>
            </a:p>
          </p:txBody>
        </p:sp>
      </p:grpSp>
      <p:pic>
        <p:nvPicPr>
          <p:cNvPr id="28" name="Picture 27">
            <a:extLst>
              <a:ext uri="{FF2B5EF4-FFF2-40B4-BE49-F238E27FC236}">
                <a16:creationId xmlns:a16="http://schemas.microsoft.com/office/drawing/2014/main" id="{C43F8301-87D8-1E0E-C0EA-1A2A6372AA71}"/>
              </a:ext>
            </a:extLst>
          </p:cNvPr>
          <p:cNvPicPr>
            <a:picLocks noChangeAspect="1"/>
          </p:cNvPicPr>
          <p:nvPr/>
        </p:nvPicPr>
        <p:blipFill rotWithShape="1">
          <a:blip r:embed="rId8"/>
          <a:srcRect l="849" t="2110" r="3809" b="2784"/>
          <a:stretch/>
        </p:blipFill>
        <p:spPr>
          <a:xfrm>
            <a:off x="1178659" y="1762580"/>
            <a:ext cx="2948738" cy="3683604"/>
          </a:xfrm>
          <a:prstGeom prst="rect">
            <a:avLst/>
          </a:prstGeom>
        </p:spPr>
      </p:pic>
      <p:pic>
        <p:nvPicPr>
          <p:cNvPr id="34" name="Picture 33">
            <a:extLst>
              <a:ext uri="{FF2B5EF4-FFF2-40B4-BE49-F238E27FC236}">
                <a16:creationId xmlns:a16="http://schemas.microsoft.com/office/drawing/2014/main" id="{72A574F9-8C19-8516-B433-9EE670133924}"/>
              </a:ext>
            </a:extLst>
          </p:cNvPr>
          <p:cNvPicPr>
            <a:picLocks noChangeAspect="1"/>
          </p:cNvPicPr>
          <p:nvPr/>
        </p:nvPicPr>
        <p:blipFill>
          <a:blip r:embed="rId9"/>
          <a:stretch>
            <a:fillRect/>
          </a:stretch>
        </p:blipFill>
        <p:spPr>
          <a:xfrm>
            <a:off x="6517633" y="668256"/>
            <a:ext cx="4816257" cy="4956478"/>
          </a:xfrm>
          <a:prstGeom prst="rect">
            <a:avLst/>
          </a:prstGeom>
        </p:spPr>
      </p:pic>
    </p:spTree>
    <p:extLst>
      <p:ext uri="{BB962C8B-B14F-4D97-AF65-F5344CB8AC3E}">
        <p14:creationId xmlns:p14="http://schemas.microsoft.com/office/powerpoint/2010/main" val="241821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465CAF6-7621-6677-A564-7B2C24D857CF}"/>
              </a:ext>
            </a:extLst>
          </p:cNvPr>
          <p:cNvGrpSpPr/>
          <p:nvPr/>
        </p:nvGrpSpPr>
        <p:grpSpPr>
          <a:xfrm>
            <a:off x="1485883" y="1920240"/>
            <a:ext cx="9316635" cy="2927661"/>
            <a:chOff x="2105901" y="1737317"/>
            <a:chExt cx="13972573" cy="4390744"/>
          </a:xfrm>
        </p:grpSpPr>
        <p:pic>
          <p:nvPicPr>
            <p:cNvPr id="4" name="Image" descr="Image">
              <a:extLst>
                <a:ext uri="{FF2B5EF4-FFF2-40B4-BE49-F238E27FC236}">
                  <a16:creationId xmlns:a16="http://schemas.microsoft.com/office/drawing/2014/main" id="{FF4FCA49-6F09-A387-6186-B2A0F9B16E6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1713578" y="1758972"/>
              <a:ext cx="4364896" cy="4369089"/>
            </a:xfrm>
            <a:prstGeom prst="rect">
              <a:avLst/>
            </a:prstGeom>
            <a:ln w="12700">
              <a:miter lim="400000"/>
            </a:ln>
          </p:spPr>
        </p:pic>
        <p:pic>
          <p:nvPicPr>
            <p:cNvPr id="12" name="Image" descr="Image">
              <a:extLst>
                <a:ext uri="{FF2B5EF4-FFF2-40B4-BE49-F238E27FC236}">
                  <a16:creationId xmlns:a16="http://schemas.microsoft.com/office/drawing/2014/main" id="{59D50AEA-3581-7D1D-D199-0C9406713F6F}"/>
                </a:ext>
              </a:extLst>
            </p:cNvPr>
            <p:cNvPicPr>
              <a:picLocks noChangeAspect="1"/>
            </p:cNvPicPr>
            <p:nvPr/>
          </p:nvPicPr>
          <p:blipFill>
            <a:blip r:embed="rId4"/>
            <a:stretch>
              <a:fillRect/>
            </a:stretch>
          </p:blipFill>
          <p:spPr>
            <a:xfrm>
              <a:off x="6849743" y="1737317"/>
              <a:ext cx="4340315" cy="4344484"/>
            </a:xfrm>
            <a:prstGeom prst="rect">
              <a:avLst/>
            </a:prstGeom>
            <a:ln w="12700">
              <a:miter lim="400000"/>
            </a:ln>
          </p:spPr>
        </p:pic>
        <p:pic>
          <p:nvPicPr>
            <p:cNvPr id="5" name="Image" descr="Image">
              <a:extLst>
                <a:ext uri="{FF2B5EF4-FFF2-40B4-BE49-F238E27FC236}">
                  <a16:creationId xmlns:a16="http://schemas.microsoft.com/office/drawing/2014/main" id="{2D59F2F9-D15B-FDFA-23EC-2BF045CC6ECD}"/>
                </a:ext>
              </a:extLst>
            </p:cNvPr>
            <p:cNvPicPr>
              <a:picLocks noChangeAspect="1"/>
            </p:cNvPicPr>
            <p:nvPr/>
          </p:nvPicPr>
          <p:blipFill>
            <a:blip r:embed="rId4"/>
            <a:stretch>
              <a:fillRect/>
            </a:stretch>
          </p:blipFill>
          <p:spPr>
            <a:xfrm>
              <a:off x="2105901" y="1737317"/>
              <a:ext cx="4340315" cy="4344484"/>
            </a:xfrm>
            <a:prstGeom prst="rect">
              <a:avLst/>
            </a:prstGeom>
            <a:ln w="12700">
              <a:miter lim="400000"/>
            </a:ln>
          </p:spPr>
        </p:pic>
      </p:grpSp>
      <p:sp>
        <p:nvSpPr>
          <p:cNvPr id="26" name="TextBox 25">
            <a:extLst>
              <a:ext uri="{FF2B5EF4-FFF2-40B4-BE49-F238E27FC236}">
                <a16:creationId xmlns:a16="http://schemas.microsoft.com/office/drawing/2014/main" id="{C7938415-D442-7275-3E61-87876A85907D}"/>
              </a:ext>
            </a:extLst>
          </p:cNvPr>
          <p:cNvSpPr txBox="1"/>
          <p:nvPr/>
        </p:nvSpPr>
        <p:spPr>
          <a:xfrm>
            <a:off x="1226786" y="5045225"/>
            <a:ext cx="3345214" cy="646331"/>
          </a:xfrm>
          <a:prstGeom prst="rect">
            <a:avLst/>
          </a:prstGeom>
          <a:noFill/>
        </p:spPr>
        <p:txBody>
          <a:bodyPr wrap="square">
            <a:spAutoFit/>
          </a:bodyPr>
          <a:lstStyle/>
          <a:p>
            <a:pPr algn="ctr"/>
            <a:r>
              <a:rPr lang="en-US" dirty="0">
                <a:solidFill>
                  <a:schemeClr val="bg1"/>
                </a:solidFill>
                <a:latin typeface="+mj-lt"/>
              </a:rPr>
              <a:t>The growth of women’s sport, backed up by numbers and facts</a:t>
            </a:r>
            <a:endParaRPr lang="en-GB" dirty="0">
              <a:solidFill>
                <a:schemeClr val="bg1"/>
              </a:solidFill>
              <a:latin typeface="+mj-lt"/>
            </a:endParaRPr>
          </a:p>
        </p:txBody>
      </p:sp>
      <p:sp>
        <p:nvSpPr>
          <p:cNvPr id="27" name="TextBox 26">
            <a:extLst>
              <a:ext uri="{FF2B5EF4-FFF2-40B4-BE49-F238E27FC236}">
                <a16:creationId xmlns:a16="http://schemas.microsoft.com/office/drawing/2014/main" id="{85566756-3F12-801C-A0EE-7BA364706AB9}"/>
              </a:ext>
            </a:extLst>
          </p:cNvPr>
          <p:cNvSpPr txBox="1"/>
          <p:nvPr/>
        </p:nvSpPr>
        <p:spPr>
          <a:xfrm>
            <a:off x="4405785" y="5045225"/>
            <a:ext cx="3380430" cy="646331"/>
          </a:xfrm>
          <a:prstGeom prst="rect">
            <a:avLst/>
          </a:prstGeom>
          <a:noFill/>
        </p:spPr>
        <p:txBody>
          <a:bodyPr wrap="square">
            <a:spAutoFit/>
          </a:bodyPr>
          <a:lstStyle/>
          <a:p>
            <a:pPr algn="ctr"/>
            <a:r>
              <a:rPr lang="en-US" dirty="0">
                <a:solidFill>
                  <a:schemeClr val="bg1"/>
                </a:solidFill>
                <a:latin typeface="+mj-lt"/>
              </a:rPr>
              <a:t>Growth drivers and trends in women’s sport</a:t>
            </a:r>
            <a:endParaRPr lang="en-GB" dirty="0">
              <a:solidFill>
                <a:schemeClr val="bg1"/>
              </a:solidFill>
              <a:latin typeface="+mj-lt"/>
            </a:endParaRPr>
          </a:p>
        </p:txBody>
      </p:sp>
      <p:sp>
        <p:nvSpPr>
          <p:cNvPr id="28" name="TextBox 27">
            <a:extLst>
              <a:ext uri="{FF2B5EF4-FFF2-40B4-BE49-F238E27FC236}">
                <a16:creationId xmlns:a16="http://schemas.microsoft.com/office/drawing/2014/main" id="{CBE1C21C-6CEE-265D-65CE-2F307877ABC5}"/>
              </a:ext>
            </a:extLst>
          </p:cNvPr>
          <p:cNvSpPr txBox="1"/>
          <p:nvPr/>
        </p:nvSpPr>
        <p:spPr>
          <a:xfrm>
            <a:off x="7786215" y="5045225"/>
            <a:ext cx="3380430" cy="646331"/>
          </a:xfrm>
          <a:prstGeom prst="rect">
            <a:avLst/>
          </a:prstGeom>
          <a:noFill/>
        </p:spPr>
        <p:txBody>
          <a:bodyPr wrap="square">
            <a:spAutoFit/>
          </a:bodyPr>
          <a:lstStyle/>
          <a:p>
            <a:pPr algn="ctr"/>
            <a:r>
              <a:rPr lang="en-US" dirty="0">
                <a:solidFill>
                  <a:schemeClr val="bg1"/>
                </a:solidFill>
                <a:latin typeface="+mj-lt"/>
              </a:rPr>
              <a:t>Examples of how rightsholders capitalize on it</a:t>
            </a:r>
            <a:endParaRPr lang="en-GB" dirty="0">
              <a:solidFill>
                <a:schemeClr val="bg1"/>
              </a:solidFill>
              <a:latin typeface="+mj-lt"/>
            </a:endParaRPr>
          </a:p>
        </p:txBody>
      </p:sp>
      <p:pic>
        <p:nvPicPr>
          <p:cNvPr id="29" name="Picture 28">
            <a:extLst>
              <a:ext uri="{FF2B5EF4-FFF2-40B4-BE49-F238E27FC236}">
                <a16:creationId xmlns:a16="http://schemas.microsoft.com/office/drawing/2014/main" id="{A4BCC10E-B215-F2BC-2CB3-12E02E7C1E9F}"/>
              </a:ext>
            </a:extLst>
          </p:cNvPr>
          <p:cNvPicPr>
            <a:picLocks noChangeAspect="1"/>
          </p:cNvPicPr>
          <p:nvPr/>
        </p:nvPicPr>
        <p:blipFill>
          <a:blip r:embed="rId5"/>
          <a:stretch>
            <a:fillRect/>
          </a:stretch>
        </p:blipFill>
        <p:spPr>
          <a:xfrm>
            <a:off x="5813192" y="457339"/>
            <a:ext cx="565616" cy="573583"/>
          </a:xfrm>
          <a:prstGeom prst="rect">
            <a:avLst/>
          </a:prstGeom>
        </p:spPr>
      </p:pic>
      <p:pic>
        <p:nvPicPr>
          <p:cNvPr id="6" name="Picture 5">
            <a:extLst>
              <a:ext uri="{FF2B5EF4-FFF2-40B4-BE49-F238E27FC236}">
                <a16:creationId xmlns:a16="http://schemas.microsoft.com/office/drawing/2014/main" id="{18117CC6-D4BE-5D88-2416-1003B272E38A}"/>
              </a:ext>
            </a:extLst>
          </p:cNvPr>
          <p:cNvPicPr>
            <a:picLocks noChangeAspect="1"/>
          </p:cNvPicPr>
          <p:nvPr/>
        </p:nvPicPr>
        <p:blipFill>
          <a:blip r:embed="rId6"/>
          <a:stretch>
            <a:fillRect/>
          </a:stretch>
        </p:blipFill>
        <p:spPr>
          <a:xfrm>
            <a:off x="44052" y="1060629"/>
            <a:ext cx="12107705" cy="859611"/>
          </a:xfrm>
          <a:prstGeom prst="rect">
            <a:avLst/>
          </a:prstGeom>
        </p:spPr>
      </p:pic>
      <p:pic>
        <p:nvPicPr>
          <p:cNvPr id="11" name="Picture 10">
            <a:extLst>
              <a:ext uri="{FF2B5EF4-FFF2-40B4-BE49-F238E27FC236}">
                <a16:creationId xmlns:a16="http://schemas.microsoft.com/office/drawing/2014/main" id="{3AEDEA53-1A9C-1E2C-7E02-5FE3B2982739}"/>
              </a:ext>
            </a:extLst>
          </p:cNvPr>
          <p:cNvPicPr>
            <a:picLocks noChangeAspect="1"/>
          </p:cNvPicPr>
          <p:nvPr/>
        </p:nvPicPr>
        <p:blipFill>
          <a:blip r:embed="rId7"/>
          <a:stretch>
            <a:fillRect/>
          </a:stretch>
        </p:blipFill>
        <p:spPr>
          <a:xfrm>
            <a:off x="1493121" y="2785816"/>
            <a:ext cx="9205758" cy="1286367"/>
          </a:xfrm>
          <a:prstGeom prst="rect">
            <a:avLst/>
          </a:prstGeom>
        </p:spPr>
      </p:pic>
    </p:spTree>
    <p:extLst>
      <p:ext uri="{BB962C8B-B14F-4D97-AF65-F5344CB8AC3E}">
        <p14:creationId xmlns:p14="http://schemas.microsoft.com/office/powerpoint/2010/main" val="2328493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9412FB-88D5-4399-E1E8-0585E6A68D23}"/>
              </a:ext>
            </a:extLst>
          </p:cNvPr>
          <p:cNvPicPr>
            <a:picLocks noChangeAspect="1"/>
          </p:cNvPicPr>
          <p:nvPr/>
        </p:nvPicPr>
        <p:blipFill>
          <a:blip r:embed="rId3"/>
          <a:stretch>
            <a:fillRect/>
          </a:stretch>
        </p:blipFill>
        <p:spPr>
          <a:xfrm>
            <a:off x="3888963" y="3018859"/>
            <a:ext cx="3253026" cy="2088856"/>
          </a:xfrm>
          <a:prstGeom prst="rect">
            <a:avLst/>
          </a:prstGeom>
          <a:ln w="28575">
            <a:solidFill>
              <a:schemeClr val="bg1"/>
            </a:solidFill>
          </a:ln>
        </p:spPr>
      </p:pic>
      <p:sp>
        <p:nvSpPr>
          <p:cNvPr id="10" name="TextBox 9">
            <a:extLst>
              <a:ext uri="{FF2B5EF4-FFF2-40B4-BE49-F238E27FC236}">
                <a16:creationId xmlns:a16="http://schemas.microsoft.com/office/drawing/2014/main" id="{2230335F-8A0C-826B-6E98-1B5025E69616}"/>
              </a:ext>
            </a:extLst>
          </p:cNvPr>
          <p:cNvSpPr txBox="1"/>
          <p:nvPr/>
        </p:nvSpPr>
        <p:spPr>
          <a:xfrm>
            <a:off x="7446879" y="3243688"/>
            <a:ext cx="4129767"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effectLst/>
                <a:uLnTx/>
                <a:uFillTx/>
                <a:latin typeface="Franklin Gothic Medium Cond" panose="020B0606030402020204" pitchFamily="34" charset="0"/>
              </a:rPr>
              <a:t>?</a:t>
            </a:r>
            <a:endParaRPr kumimoji="0" lang="en-GB" sz="11500" b="0" i="0" u="none" strike="noStrike" kern="1200" cap="none" spc="0" normalizeH="0" baseline="0" noProof="0" dirty="0">
              <a:ln>
                <a:noFill/>
              </a:ln>
              <a:effectLst/>
              <a:uLnTx/>
              <a:uFillTx/>
              <a:latin typeface="Franklin Gothic Medium Cond" panose="020B0606030402020204" pitchFamily="34" charset="0"/>
            </a:endParaRPr>
          </a:p>
        </p:txBody>
      </p:sp>
      <p:pic>
        <p:nvPicPr>
          <p:cNvPr id="11" name="Picture 10">
            <a:extLst>
              <a:ext uri="{FF2B5EF4-FFF2-40B4-BE49-F238E27FC236}">
                <a16:creationId xmlns:a16="http://schemas.microsoft.com/office/drawing/2014/main" id="{2252F53B-ACA9-A375-F7DD-A32FF41D2E72}"/>
              </a:ext>
            </a:extLst>
          </p:cNvPr>
          <p:cNvPicPr>
            <a:picLocks noChangeAspect="1"/>
          </p:cNvPicPr>
          <p:nvPr/>
        </p:nvPicPr>
        <p:blipFill rotWithShape="1">
          <a:blip r:embed="rId4"/>
          <a:srcRect b="14110"/>
          <a:stretch/>
        </p:blipFill>
        <p:spPr>
          <a:xfrm>
            <a:off x="1934718" y="4856857"/>
            <a:ext cx="2685016" cy="1551429"/>
          </a:xfrm>
          <a:prstGeom prst="rect">
            <a:avLst/>
          </a:prstGeom>
          <a:ln w="28575">
            <a:solidFill>
              <a:schemeClr val="bg1"/>
            </a:solidFill>
          </a:ln>
        </p:spPr>
      </p:pic>
      <p:pic>
        <p:nvPicPr>
          <p:cNvPr id="6" name="Picture 5">
            <a:extLst>
              <a:ext uri="{FF2B5EF4-FFF2-40B4-BE49-F238E27FC236}">
                <a16:creationId xmlns:a16="http://schemas.microsoft.com/office/drawing/2014/main" id="{1C4F3B94-A002-8159-C045-4F00947CA247}"/>
              </a:ext>
            </a:extLst>
          </p:cNvPr>
          <p:cNvPicPr>
            <a:picLocks noChangeAspect="1"/>
          </p:cNvPicPr>
          <p:nvPr/>
        </p:nvPicPr>
        <p:blipFill>
          <a:blip r:embed="rId5"/>
          <a:stretch>
            <a:fillRect/>
          </a:stretch>
        </p:blipFill>
        <p:spPr>
          <a:xfrm>
            <a:off x="480895" y="3243688"/>
            <a:ext cx="3581094" cy="1880074"/>
          </a:xfrm>
          <a:prstGeom prst="rect">
            <a:avLst/>
          </a:prstGeom>
          <a:ln w="28575">
            <a:solidFill>
              <a:schemeClr val="bg1"/>
            </a:solidFill>
          </a:ln>
        </p:spPr>
      </p:pic>
      <p:pic>
        <p:nvPicPr>
          <p:cNvPr id="15" name="Picture 14">
            <a:extLst>
              <a:ext uri="{FF2B5EF4-FFF2-40B4-BE49-F238E27FC236}">
                <a16:creationId xmlns:a16="http://schemas.microsoft.com/office/drawing/2014/main" id="{9F8024B7-3417-ACE0-7BD0-01EFE2257E23}"/>
              </a:ext>
            </a:extLst>
          </p:cNvPr>
          <p:cNvPicPr>
            <a:picLocks noChangeAspect="1"/>
          </p:cNvPicPr>
          <p:nvPr/>
        </p:nvPicPr>
        <p:blipFill>
          <a:blip r:embed="rId6"/>
          <a:stretch>
            <a:fillRect/>
          </a:stretch>
        </p:blipFill>
        <p:spPr>
          <a:xfrm>
            <a:off x="1548318" y="2116618"/>
            <a:ext cx="9571550" cy="749873"/>
          </a:xfrm>
          <a:prstGeom prst="rect">
            <a:avLst/>
          </a:prstGeom>
        </p:spPr>
      </p:pic>
      <p:pic>
        <p:nvPicPr>
          <p:cNvPr id="3" name="Picture 2">
            <a:extLst>
              <a:ext uri="{FF2B5EF4-FFF2-40B4-BE49-F238E27FC236}">
                <a16:creationId xmlns:a16="http://schemas.microsoft.com/office/drawing/2014/main" id="{C62DE7D0-E82F-8E4A-92DB-795332043895}"/>
              </a:ext>
            </a:extLst>
          </p:cNvPr>
          <p:cNvPicPr>
            <a:picLocks noChangeAspect="1"/>
          </p:cNvPicPr>
          <p:nvPr/>
        </p:nvPicPr>
        <p:blipFill>
          <a:blip r:embed="rId7"/>
          <a:stretch>
            <a:fillRect/>
          </a:stretch>
        </p:blipFill>
        <p:spPr>
          <a:xfrm>
            <a:off x="103112" y="170603"/>
            <a:ext cx="11985775" cy="1944793"/>
          </a:xfrm>
          <a:prstGeom prst="rect">
            <a:avLst/>
          </a:prstGeom>
        </p:spPr>
      </p:pic>
    </p:spTree>
    <p:extLst>
      <p:ext uri="{BB962C8B-B14F-4D97-AF65-F5344CB8AC3E}">
        <p14:creationId xmlns:p14="http://schemas.microsoft.com/office/powerpoint/2010/main" val="412376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002A3A-CE5A-AF21-B423-14AF32C68CD1}"/>
              </a:ext>
            </a:extLst>
          </p:cNvPr>
          <p:cNvPicPr>
            <a:picLocks noChangeAspect="1"/>
          </p:cNvPicPr>
          <p:nvPr/>
        </p:nvPicPr>
        <p:blipFill>
          <a:blip r:embed="rId3"/>
          <a:srcRect l="28196" r="11904"/>
          <a:stretch/>
        </p:blipFill>
        <p:spPr>
          <a:xfrm>
            <a:off x="21223" y="-4576"/>
            <a:ext cx="6219539" cy="6862575"/>
          </a:xfrm>
          <a:prstGeom prst="rect">
            <a:avLst/>
          </a:prstGeom>
        </p:spPr>
      </p:pic>
      <p:pic>
        <p:nvPicPr>
          <p:cNvPr id="4" name="Picture 3" descr="Shape&#10;&#10;Description automatically generated">
            <a:extLst>
              <a:ext uri="{FF2B5EF4-FFF2-40B4-BE49-F238E27FC236}">
                <a16:creationId xmlns:a16="http://schemas.microsoft.com/office/drawing/2014/main" id="{46FCE2AF-5B82-A265-21BD-96E5D677876A}"/>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r="5165" b="-615"/>
          <a:stretch/>
        </p:blipFill>
        <p:spPr>
          <a:xfrm rot="10525744" flipH="1" flipV="1">
            <a:off x="8792647" y="1903164"/>
            <a:ext cx="7049214" cy="6112210"/>
          </a:xfrm>
          <a:prstGeom prst="rect">
            <a:avLst/>
          </a:prstGeom>
        </p:spPr>
      </p:pic>
      <p:pic>
        <p:nvPicPr>
          <p:cNvPr id="5" name="Picture 4" descr="Shape&#10;&#10;Description automatically generated">
            <a:extLst>
              <a:ext uri="{FF2B5EF4-FFF2-40B4-BE49-F238E27FC236}">
                <a16:creationId xmlns:a16="http://schemas.microsoft.com/office/drawing/2014/main" id="{8A177B60-2CAF-8847-8F7C-60C2A2F705DB}"/>
              </a:ext>
            </a:extLst>
          </p:cNvPr>
          <p:cNvPicPr>
            <a:picLocks noChangeAspect="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r="35495" b="39363"/>
          <a:stretch/>
        </p:blipFill>
        <p:spPr>
          <a:xfrm flipH="1" flipV="1">
            <a:off x="-452164" y="-24040"/>
            <a:ext cx="4794764" cy="3683603"/>
          </a:xfrm>
          <a:prstGeom prst="rect">
            <a:avLst/>
          </a:prstGeom>
        </p:spPr>
      </p:pic>
      <p:sp>
        <p:nvSpPr>
          <p:cNvPr id="29" name="TextBox 28">
            <a:extLst>
              <a:ext uri="{FF2B5EF4-FFF2-40B4-BE49-F238E27FC236}">
                <a16:creationId xmlns:a16="http://schemas.microsoft.com/office/drawing/2014/main" id="{94AE2F87-F95F-9C65-5467-545A607B7FA6}"/>
              </a:ext>
            </a:extLst>
          </p:cNvPr>
          <p:cNvSpPr txBox="1"/>
          <p:nvPr/>
        </p:nvSpPr>
        <p:spPr>
          <a:xfrm>
            <a:off x="6794898" y="1504120"/>
            <a:ext cx="48213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uLnTx/>
                <a:uFillTx/>
                <a:latin typeface="Calibri Light" panose="020F0302020204030204" pitchFamily="34" charset="0"/>
                <a:ea typeface="Calibri Light" panose="020F0302020204030204" pitchFamily="34" charset="0"/>
                <a:cs typeface="Calibri Light" panose="020F0302020204030204" pitchFamily="34" charset="0"/>
              </a:rPr>
              <a:t>Games</a:t>
            </a:r>
            <a:endParaRPr kumimoji="0" lang="en-GB" sz="5400" b="0" i="0" u="none" strike="noStrike" kern="1200" cap="none" spc="0" normalizeH="0" baseline="0" noProof="0" dirty="0">
              <a:ln>
                <a:noFill/>
              </a:ln>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0" name="TextBox 29">
            <a:extLst>
              <a:ext uri="{FF2B5EF4-FFF2-40B4-BE49-F238E27FC236}">
                <a16:creationId xmlns:a16="http://schemas.microsoft.com/office/drawing/2014/main" id="{07C5B5E9-4482-FEDA-662C-4654CE1CA2E1}"/>
              </a:ext>
            </a:extLst>
          </p:cNvPr>
          <p:cNvSpPr txBox="1"/>
          <p:nvPr/>
        </p:nvSpPr>
        <p:spPr>
          <a:xfrm>
            <a:off x="6830141" y="2836997"/>
            <a:ext cx="4602026"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Impressions</a:t>
            </a:r>
            <a:endParaRPr kumimoji="0" lang="en-GB" sz="3200" b="0"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TextBox 30">
            <a:extLst>
              <a:ext uri="{FF2B5EF4-FFF2-40B4-BE49-F238E27FC236}">
                <a16:creationId xmlns:a16="http://schemas.microsoft.com/office/drawing/2014/main" id="{51C03999-7F61-2515-42E9-7B0320A24AEF}"/>
              </a:ext>
            </a:extLst>
          </p:cNvPr>
          <p:cNvSpPr txBox="1"/>
          <p:nvPr/>
        </p:nvSpPr>
        <p:spPr>
          <a:xfrm>
            <a:off x="6830141" y="4059074"/>
            <a:ext cx="4602026"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Participation Rate</a:t>
            </a:r>
            <a:endParaRPr kumimoji="0" lang="en-GB" sz="3200" b="0"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FCA9ABC5-83EA-FBEB-FAF2-1D7FC4620AEC}"/>
              </a:ext>
            </a:extLst>
          </p:cNvPr>
          <p:cNvSpPr txBox="1"/>
          <p:nvPr/>
        </p:nvSpPr>
        <p:spPr>
          <a:xfrm>
            <a:off x="6927214" y="5281152"/>
            <a:ext cx="4602026"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Negative Conversation</a:t>
            </a:r>
            <a:endParaRPr kumimoji="0" lang="en-GB" sz="3200" b="0"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7" name="Picture 36">
            <a:extLst>
              <a:ext uri="{FF2B5EF4-FFF2-40B4-BE49-F238E27FC236}">
                <a16:creationId xmlns:a16="http://schemas.microsoft.com/office/drawing/2014/main" id="{987A018A-1D92-159F-EB86-2D366D96DDF9}"/>
              </a:ext>
            </a:extLst>
          </p:cNvPr>
          <p:cNvPicPr>
            <a:picLocks noChangeAspect="1"/>
          </p:cNvPicPr>
          <p:nvPr/>
        </p:nvPicPr>
        <p:blipFill>
          <a:blip r:embed="rId7"/>
          <a:stretch>
            <a:fillRect/>
          </a:stretch>
        </p:blipFill>
        <p:spPr>
          <a:xfrm>
            <a:off x="6794898" y="662448"/>
            <a:ext cx="4816257" cy="4999153"/>
          </a:xfrm>
          <a:prstGeom prst="rect">
            <a:avLst/>
          </a:prstGeom>
        </p:spPr>
      </p:pic>
      <p:sp>
        <p:nvSpPr>
          <p:cNvPr id="9" name="Rectangle 8">
            <a:extLst>
              <a:ext uri="{FF2B5EF4-FFF2-40B4-BE49-F238E27FC236}">
                <a16:creationId xmlns:a16="http://schemas.microsoft.com/office/drawing/2014/main" id="{2F7A613C-3CEC-C237-A997-787419A982A0}"/>
              </a:ext>
            </a:extLst>
          </p:cNvPr>
          <p:cNvSpPr/>
          <p:nvPr/>
        </p:nvSpPr>
        <p:spPr>
          <a:xfrm>
            <a:off x="0" y="-404812"/>
            <a:ext cx="6240762" cy="7262812"/>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sp>
        <p:nvSpPr>
          <p:cNvPr id="6" name="TextBox 5">
            <a:extLst>
              <a:ext uri="{FF2B5EF4-FFF2-40B4-BE49-F238E27FC236}">
                <a16:creationId xmlns:a16="http://schemas.microsoft.com/office/drawing/2014/main" id="{C71ACCB2-B26F-1D7F-FB39-AA99E70E0F75}"/>
              </a:ext>
            </a:extLst>
          </p:cNvPr>
          <p:cNvSpPr txBox="1"/>
          <p:nvPr/>
        </p:nvSpPr>
        <p:spPr>
          <a:xfrm>
            <a:off x="419100" y="1631996"/>
            <a:ext cx="5676899" cy="4745915"/>
          </a:xfrm>
          <a:prstGeom prst="rect">
            <a:avLst/>
          </a:prstGeom>
          <a:noFill/>
        </p:spPr>
        <p:txBody>
          <a:bodyPr wrap="square" rtlCol="0">
            <a:spAutoFit/>
          </a:bodyPr>
          <a:lstStyle/>
          <a:p>
            <a:pPr algn="ctr">
              <a:lnSpc>
                <a:spcPct val="90000"/>
              </a:lnSpc>
            </a:pPr>
            <a:r>
              <a:rPr lang="en-US" sz="4800" dirty="0">
                <a:solidFill>
                  <a:schemeClr val="accent3"/>
                </a:solidFill>
                <a:latin typeface="Masqualero ExtraBlack" panose="02050B04080505020303" pitchFamily="18" charset="0"/>
              </a:rPr>
              <a:t>Visa Pep Talks</a:t>
            </a:r>
          </a:p>
          <a:p>
            <a:pPr algn="ctr">
              <a:lnSpc>
                <a:spcPct val="90000"/>
              </a:lnSpc>
            </a:pPr>
            <a:endParaRPr lang="en-US" sz="4800" dirty="0">
              <a:solidFill>
                <a:schemeClr val="accent3"/>
              </a:solidFill>
              <a:latin typeface="Masqualero ExtraBlack" panose="02050B04080505020303" pitchFamily="18" charset="0"/>
            </a:endParaRPr>
          </a:p>
          <a:p>
            <a:pPr algn="ctr">
              <a:lnSpc>
                <a:spcPct val="90000"/>
              </a:lnSpc>
            </a:pPr>
            <a:r>
              <a:rPr lang="en-US" sz="4800" dirty="0">
                <a:solidFill>
                  <a:schemeClr val="bg1"/>
                </a:solidFill>
                <a:latin typeface="Masqualero ExtraBlack" panose="02050B04080505020303" pitchFamily="18" charset="0"/>
              </a:rPr>
              <a:t>UEFA Women’s Champions League</a:t>
            </a:r>
          </a:p>
          <a:p>
            <a:pPr algn="ctr">
              <a:lnSpc>
                <a:spcPct val="90000"/>
              </a:lnSpc>
            </a:pPr>
            <a:endParaRPr lang="en-US" sz="4800" dirty="0">
              <a:solidFill>
                <a:schemeClr val="accent3"/>
              </a:solidFill>
              <a:latin typeface="Masqualero ExtraBlack" panose="02050B04080505020303" pitchFamily="18" charset="0"/>
            </a:endParaRPr>
          </a:p>
          <a:p>
            <a:pPr algn="ctr">
              <a:lnSpc>
                <a:spcPct val="90000"/>
              </a:lnSpc>
            </a:pPr>
            <a:r>
              <a:rPr lang="en-US" sz="4800" dirty="0">
                <a:solidFill>
                  <a:schemeClr val="accent3"/>
                </a:solidFill>
                <a:latin typeface="Masqualero ExtraBlack" panose="02050B04080505020303" pitchFamily="18" charset="0"/>
              </a:rPr>
              <a:t>DAZN</a:t>
            </a:r>
          </a:p>
        </p:txBody>
      </p:sp>
    </p:spTree>
    <p:extLst>
      <p:ext uri="{BB962C8B-B14F-4D97-AF65-F5344CB8AC3E}">
        <p14:creationId xmlns:p14="http://schemas.microsoft.com/office/powerpoint/2010/main" val="2457400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71B1-056C-2909-0BFB-DE5A20FD3455}"/>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0F872B7F-313F-A0DA-E666-41AA54D5971B}"/>
              </a:ext>
            </a:extLst>
          </p:cNvPr>
          <p:cNvSpPr txBox="1"/>
          <p:nvPr/>
        </p:nvSpPr>
        <p:spPr>
          <a:xfrm>
            <a:off x="2677274" y="1739829"/>
            <a:ext cx="9174874"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We see growth happening in different markets, different sports.</a:t>
            </a:r>
          </a:p>
        </p:txBody>
      </p:sp>
      <p:sp>
        <p:nvSpPr>
          <p:cNvPr id="30" name="TextBox 29">
            <a:extLst>
              <a:ext uri="{FF2B5EF4-FFF2-40B4-BE49-F238E27FC236}">
                <a16:creationId xmlns:a16="http://schemas.microsoft.com/office/drawing/2014/main" id="{92ADAB86-03FA-E5E5-1525-78B991FA7BE3}"/>
              </a:ext>
            </a:extLst>
          </p:cNvPr>
          <p:cNvSpPr txBox="1"/>
          <p:nvPr/>
        </p:nvSpPr>
        <p:spPr>
          <a:xfrm>
            <a:off x="2667750" y="1320580"/>
            <a:ext cx="5603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Franklin Gothic Medium Cond" panose="020B0606030402020204" pitchFamily="34" charset="0"/>
                <a:ea typeface="ヒラギノ角ゴ ProN W3"/>
              </a:rPr>
              <a:t>WOMENS SPORT IS ON THE RISE</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32" name="TextBox 31">
            <a:extLst>
              <a:ext uri="{FF2B5EF4-FFF2-40B4-BE49-F238E27FC236}">
                <a16:creationId xmlns:a16="http://schemas.microsoft.com/office/drawing/2014/main" id="{7B093A54-0473-771A-C0AA-D78555A53365}"/>
              </a:ext>
            </a:extLst>
          </p:cNvPr>
          <p:cNvSpPr txBox="1"/>
          <p:nvPr/>
        </p:nvSpPr>
        <p:spPr>
          <a:xfrm>
            <a:off x="2677274" y="4562223"/>
            <a:ext cx="9174874"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GB" sz="1100" dirty="0">
                <a:latin typeface="Calibri Light" panose="020F0302020204030204" pitchFamily="34" charset="0"/>
                <a:ea typeface="Calibri Light" panose="020F0302020204030204" pitchFamily="34" charset="0"/>
                <a:cs typeface="Calibri Light" panose="020F0302020204030204" pitchFamily="34" charset="0"/>
              </a:rPr>
              <a:t>New audiences, the accessibility of great personalities and the opportunity to shape the journey are drivers of that interest</a:t>
            </a:r>
            <a:endPar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6FF802E2-E25E-2627-13A1-BC689E6F77EC}"/>
              </a:ext>
            </a:extLst>
          </p:cNvPr>
          <p:cNvSpPr txBox="1"/>
          <p:nvPr/>
        </p:nvSpPr>
        <p:spPr>
          <a:xfrm>
            <a:off x="2667748" y="4136795"/>
            <a:ext cx="988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Medium Cond" panose="020B0606030402020204" pitchFamily="34" charset="0"/>
                <a:ea typeface="ヒラギノ角ゴ ProN W3"/>
              </a:rPr>
              <a:t>WOMENS SPORT IS AN INTERESTING PROPERTY FOR BRANDS</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35" name="TextBox 34">
            <a:extLst>
              <a:ext uri="{FF2B5EF4-FFF2-40B4-BE49-F238E27FC236}">
                <a16:creationId xmlns:a16="http://schemas.microsoft.com/office/drawing/2014/main" id="{4E1B86AA-6C74-E8B3-9D11-97B0D21029DC}"/>
              </a:ext>
            </a:extLst>
          </p:cNvPr>
          <p:cNvSpPr txBox="1"/>
          <p:nvPr/>
        </p:nvSpPr>
        <p:spPr>
          <a:xfrm>
            <a:off x="2677274" y="5623444"/>
            <a:ext cx="9751792"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It needs pioneers to get all stakeholder of the eco-system to work together towards a common vision and goal</a:t>
            </a:r>
          </a:p>
        </p:txBody>
      </p:sp>
      <p:sp>
        <p:nvSpPr>
          <p:cNvPr id="36" name="TextBox 35">
            <a:extLst>
              <a:ext uri="{FF2B5EF4-FFF2-40B4-BE49-F238E27FC236}">
                <a16:creationId xmlns:a16="http://schemas.microsoft.com/office/drawing/2014/main" id="{700ABA41-F0EB-C084-6440-5882A7286831}"/>
              </a:ext>
            </a:extLst>
          </p:cNvPr>
          <p:cNvSpPr txBox="1"/>
          <p:nvPr/>
        </p:nvSpPr>
        <p:spPr>
          <a:xfrm>
            <a:off x="2667749" y="5191837"/>
            <a:ext cx="6560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Medium Cond" panose="020B0606030402020204" pitchFamily="34" charset="0"/>
                <a:ea typeface="ヒラギノ角ゴ ProN W3"/>
              </a:rPr>
              <a:t>COLLABORATION MEANS AMPLIFICATION</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38" name="TextBox 37">
            <a:extLst>
              <a:ext uri="{FF2B5EF4-FFF2-40B4-BE49-F238E27FC236}">
                <a16:creationId xmlns:a16="http://schemas.microsoft.com/office/drawing/2014/main" id="{AF894F75-FECE-0F13-57FF-E99519AE750D}"/>
              </a:ext>
            </a:extLst>
          </p:cNvPr>
          <p:cNvSpPr txBox="1"/>
          <p:nvPr/>
        </p:nvSpPr>
        <p:spPr>
          <a:xfrm>
            <a:off x="2667749" y="2276336"/>
            <a:ext cx="7902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Medium Cond" panose="020B0606030402020204" pitchFamily="34" charset="0"/>
                <a:ea typeface="ヒラギノ角ゴ ProN W3"/>
              </a:rPr>
              <a:t>VISILIBILTY IS KEY</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40" name="TextBox 39">
            <a:extLst>
              <a:ext uri="{FF2B5EF4-FFF2-40B4-BE49-F238E27FC236}">
                <a16:creationId xmlns:a16="http://schemas.microsoft.com/office/drawing/2014/main" id="{A03C2B89-B825-A155-1BD3-6270C9F9B44B}"/>
              </a:ext>
            </a:extLst>
          </p:cNvPr>
          <p:cNvSpPr txBox="1"/>
          <p:nvPr/>
        </p:nvSpPr>
        <p:spPr>
          <a:xfrm>
            <a:off x="2677274" y="3587831"/>
            <a:ext cx="8729442"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Any rightsholder has the power to positively impact </a:t>
            </a:r>
            <a:r>
              <a:rPr lang="en-GB" sz="1100" dirty="0">
                <a:latin typeface="Calibri Light" panose="020F0302020204030204" pitchFamily="34" charset="0"/>
                <a:ea typeface="Calibri Light" panose="020F0302020204030204" pitchFamily="34" charset="0"/>
                <a:cs typeface="Calibri Light" panose="020F0302020204030204" pitchFamily="34" charset="0"/>
              </a:rPr>
              <a:t>or even introduce </a:t>
            </a: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change</a:t>
            </a:r>
          </a:p>
        </p:txBody>
      </p:sp>
      <p:sp>
        <p:nvSpPr>
          <p:cNvPr id="41" name="TextBox 40">
            <a:extLst>
              <a:ext uri="{FF2B5EF4-FFF2-40B4-BE49-F238E27FC236}">
                <a16:creationId xmlns:a16="http://schemas.microsoft.com/office/drawing/2014/main" id="{B6B8BED2-44C9-5B88-3F9B-280560F3B89C}"/>
              </a:ext>
            </a:extLst>
          </p:cNvPr>
          <p:cNvSpPr txBox="1"/>
          <p:nvPr/>
        </p:nvSpPr>
        <p:spPr>
          <a:xfrm>
            <a:off x="2667748" y="3143868"/>
            <a:ext cx="7902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Franklin Gothic Medium Cond" panose="020B0606030402020204" pitchFamily="34" charset="0"/>
                <a:ea typeface="ヒラギノ角ゴ ProN W3"/>
              </a:rPr>
              <a:t>OPPORTUNITIES ARE ARISING FOR BIG &amp; SMALL</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43" name="TextBox 42">
            <a:extLst>
              <a:ext uri="{FF2B5EF4-FFF2-40B4-BE49-F238E27FC236}">
                <a16:creationId xmlns:a16="http://schemas.microsoft.com/office/drawing/2014/main" id="{AA992AC3-4907-2E65-A421-05DCBA529B97}"/>
              </a:ext>
            </a:extLst>
          </p:cNvPr>
          <p:cNvSpPr txBox="1"/>
          <p:nvPr/>
        </p:nvSpPr>
        <p:spPr>
          <a:xfrm>
            <a:off x="2677274" y="2714122"/>
            <a:ext cx="9751792"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Women’s sport has been underrepresented in the media in the past – this is changing rapidly with increased reach</a:t>
            </a:r>
          </a:p>
        </p:txBody>
      </p:sp>
      <p:pic>
        <p:nvPicPr>
          <p:cNvPr id="8" name="Picture 7">
            <a:extLst>
              <a:ext uri="{FF2B5EF4-FFF2-40B4-BE49-F238E27FC236}">
                <a16:creationId xmlns:a16="http://schemas.microsoft.com/office/drawing/2014/main" id="{16412E56-D6A9-89AD-6E61-0FED8E9B394F}"/>
              </a:ext>
            </a:extLst>
          </p:cNvPr>
          <p:cNvPicPr>
            <a:picLocks noChangeAspect="1"/>
          </p:cNvPicPr>
          <p:nvPr/>
        </p:nvPicPr>
        <p:blipFill>
          <a:blip r:embed="rId2"/>
          <a:stretch>
            <a:fillRect/>
          </a:stretch>
        </p:blipFill>
        <p:spPr>
          <a:xfrm>
            <a:off x="1830817" y="1159135"/>
            <a:ext cx="1115665" cy="4974767"/>
          </a:xfrm>
          <a:prstGeom prst="rect">
            <a:avLst/>
          </a:prstGeom>
        </p:spPr>
      </p:pic>
    </p:spTree>
    <p:extLst>
      <p:ext uri="{BB962C8B-B14F-4D97-AF65-F5344CB8AC3E}">
        <p14:creationId xmlns:p14="http://schemas.microsoft.com/office/powerpoint/2010/main" val="3888459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244EC4-14BA-01A9-4F54-43937AD73126}"/>
              </a:ext>
            </a:extLst>
          </p:cNvPr>
          <p:cNvSpPr txBox="1"/>
          <p:nvPr/>
        </p:nvSpPr>
        <p:spPr>
          <a:xfrm>
            <a:off x="2830139" y="1163031"/>
            <a:ext cx="65761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Key challenges and practices to be aware of when articulating value</a:t>
            </a:r>
            <a:r>
              <a:rPr kumimoji="0" lang="en-US" sz="28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endParaRPr kumimoji="0" lang="en-GB" sz="28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8" name="Rectangle">
            <a:extLst>
              <a:ext uri="{FF2B5EF4-FFF2-40B4-BE49-F238E27FC236}">
                <a16:creationId xmlns:a16="http://schemas.microsoft.com/office/drawing/2014/main" id="{E8557EE2-F485-C744-3FEA-7C7D43A45561}"/>
              </a:ext>
            </a:extLst>
          </p:cNvPr>
          <p:cNvSpPr/>
          <p:nvPr/>
        </p:nvSpPr>
        <p:spPr>
          <a:xfrm>
            <a:off x="514144" y="5039923"/>
            <a:ext cx="2076622" cy="1101312"/>
          </a:xfrm>
          <a:prstGeom prst="rect">
            <a:avLst/>
          </a:prstGeom>
          <a:solidFill>
            <a:srgbClr val="D5D5D5">
              <a:alpha val="23689"/>
            </a:srgbClr>
          </a:solidFill>
          <a:ln w="12700">
            <a:miter lim="400000"/>
          </a:ln>
        </p:spPr>
        <p:txBody>
          <a:bodyPr lIns="25400" tIns="25400" rIns="25400" bIns="25400" anchor="ctr"/>
          <a:lstStyle/>
          <a:p>
            <a:pPr marL="0" marR="0" lvl="0" indent="0" algn="ct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Helvetica Neue Medium"/>
            </a:endParaRPr>
          </a:p>
        </p:txBody>
      </p:sp>
      <p:sp>
        <p:nvSpPr>
          <p:cNvPr id="30" name="Rectangle 29">
            <a:extLst>
              <a:ext uri="{FF2B5EF4-FFF2-40B4-BE49-F238E27FC236}">
                <a16:creationId xmlns:a16="http://schemas.microsoft.com/office/drawing/2014/main" id="{16EE0C05-843D-5912-6C41-5DA4963D27EC}"/>
              </a:ext>
            </a:extLst>
          </p:cNvPr>
          <p:cNvSpPr/>
          <p:nvPr/>
        </p:nvSpPr>
        <p:spPr>
          <a:xfrm>
            <a:off x="511160" y="5213677"/>
            <a:ext cx="2082591" cy="753804"/>
          </a:xfrm>
          <a:prstGeom prst="rect">
            <a:avLst/>
          </a:prstGeom>
          <a:noFill/>
          <a:ln w="12700" cap="flat" cmpd="sng" algn="ctr">
            <a:noFill/>
            <a:prstDash val="solid"/>
            <a:miter lim="800000"/>
          </a:ln>
          <a:effectLst/>
        </p:spPr>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The key point of differentiation is often in attendees and followers</a:t>
            </a:r>
          </a:p>
        </p:txBody>
      </p:sp>
      <p:sp>
        <p:nvSpPr>
          <p:cNvPr id="31" name="TextBox 30">
            <a:extLst>
              <a:ext uri="{FF2B5EF4-FFF2-40B4-BE49-F238E27FC236}">
                <a16:creationId xmlns:a16="http://schemas.microsoft.com/office/drawing/2014/main" id="{31E3F390-0F92-AA79-72AE-792469C3D8A3}"/>
              </a:ext>
            </a:extLst>
          </p:cNvPr>
          <p:cNvSpPr txBox="1"/>
          <p:nvPr/>
        </p:nvSpPr>
        <p:spPr>
          <a:xfrm>
            <a:off x="925623" y="4309931"/>
            <a:ext cx="1237006"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GRASSROOTS</a:t>
            </a:r>
            <a:b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PLAYERS</a:t>
            </a:r>
          </a:p>
        </p:txBody>
      </p:sp>
      <p:sp>
        <p:nvSpPr>
          <p:cNvPr id="33" name="Rectangle 32">
            <a:extLst>
              <a:ext uri="{FF2B5EF4-FFF2-40B4-BE49-F238E27FC236}">
                <a16:creationId xmlns:a16="http://schemas.microsoft.com/office/drawing/2014/main" id="{3DDBD34D-FF8D-98F3-1A03-AE59CA25BC55}"/>
              </a:ext>
            </a:extLst>
          </p:cNvPr>
          <p:cNvSpPr/>
          <p:nvPr/>
        </p:nvSpPr>
        <p:spPr>
          <a:xfrm>
            <a:off x="506968" y="3948599"/>
            <a:ext cx="2076622" cy="1101312"/>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Demonstrating unique audience is not easy</a:t>
            </a:r>
          </a:p>
        </p:txBody>
      </p:sp>
      <p:sp>
        <p:nvSpPr>
          <p:cNvPr id="36" name="Rectangle">
            <a:extLst>
              <a:ext uri="{FF2B5EF4-FFF2-40B4-BE49-F238E27FC236}">
                <a16:creationId xmlns:a16="http://schemas.microsoft.com/office/drawing/2014/main" id="{64CA0F97-6089-C88B-2B18-D6B4E8071348}"/>
              </a:ext>
            </a:extLst>
          </p:cNvPr>
          <p:cNvSpPr/>
          <p:nvPr/>
        </p:nvSpPr>
        <p:spPr>
          <a:xfrm>
            <a:off x="2766956" y="5035447"/>
            <a:ext cx="2076622" cy="1101312"/>
          </a:xfrm>
          <a:prstGeom prst="rect">
            <a:avLst/>
          </a:prstGeom>
          <a:solidFill>
            <a:srgbClr val="D5D5D5">
              <a:alpha val="23689"/>
            </a:srgbClr>
          </a:solidFill>
          <a:ln w="12700">
            <a:miter lim="400000"/>
          </a:ln>
        </p:spPr>
        <p:txBody>
          <a:bodyPr lIns="25400" tIns="25400" rIns="25400" bIns="25400" anchor="ctr"/>
          <a:lstStyle/>
          <a:p>
            <a:pPr marL="0" marR="0" lvl="0" indent="0" algn="ct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Helvetica Neue Medium"/>
            </a:endParaRPr>
          </a:p>
        </p:txBody>
      </p:sp>
      <p:sp>
        <p:nvSpPr>
          <p:cNvPr id="37" name="Rectangle 36">
            <a:extLst>
              <a:ext uri="{FF2B5EF4-FFF2-40B4-BE49-F238E27FC236}">
                <a16:creationId xmlns:a16="http://schemas.microsoft.com/office/drawing/2014/main" id="{959237FF-F5BB-2C0C-F655-B747601E458C}"/>
              </a:ext>
            </a:extLst>
          </p:cNvPr>
          <p:cNvSpPr/>
          <p:nvPr/>
        </p:nvSpPr>
        <p:spPr>
          <a:xfrm>
            <a:off x="2756066" y="5209201"/>
            <a:ext cx="2082591" cy="753804"/>
          </a:xfrm>
          <a:prstGeom prst="rect">
            <a:avLst/>
          </a:prstGeom>
          <a:noFill/>
          <a:ln w="12700" cap="flat" cmpd="sng" algn="ctr">
            <a:noFill/>
            <a:prstDash val="solid"/>
            <a:miter lim="800000"/>
          </a:ln>
          <a:effectLst/>
        </p:spPr>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They are critical to success, and harder to leverage as popularity grows</a:t>
            </a:r>
          </a:p>
        </p:txBody>
      </p:sp>
      <p:sp>
        <p:nvSpPr>
          <p:cNvPr id="38" name="TextBox 37">
            <a:extLst>
              <a:ext uri="{FF2B5EF4-FFF2-40B4-BE49-F238E27FC236}">
                <a16:creationId xmlns:a16="http://schemas.microsoft.com/office/drawing/2014/main" id="{AF1E871F-63F2-1AC9-FCEA-976BCA80B1F4}"/>
              </a:ext>
            </a:extLst>
          </p:cNvPr>
          <p:cNvSpPr txBox="1"/>
          <p:nvPr/>
        </p:nvSpPr>
        <p:spPr>
          <a:xfrm>
            <a:off x="3172990" y="4305455"/>
            <a:ext cx="1237006"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GRASSROOTS</a:t>
            </a:r>
            <a:b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PLAYERS</a:t>
            </a:r>
          </a:p>
        </p:txBody>
      </p:sp>
      <p:sp>
        <p:nvSpPr>
          <p:cNvPr id="39" name="Rectangle 38">
            <a:extLst>
              <a:ext uri="{FF2B5EF4-FFF2-40B4-BE49-F238E27FC236}">
                <a16:creationId xmlns:a16="http://schemas.microsoft.com/office/drawing/2014/main" id="{65820A49-60ED-672A-A62B-1BB94302C295}"/>
              </a:ext>
            </a:extLst>
          </p:cNvPr>
          <p:cNvSpPr/>
          <p:nvPr/>
        </p:nvSpPr>
        <p:spPr>
          <a:xfrm>
            <a:off x="2754335" y="3944123"/>
            <a:ext cx="2076622" cy="1101312"/>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Continue to put athletes first</a:t>
            </a:r>
          </a:p>
        </p:txBody>
      </p:sp>
      <p:sp>
        <p:nvSpPr>
          <p:cNvPr id="40" name="Rectangle">
            <a:extLst>
              <a:ext uri="{FF2B5EF4-FFF2-40B4-BE49-F238E27FC236}">
                <a16:creationId xmlns:a16="http://schemas.microsoft.com/office/drawing/2014/main" id="{847CE8D3-6799-2BB7-EE98-A3270C3A59A1}"/>
              </a:ext>
            </a:extLst>
          </p:cNvPr>
          <p:cNvSpPr/>
          <p:nvPr/>
        </p:nvSpPr>
        <p:spPr>
          <a:xfrm>
            <a:off x="9556977" y="5035447"/>
            <a:ext cx="2076622" cy="1101312"/>
          </a:xfrm>
          <a:prstGeom prst="rect">
            <a:avLst/>
          </a:prstGeom>
          <a:solidFill>
            <a:srgbClr val="D5D5D5">
              <a:alpha val="23689"/>
            </a:srgbClr>
          </a:solidFill>
          <a:ln w="12700">
            <a:miter lim="400000"/>
          </a:ln>
        </p:spPr>
        <p:txBody>
          <a:bodyPr lIns="25400" tIns="25400" rIns="25400" bIns="25400" anchor="ctr"/>
          <a:lstStyle/>
          <a:p>
            <a:pPr marL="0" marR="0" lvl="0" indent="0" algn="ct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Helvetica Neue Medium"/>
            </a:endParaRPr>
          </a:p>
        </p:txBody>
      </p:sp>
      <p:sp>
        <p:nvSpPr>
          <p:cNvPr id="41" name="Rectangle 40">
            <a:extLst>
              <a:ext uri="{FF2B5EF4-FFF2-40B4-BE49-F238E27FC236}">
                <a16:creationId xmlns:a16="http://schemas.microsoft.com/office/drawing/2014/main" id="{E502F841-8666-7076-F8A5-EC2C037E20B5}"/>
              </a:ext>
            </a:extLst>
          </p:cNvPr>
          <p:cNvSpPr/>
          <p:nvPr/>
        </p:nvSpPr>
        <p:spPr>
          <a:xfrm>
            <a:off x="9546087" y="5209201"/>
            <a:ext cx="2082591" cy="753804"/>
          </a:xfrm>
          <a:prstGeom prst="rect">
            <a:avLst/>
          </a:prstGeom>
          <a:noFill/>
          <a:ln w="12700" cap="flat" cmpd="sng" algn="ctr">
            <a:noFill/>
            <a:prstDash val="solid"/>
            <a:miter lim="800000"/>
          </a:ln>
          <a:effectLst/>
        </p:spPr>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There is more scope to ‘do things differently’ vs established men’s products</a:t>
            </a:r>
          </a:p>
        </p:txBody>
      </p:sp>
      <p:sp>
        <p:nvSpPr>
          <p:cNvPr id="42" name="TextBox 41">
            <a:extLst>
              <a:ext uri="{FF2B5EF4-FFF2-40B4-BE49-F238E27FC236}">
                <a16:creationId xmlns:a16="http://schemas.microsoft.com/office/drawing/2014/main" id="{F78E499D-F20E-7A10-ADC2-F4E25DA01EA0}"/>
              </a:ext>
            </a:extLst>
          </p:cNvPr>
          <p:cNvSpPr txBox="1"/>
          <p:nvPr/>
        </p:nvSpPr>
        <p:spPr>
          <a:xfrm>
            <a:off x="9963011" y="4305455"/>
            <a:ext cx="1237006"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GRASSROOTS</a:t>
            </a:r>
            <a:b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PLAYERS</a:t>
            </a:r>
          </a:p>
        </p:txBody>
      </p:sp>
      <p:sp>
        <p:nvSpPr>
          <p:cNvPr id="43" name="Rectangle 42">
            <a:extLst>
              <a:ext uri="{FF2B5EF4-FFF2-40B4-BE49-F238E27FC236}">
                <a16:creationId xmlns:a16="http://schemas.microsoft.com/office/drawing/2014/main" id="{1E625692-B1FD-35E3-B1AB-5170637F368B}"/>
              </a:ext>
            </a:extLst>
          </p:cNvPr>
          <p:cNvSpPr/>
          <p:nvPr/>
        </p:nvSpPr>
        <p:spPr>
          <a:xfrm>
            <a:off x="9544356" y="3944123"/>
            <a:ext cx="2076622" cy="1101312"/>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Be flexible &amp; innovative</a:t>
            </a:r>
          </a:p>
        </p:txBody>
      </p:sp>
      <p:sp>
        <p:nvSpPr>
          <p:cNvPr id="44" name="Rectangle">
            <a:extLst>
              <a:ext uri="{FF2B5EF4-FFF2-40B4-BE49-F238E27FC236}">
                <a16:creationId xmlns:a16="http://schemas.microsoft.com/office/drawing/2014/main" id="{B47A54C4-1477-6970-F93E-35240C7B2B9D}"/>
              </a:ext>
            </a:extLst>
          </p:cNvPr>
          <p:cNvSpPr/>
          <p:nvPr/>
        </p:nvSpPr>
        <p:spPr>
          <a:xfrm>
            <a:off x="7289710" y="5035447"/>
            <a:ext cx="2076622" cy="1101312"/>
          </a:xfrm>
          <a:prstGeom prst="rect">
            <a:avLst/>
          </a:prstGeom>
          <a:solidFill>
            <a:srgbClr val="D5D5D5">
              <a:alpha val="23689"/>
            </a:srgbClr>
          </a:solidFill>
          <a:ln w="12700">
            <a:miter lim="400000"/>
          </a:ln>
        </p:spPr>
        <p:txBody>
          <a:bodyPr lIns="25400" tIns="25400" rIns="25400" bIns="25400" anchor="ctr"/>
          <a:lstStyle/>
          <a:p>
            <a:pPr marL="0" marR="0" lvl="0" indent="0" algn="ct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Helvetica Neue Medium"/>
            </a:endParaRPr>
          </a:p>
        </p:txBody>
      </p:sp>
      <p:sp>
        <p:nvSpPr>
          <p:cNvPr id="45" name="Rectangle 44">
            <a:extLst>
              <a:ext uri="{FF2B5EF4-FFF2-40B4-BE49-F238E27FC236}">
                <a16:creationId xmlns:a16="http://schemas.microsoft.com/office/drawing/2014/main" id="{11EC4F1F-EBD7-35B1-A15D-5CFBBEE0FEFD}"/>
              </a:ext>
            </a:extLst>
          </p:cNvPr>
          <p:cNvSpPr/>
          <p:nvPr/>
        </p:nvSpPr>
        <p:spPr>
          <a:xfrm>
            <a:off x="7278820" y="5209201"/>
            <a:ext cx="2082591" cy="753804"/>
          </a:xfrm>
          <a:prstGeom prst="rect">
            <a:avLst/>
          </a:prstGeom>
          <a:noFill/>
          <a:ln w="12700" cap="flat" cmpd="sng" algn="ctr">
            <a:noFill/>
            <a:prstDash val="solid"/>
            <a:miter lim="800000"/>
          </a:ln>
          <a:effectLst/>
        </p:spPr>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Without alienating the existing, loyal fans </a:t>
            </a:r>
          </a:p>
        </p:txBody>
      </p:sp>
      <p:sp>
        <p:nvSpPr>
          <p:cNvPr id="46" name="TextBox 45">
            <a:extLst>
              <a:ext uri="{FF2B5EF4-FFF2-40B4-BE49-F238E27FC236}">
                <a16:creationId xmlns:a16="http://schemas.microsoft.com/office/drawing/2014/main" id="{A32C586F-0C6C-DC18-8885-BCC770A09EA7}"/>
              </a:ext>
            </a:extLst>
          </p:cNvPr>
          <p:cNvSpPr txBox="1"/>
          <p:nvPr/>
        </p:nvSpPr>
        <p:spPr>
          <a:xfrm>
            <a:off x="7695744" y="4305455"/>
            <a:ext cx="1237006"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GRASSROOTS</a:t>
            </a:r>
            <a:b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GB"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PLAYERS</a:t>
            </a:r>
          </a:p>
        </p:txBody>
      </p:sp>
      <p:sp>
        <p:nvSpPr>
          <p:cNvPr id="47" name="Rectangle 46">
            <a:extLst>
              <a:ext uri="{FF2B5EF4-FFF2-40B4-BE49-F238E27FC236}">
                <a16:creationId xmlns:a16="http://schemas.microsoft.com/office/drawing/2014/main" id="{C2A717D1-6603-2535-C533-E980C64E27BF}"/>
              </a:ext>
            </a:extLst>
          </p:cNvPr>
          <p:cNvSpPr/>
          <p:nvPr/>
        </p:nvSpPr>
        <p:spPr>
          <a:xfrm>
            <a:off x="7277089" y="3944123"/>
            <a:ext cx="2076622" cy="1101312"/>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Attract new fans</a:t>
            </a:r>
          </a:p>
        </p:txBody>
      </p:sp>
      <p:sp>
        <p:nvSpPr>
          <p:cNvPr id="50" name="Rectangle 49">
            <a:extLst>
              <a:ext uri="{FF2B5EF4-FFF2-40B4-BE49-F238E27FC236}">
                <a16:creationId xmlns:a16="http://schemas.microsoft.com/office/drawing/2014/main" id="{29F4D4E0-5632-B753-73B1-ED4A653B697F}"/>
              </a:ext>
            </a:extLst>
          </p:cNvPr>
          <p:cNvSpPr/>
          <p:nvPr/>
        </p:nvSpPr>
        <p:spPr>
          <a:xfrm>
            <a:off x="5025662" y="3944122"/>
            <a:ext cx="2076622" cy="1101312"/>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Maintain ‘key values’ </a:t>
            </a:r>
          </a:p>
        </p:txBody>
      </p:sp>
      <p:pic>
        <p:nvPicPr>
          <p:cNvPr id="52" name="Picture 51" descr="A group of women taking a selfie in front of a building&#10;&#10;Description automatically generated">
            <a:extLst>
              <a:ext uri="{FF2B5EF4-FFF2-40B4-BE49-F238E27FC236}">
                <a16:creationId xmlns:a16="http://schemas.microsoft.com/office/drawing/2014/main" id="{49081EB2-D2E6-930D-E650-5E73845DF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44" y="2368333"/>
            <a:ext cx="2072931" cy="1409237"/>
          </a:xfrm>
          <a:prstGeom prst="rect">
            <a:avLst/>
          </a:prstGeom>
          <a:ln>
            <a:solidFill>
              <a:schemeClr val="bg1"/>
            </a:solidFill>
          </a:ln>
        </p:spPr>
      </p:pic>
      <p:pic>
        <p:nvPicPr>
          <p:cNvPr id="53" name="Picture 52">
            <a:extLst>
              <a:ext uri="{FF2B5EF4-FFF2-40B4-BE49-F238E27FC236}">
                <a16:creationId xmlns:a16="http://schemas.microsoft.com/office/drawing/2014/main" id="{CEEC10AB-425B-0490-9F39-B19DE0D97E5D}"/>
              </a:ext>
            </a:extLst>
          </p:cNvPr>
          <p:cNvPicPr>
            <a:picLocks noChangeAspect="1"/>
          </p:cNvPicPr>
          <p:nvPr/>
        </p:nvPicPr>
        <p:blipFill rotWithShape="1">
          <a:blip r:embed="rId4"/>
          <a:srcRect l="9891" r="6912"/>
          <a:stretch/>
        </p:blipFill>
        <p:spPr>
          <a:xfrm>
            <a:off x="2754335" y="2368333"/>
            <a:ext cx="2084322" cy="1409237"/>
          </a:xfrm>
          <a:prstGeom prst="rect">
            <a:avLst/>
          </a:prstGeom>
          <a:ln>
            <a:solidFill>
              <a:schemeClr val="bg1"/>
            </a:solidFill>
          </a:ln>
        </p:spPr>
      </p:pic>
      <p:pic>
        <p:nvPicPr>
          <p:cNvPr id="57" name="Picture 56">
            <a:extLst>
              <a:ext uri="{FF2B5EF4-FFF2-40B4-BE49-F238E27FC236}">
                <a16:creationId xmlns:a16="http://schemas.microsoft.com/office/drawing/2014/main" id="{FB6BC9FF-6D67-992E-3AEB-0156B63CE04D}"/>
              </a:ext>
            </a:extLst>
          </p:cNvPr>
          <p:cNvPicPr>
            <a:picLocks noChangeAspect="1"/>
          </p:cNvPicPr>
          <p:nvPr/>
        </p:nvPicPr>
        <p:blipFill rotWithShape="1">
          <a:blip r:embed="rId5"/>
          <a:srcRect l="7629" r="10514"/>
          <a:stretch/>
        </p:blipFill>
        <p:spPr>
          <a:xfrm>
            <a:off x="9556977" y="2368333"/>
            <a:ext cx="2064001" cy="1422636"/>
          </a:xfrm>
          <a:prstGeom prst="rect">
            <a:avLst/>
          </a:prstGeom>
          <a:ln>
            <a:solidFill>
              <a:schemeClr val="bg1"/>
            </a:solidFill>
          </a:ln>
        </p:spPr>
      </p:pic>
      <p:pic>
        <p:nvPicPr>
          <p:cNvPr id="59" name="Picture 58" descr="A child holding up signs in front of a crowd&#10;&#10;Description automatically generated">
            <a:extLst>
              <a:ext uri="{FF2B5EF4-FFF2-40B4-BE49-F238E27FC236}">
                <a16:creationId xmlns:a16="http://schemas.microsoft.com/office/drawing/2014/main" id="{2B323CC6-899B-B90E-6541-B0CBB9A3F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710" y="2368333"/>
            <a:ext cx="2064001" cy="1422636"/>
          </a:xfrm>
          <a:prstGeom prst="rect">
            <a:avLst/>
          </a:prstGeom>
          <a:ln>
            <a:solidFill>
              <a:schemeClr val="bg1"/>
            </a:solidFill>
          </a:ln>
        </p:spPr>
      </p:pic>
      <p:pic>
        <p:nvPicPr>
          <p:cNvPr id="60" name="Picture 59">
            <a:extLst>
              <a:ext uri="{FF2B5EF4-FFF2-40B4-BE49-F238E27FC236}">
                <a16:creationId xmlns:a16="http://schemas.microsoft.com/office/drawing/2014/main" id="{85B6C23A-E978-40C7-36CB-651C8F3112B8}"/>
              </a:ext>
            </a:extLst>
          </p:cNvPr>
          <p:cNvPicPr>
            <a:picLocks noChangeAspect="1"/>
          </p:cNvPicPr>
          <p:nvPr/>
        </p:nvPicPr>
        <p:blipFill rotWithShape="1">
          <a:blip r:embed="rId7"/>
          <a:srcRect l="4856" t="6743" r="5035" b="892"/>
          <a:stretch/>
        </p:blipFill>
        <p:spPr>
          <a:xfrm>
            <a:off x="5025881" y="2368333"/>
            <a:ext cx="2101426" cy="1422636"/>
          </a:xfrm>
          <a:prstGeom prst="rect">
            <a:avLst/>
          </a:prstGeom>
          <a:ln>
            <a:solidFill>
              <a:schemeClr val="bg1"/>
            </a:solidFill>
          </a:ln>
        </p:spPr>
      </p:pic>
      <p:sp>
        <p:nvSpPr>
          <p:cNvPr id="48" name="Rectangle">
            <a:extLst>
              <a:ext uri="{FF2B5EF4-FFF2-40B4-BE49-F238E27FC236}">
                <a16:creationId xmlns:a16="http://schemas.microsoft.com/office/drawing/2014/main" id="{7B3DC0F9-2308-0F3F-0A3E-0005AAB28C8D}"/>
              </a:ext>
            </a:extLst>
          </p:cNvPr>
          <p:cNvSpPr/>
          <p:nvPr/>
        </p:nvSpPr>
        <p:spPr>
          <a:xfrm>
            <a:off x="5038283" y="5035446"/>
            <a:ext cx="2076622" cy="1101312"/>
          </a:xfrm>
          <a:prstGeom prst="rect">
            <a:avLst/>
          </a:prstGeom>
          <a:solidFill>
            <a:srgbClr val="D5D5D5">
              <a:alpha val="23689"/>
            </a:srgbClr>
          </a:solidFill>
          <a:ln w="12700">
            <a:miter lim="400000"/>
          </a:ln>
        </p:spPr>
        <p:txBody>
          <a:bodyPr lIns="25400" tIns="25400" rIns="25400" bIns="25400" anchor="ctr"/>
          <a:lstStyle/>
          <a:p>
            <a:pPr marL="0" marR="0" lvl="0" indent="0" algn="ct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Helvetica Neue Medium"/>
            </a:endParaRPr>
          </a:p>
        </p:txBody>
      </p:sp>
      <p:sp>
        <p:nvSpPr>
          <p:cNvPr id="49" name="Rectangle 48">
            <a:extLst>
              <a:ext uri="{FF2B5EF4-FFF2-40B4-BE49-F238E27FC236}">
                <a16:creationId xmlns:a16="http://schemas.microsoft.com/office/drawing/2014/main" id="{89E8FD7B-A238-ADC8-D893-B97E6FF2A267}"/>
              </a:ext>
            </a:extLst>
          </p:cNvPr>
          <p:cNvSpPr/>
          <p:nvPr/>
        </p:nvSpPr>
        <p:spPr>
          <a:xfrm>
            <a:off x="5027393" y="5209200"/>
            <a:ext cx="2082591" cy="753804"/>
          </a:xfrm>
          <a:prstGeom prst="rect">
            <a:avLst/>
          </a:prstGeom>
          <a:noFill/>
          <a:ln w="12700" cap="flat" cmpd="sng" algn="ctr">
            <a:noFill/>
            <a:prstDash val="solid"/>
            <a:miter lim="800000"/>
          </a:ln>
          <a:effectLst/>
        </p:spPr>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Whilst still being able to commercialize and develop</a:t>
            </a:r>
          </a:p>
        </p:txBody>
      </p:sp>
      <p:pic>
        <p:nvPicPr>
          <p:cNvPr id="7" name="Picture 6">
            <a:extLst>
              <a:ext uri="{FF2B5EF4-FFF2-40B4-BE49-F238E27FC236}">
                <a16:creationId xmlns:a16="http://schemas.microsoft.com/office/drawing/2014/main" id="{762976B5-C85D-7749-1CBB-9F356F82E5FC}"/>
              </a:ext>
            </a:extLst>
          </p:cNvPr>
          <p:cNvPicPr>
            <a:picLocks noChangeAspect="1"/>
          </p:cNvPicPr>
          <p:nvPr/>
        </p:nvPicPr>
        <p:blipFill>
          <a:blip r:embed="rId8"/>
          <a:stretch>
            <a:fillRect/>
          </a:stretch>
        </p:blipFill>
        <p:spPr>
          <a:xfrm>
            <a:off x="831726" y="298866"/>
            <a:ext cx="10796952" cy="1176630"/>
          </a:xfrm>
          <a:prstGeom prst="rect">
            <a:avLst/>
          </a:prstGeom>
        </p:spPr>
      </p:pic>
    </p:spTree>
    <p:extLst>
      <p:ext uri="{BB962C8B-B14F-4D97-AF65-F5344CB8AC3E}">
        <p14:creationId xmlns:p14="http://schemas.microsoft.com/office/powerpoint/2010/main" val="902804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073E24-4406-C41B-44B9-D95E34895993}"/>
              </a:ext>
            </a:extLst>
          </p:cNvPr>
          <p:cNvPicPr>
            <a:picLocks noChangeAspect="1"/>
          </p:cNvPicPr>
          <p:nvPr/>
        </p:nvPicPr>
        <p:blipFill>
          <a:blip r:embed="rId2"/>
          <a:stretch>
            <a:fillRect/>
          </a:stretch>
        </p:blipFill>
        <p:spPr>
          <a:xfrm>
            <a:off x="1163908" y="1926697"/>
            <a:ext cx="9864183" cy="3078747"/>
          </a:xfrm>
          <a:prstGeom prst="rect">
            <a:avLst/>
          </a:prstGeom>
        </p:spPr>
      </p:pic>
    </p:spTree>
    <p:extLst>
      <p:ext uri="{BB962C8B-B14F-4D97-AF65-F5344CB8AC3E}">
        <p14:creationId xmlns:p14="http://schemas.microsoft.com/office/powerpoint/2010/main" val="1424724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86BC5-2FBD-EF7A-56FB-082CC1C73C36}"/>
              </a:ext>
            </a:extLst>
          </p:cNvPr>
          <p:cNvSpPr txBox="1"/>
          <p:nvPr/>
        </p:nvSpPr>
        <p:spPr>
          <a:xfrm>
            <a:off x="33599" y="1738914"/>
            <a:ext cx="12158401" cy="2751522"/>
          </a:xfrm>
          <a:prstGeom prst="rect">
            <a:avLst/>
          </a:prstGeom>
          <a:noFill/>
        </p:spPr>
        <p:txBody>
          <a:bodyPr wrap="square" rtlCol="0">
            <a:spAutoFit/>
          </a:bodyPr>
          <a:lstStyle/>
          <a:p>
            <a:pPr algn="ctr">
              <a:lnSpc>
                <a:spcPct val="90000"/>
              </a:lnSpc>
            </a:pPr>
            <a:r>
              <a:rPr lang="en-US" sz="9600" dirty="0">
                <a:latin typeface="Masqualero ExtraBlack" panose="02050B04080505020303" pitchFamily="18" charset="0"/>
              </a:rPr>
              <a:t>It’s</a:t>
            </a:r>
            <a:r>
              <a:rPr lang="en-US" sz="9600" dirty="0">
                <a:solidFill>
                  <a:schemeClr val="bg1"/>
                </a:solidFill>
                <a:latin typeface="Masqualero ExtraBlack" panose="02050B04080505020303" pitchFamily="18" charset="0"/>
              </a:rPr>
              <a:t> </a:t>
            </a:r>
            <a:r>
              <a:rPr lang="en-US" sz="9600" dirty="0">
                <a:latin typeface="Masqualero ExtraBlack" panose="02050B04080505020303" pitchFamily="18" charset="0"/>
              </a:rPr>
              <a:t>a</a:t>
            </a:r>
            <a:r>
              <a:rPr lang="en-US" sz="9600" dirty="0">
                <a:solidFill>
                  <a:schemeClr val="bg1"/>
                </a:solidFill>
                <a:latin typeface="Masqualero ExtraBlack" panose="02050B04080505020303" pitchFamily="18" charset="0"/>
              </a:rPr>
              <a:t> </a:t>
            </a:r>
            <a:r>
              <a:rPr lang="en-US" sz="9600" dirty="0">
                <a:solidFill>
                  <a:schemeClr val="accent3"/>
                </a:solidFill>
                <a:latin typeface="Masqualero ExtraBlack" panose="02050B04080505020303" pitchFamily="18" charset="0"/>
              </a:rPr>
              <a:t>new era</a:t>
            </a:r>
            <a:r>
              <a:rPr lang="en-US" sz="9600" dirty="0">
                <a:solidFill>
                  <a:schemeClr val="bg1"/>
                </a:solidFill>
                <a:latin typeface="Masqualero ExtraBlack" panose="02050B04080505020303" pitchFamily="18" charset="0"/>
              </a:rPr>
              <a:t> </a:t>
            </a:r>
            <a:r>
              <a:rPr lang="en-US" sz="9600" dirty="0">
                <a:latin typeface="Masqualero ExtraBlack" panose="02050B04080505020303" pitchFamily="18" charset="0"/>
              </a:rPr>
              <a:t>in </a:t>
            </a:r>
            <a:r>
              <a:rPr lang="en-US" sz="9600" dirty="0">
                <a:solidFill>
                  <a:schemeClr val="accent3"/>
                </a:solidFill>
                <a:latin typeface="Masqualero ExtraBlack" panose="02050B04080505020303" pitchFamily="18" charset="0"/>
              </a:rPr>
              <a:t>women’s sport</a:t>
            </a:r>
            <a:endParaRPr lang="en-GB" sz="9600" dirty="0">
              <a:solidFill>
                <a:schemeClr val="accent3"/>
              </a:solidFill>
              <a:latin typeface="Masqualero ExtraBlack" panose="02050B04080505020303" pitchFamily="18" charset="0"/>
            </a:endParaRPr>
          </a:p>
        </p:txBody>
      </p:sp>
      <p:sp>
        <p:nvSpPr>
          <p:cNvPr id="3" name="TextBox 2">
            <a:extLst>
              <a:ext uri="{FF2B5EF4-FFF2-40B4-BE49-F238E27FC236}">
                <a16:creationId xmlns:a16="http://schemas.microsoft.com/office/drawing/2014/main" id="{42F14305-6AF8-79F9-6E07-B93913D2C900}"/>
              </a:ext>
            </a:extLst>
          </p:cNvPr>
          <p:cNvSpPr txBox="1"/>
          <p:nvPr/>
        </p:nvSpPr>
        <p:spPr>
          <a:xfrm>
            <a:off x="806968" y="4933646"/>
            <a:ext cx="10578064" cy="461665"/>
          </a:xfrm>
          <a:prstGeom prst="rect">
            <a:avLst/>
          </a:prstGeom>
          <a:noFill/>
        </p:spPr>
        <p:txBody>
          <a:bodyPr wrap="square" rtlCol="0">
            <a:spAutoFit/>
          </a:bodyPr>
          <a:lstStyle/>
          <a:p>
            <a:pPr algn="ctr"/>
            <a:r>
              <a:rPr lang="en-GB" sz="2400" dirty="0">
                <a:latin typeface="Akkurat-Light" panose="02000503030000020004" pitchFamily="2" charset="0"/>
              </a:rPr>
              <a:t>accelerated by </a:t>
            </a:r>
            <a:r>
              <a:rPr lang="en-GB" sz="2400" dirty="0">
                <a:effectLst>
                  <a:glow rad="228600">
                    <a:schemeClr val="accent3">
                      <a:satMod val="175000"/>
                      <a:alpha val="40000"/>
                    </a:schemeClr>
                  </a:glow>
                </a:effectLst>
                <a:latin typeface="Akkurat-Light" panose="02000503030000020004" pitchFamily="2" charset="0"/>
              </a:rPr>
              <a:t>visibility, investments </a:t>
            </a:r>
            <a:r>
              <a:rPr lang="en-GB" sz="2400" dirty="0">
                <a:latin typeface="Akkurat-Light" panose="02000503030000020004" pitchFamily="2" charset="0"/>
              </a:rPr>
              <a:t>and </a:t>
            </a:r>
            <a:r>
              <a:rPr lang="en-GB" sz="2400" dirty="0">
                <a:effectLst>
                  <a:glow rad="228600">
                    <a:schemeClr val="accent3">
                      <a:satMod val="175000"/>
                      <a:alpha val="40000"/>
                    </a:schemeClr>
                  </a:glow>
                </a:effectLst>
                <a:latin typeface="Akkurat-Light" panose="02000503030000020004" pitchFamily="2" charset="0"/>
              </a:rPr>
              <a:t>fan interest</a:t>
            </a:r>
            <a:endParaRPr lang="en-GB" sz="2400" dirty="0">
              <a:latin typeface="Akkurat-Light" panose="02000503030000020004" pitchFamily="2" charset="0"/>
            </a:endParaRPr>
          </a:p>
        </p:txBody>
      </p:sp>
      <p:sp>
        <p:nvSpPr>
          <p:cNvPr id="8" name="Rectangle 7">
            <a:extLst>
              <a:ext uri="{FF2B5EF4-FFF2-40B4-BE49-F238E27FC236}">
                <a16:creationId xmlns:a16="http://schemas.microsoft.com/office/drawing/2014/main" id="{C4E0B9C7-0609-1A19-D3A4-88D502AEDDF9}"/>
              </a:ext>
            </a:extLst>
          </p:cNvPr>
          <p:cNvSpPr/>
          <p:nvPr/>
        </p:nvSpPr>
        <p:spPr>
          <a:xfrm>
            <a:off x="1395863" y="1219009"/>
            <a:ext cx="9400274" cy="5132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ü"/>
            </a:pPr>
            <a:r>
              <a:rPr lang="en-US" sz="1400" dirty="0">
                <a:solidFill>
                  <a:schemeClr val="tx1"/>
                </a:solidFill>
                <a:latin typeface="Akkurat" panose="02000503040000020004" pitchFamily="2" charset="0"/>
              </a:rPr>
              <a:t>15-20 Slides</a:t>
            </a:r>
          </a:p>
          <a:p>
            <a:pPr marL="285750" indent="-285750">
              <a:buFont typeface="Wingdings" panose="05000000000000000000" pitchFamily="2" charset="2"/>
              <a:buChar char="ü"/>
            </a:pPr>
            <a:r>
              <a:rPr lang="en-US" sz="1400" dirty="0">
                <a:solidFill>
                  <a:schemeClr val="tx1"/>
                </a:solidFill>
                <a:latin typeface="Akkurat" panose="02000503040000020004" pitchFamily="2" charset="0"/>
              </a:rPr>
              <a:t>20min</a:t>
            </a:r>
          </a:p>
          <a:p>
            <a:pPr marL="285750" indent="-285750">
              <a:buFont typeface="Wingdings" panose="05000000000000000000" pitchFamily="2" charset="2"/>
              <a:buChar char="ü"/>
            </a:pPr>
            <a:r>
              <a:rPr lang="en-US" sz="1400" dirty="0">
                <a:solidFill>
                  <a:schemeClr val="tx1"/>
                </a:solidFill>
                <a:latin typeface="Akkurat" panose="02000503040000020004" pitchFamily="2" charset="0"/>
              </a:rPr>
              <a:t>Standard Font</a:t>
            </a:r>
          </a:p>
          <a:p>
            <a:pPr marL="285750" indent="-285750">
              <a:buFont typeface="Wingdings" panose="05000000000000000000" pitchFamily="2" charset="2"/>
              <a:buChar char="ü"/>
            </a:pPr>
            <a:endParaRPr lang="en-US" sz="1400" dirty="0">
              <a:solidFill>
                <a:schemeClr val="tx1"/>
              </a:solidFill>
              <a:latin typeface="Akkurat" panose="02000503040000020004" pitchFamily="2" charset="0"/>
            </a:endParaRP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Introduction – who am I, what is Two Circles and what do we do</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Women’s Sport is growing – it’s not just a hype!</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Today I will cover what is happening (backed up by data) – why and the wider context of the movement – and how; provide market examples we’re seeing</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5 Key facts that I want you to take away</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Data &amp; Facts; Split by fans/ticketing/Attendance, sponsorship, media</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Ticketing</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Big events – massive growth for football tournaments</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Big football leagues – audience growth across the board</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Big games – key approach to grow and diversify women’s audiences</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Sponsorship</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Market headlines – steady increase in revenues alongside audience growth</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Market trends - </a:t>
            </a:r>
            <a:r>
              <a:rPr lang="en-US" sz="1200" dirty="0">
                <a:solidFill>
                  <a:schemeClr val="bg2"/>
                </a:solidFill>
                <a:latin typeface="Akkurat" panose="02000503040000020004" pitchFamily="2" charset="0"/>
              </a:rPr>
              <a:t>a new era in women’s sport… it’s not just a hype</a:t>
            </a:r>
            <a:endParaRPr lang="en-US" sz="1200" dirty="0">
              <a:solidFill>
                <a:schemeClr val="tx1"/>
              </a:solidFill>
              <a:latin typeface="Akkurat" panose="02000503040000020004" pitchFamily="2" charset="0"/>
            </a:endParaRP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Broadcasting</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Market headlines – increasing viewership across different women’s sports</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Women’s sports tends to forgo short-term media revenue in order to increase audiences (and sponsorship revenues)</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How can rightsholders capitalize on this? </a:t>
            </a:r>
            <a:r>
              <a:rPr lang="en-US" sz="1200" dirty="0">
                <a:solidFill>
                  <a:schemeClr val="tx1"/>
                </a:solidFill>
                <a:latin typeface="Akkurat" panose="02000503040000020004" pitchFamily="2" charset="0"/>
                <a:sym typeface="Wingdings" panose="05000000000000000000" pitchFamily="2" charset="2"/>
              </a:rPr>
              <a:t> </a:t>
            </a:r>
            <a:r>
              <a:rPr lang="en-US" sz="1200" dirty="0">
                <a:solidFill>
                  <a:schemeClr val="tx1"/>
                </a:solidFill>
                <a:latin typeface="Akkurat" panose="02000503040000020004" pitchFamily="2" charset="0"/>
              </a:rPr>
              <a:t>Value drivers are different in women’s sport!</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Power of Personality</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New Audiences</a:t>
            </a:r>
          </a:p>
          <a:p>
            <a:pPr marL="742950" lvl="1" indent="-285750">
              <a:buFont typeface="Wingdings" panose="05000000000000000000" pitchFamily="2" charset="2"/>
              <a:buChar char="ü"/>
            </a:pPr>
            <a:r>
              <a:rPr lang="en-US" sz="1200" dirty="0">
                <a:solidFill>
                  <a:schemeClr val="tx1"/>
                </a:solidFill>
                <a:latin typeface="Akkurat" panose="02000503040000020004" pitchFamily="2" charset="0"/>
              </a:rPr>
              <a:t>A Chance to shape the journey</a:t>
            </a:r>
          </a:p>
          <a:p>
            <a:pPr marL="285750" indent="-285750">
              <a:buFont typeface="Wingdings" panose="05000000000000000000" pitchFamily="2" charset="2"/>
              <a:buChar char="ü"/>
            </a:pPr>
            <a:r>
              <a:rPr lang="en-US" sz="1200" dirty="0">
                <a:solidFill>
                  <a:schemeClr val="tx1"/>
                </a:solidFill>
                <a:latin typeface="Akkurat" panose="02000503040000020004" pitchFamily="2" charset="0"/>
              </a:rPr>
              <a:t>Moving Forward – What are key challenges and practices to be aware of when articulating value?</a:t>
            </a:r>
          </a:p>
          <a:p>
            <a:pPr marL="285750" indent="-285750">
              <a:buFont typeface="Wingdings" panose="05000000000000000000" pitchFamily="2" charset="2"/>
              <a:buChar char="ü"/>
            </a:pPr>
            <a:endParaRPr lang="en-US" sz="1200" dirty="0">
              <a:solidFill>
                <a:schemeClr val="tx1"/>
              </a:solidFill>
              <a:latin typeface="Akkurat" panose="02000503040000020004" pitchFamily="2" charset="0"/>
            </a:endParaRPr>
          </a:p>
          <a:p>
            <a:endParaRPr lang="en-DE" sz="1200" dirty="0"/>
          </a:p>
          <a:p>
            <a:pPr marL="285750" indent="-285750">
              <a:buFont typeface="Wingdings" panose="05000000000000000000" pitchFamily="2" charset="2"/>
              <a:buChar char="ü"/>
            </a:pPr>
            <a:endParaRPr lang="en-CH" sz="1400" dirty="0">
              <a:solidFill>
                <a:schemeClr val="tx1"/>
              </a:solidFill>
              <a:latin typeface="Akkurat" panose="02000503040000020004" pitchFamily="2" charset="0"/>
            </a:endParaRPr>
          </a:p>
        </p:txBody>
      </p:sp>
    </p:spTree>
    <p:extLst>
      <p:ext uri="{BB962C8B-B14F-4D97-AF65-F5344CB8AC3E}">
        <p14:creationId xmlns:p14="http://schemas.microsoft.com/office/powerpoint/2010/main" val="1935602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B330-163E-714C-AA7C-34689B0D8A15}"/>
              </a:ext>
            </a:extLst>
          </p:cNvPr>
          <p:cNvSpPr>
            <a:spLocks noGrp="1"/>
          </p:cNvSpPr>
          <p:nvPr>
            <p:ph type="title"/>
          </p:nvPr>
        </p:nvSpPr>
        <p:spPr/>
        <p:txBody>
          <a:bodyPr/>
          <a:lstStyle/>
          <a:p>
            <a:r>
              <a:rPr lang="en-US"/>
              <a:t>OPPORTUNITIES</a:t>
            </a:r>
          </a:p>
        </p:txBody>
      </p:sp>
      <p:sp>
        <p:nvSpPr>
          <p:cNvPr id="5" name="Text Placeholder 4">
            <a:extLst>
              <a:ext uri="{FF2B5EF4-FFF2-40B4-BE49-F238E27FC236}">
                <a16:creationId xmlns:a16="http://schemas.microsoft.com/office/drawing/2014/main" id="{077EA714-3EF2-3810-DCF6-85F6335FDCA4}"/>
              </a:ext>
            </a:extLst>
          </p:cNvPr>
          <p:cNvSpPr>
            <a:spLocks noGrp="1"/>
          </p:cNvSpPr>
          <p:nvPr>
            <p:ph type="body" sz="quarter" idx="11"/>
          </p:nvPr>
        </p:nvSpPr>
        <p:spPr/>
        <p:txBody>
          <a:bodyPr/>
          <a:lstStyle/>
          <a:p>
            <a:r>
              <a:rPr lang="en-GB" dirty="0"/>
              <a:t>Whilst there are many exciting opportunities across the whole range of UEFA WF, we have picked out a couple below.</a:t>
            </a:r>
          </a:p>
        </p:txBody>
      </p:sp>
      <p:grpSp>
        <p:nvGrpSpPr>
          <p:cNvPr id="14" name="Group 13">
            <a:extLst>
              <a:ext uri="{FF2B5EF4-FFF2-40B4-BE49-F238E27FC236}">
                <a16:creationId xmlns:a16="http://schemas.microsoft.com/office/drawing/2014/main" id="{39E3A18C-A8B6-49EC-80AD-7573D2E857E1}"/>
              </a:ext>
            </a:extLst>
          </p:cNvPr>
          <p:cNvGrpSpPr/>
          <p:nvPr/>
        </p:nvGrpSpPr>
        <p:grpSpPr>
          <a:xfrm>
            <a:off x="1089024" y="1460871"/>
            <a:ext cx="10731499" cy="714632"/>
            <a:chOff x="1089025" y="1394051"/>
            <a:chExt cx="10731499" cy="495409"/>
          </a:xfrm>
        </p:grpSpPr>
        <p:sp>
          <p:nvSpPr>
            <p:cNvPr id="46" name="Rectangle 45">
              <a:extLst>
                <a:ext uri="{FF2B5EF4-FFF2-40B4-BE49-F238E27FC236}">
                  <a16:creationId xmlns:a16="http://schemas.microsoft.com/office/drawing/2014/main" id="{F0B289BA-7694-42FA-856A-EDDC174C8CEC}"/>
                </a:ext>
              </a:extLst>
            </p:cNvPr>
            <p:cNvSpPr/>
            <p:nvPr/>
          </p:nvSpPr>
          <p:spPr>
            <a:xfrm>
              <a:off x="1603648" y="1394051"/>
              <a:ext cx="10216876" cy="49540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kkurat"/>
                  <a:ea typeface="ヒラギノ角ゴ ProN W3"/>
                </a:rPr>
                <a:t>Capitalise</a:t>
              </a:r>
              <a:r>
                <a:rPr kumimoji="0" lang="en-GB" sz="1400" b="0" i="0" u="none" strike="noStrike" kern="1200" cap="none" spc="0" normalizeH="0" baseline="0" noProof="0" dirty="0">
                  <a:ln>
                    <a:noFill/>
                  </a:ln>
                  <a:solidFill>
                    <a:srgbClr val="FFFFFF"/>
                  </a:solidFill>
                  <a:effectLst/>
                  <a:uLnTx/>
                  <a:uFillTx/>
                  <a:latin typeface="Akkurat-Light" panose="02000503030000020004" pitchFamily="2" charset="77"/>
                  <a:ea typeface="ヒラギノ角ゴ ProN W3"/>
                </a:rPr>
                <a:t>: Whilst the women’s sport market has been on the rise for many years, recently, the levels of interest are currently spiking. There is a real opportunity to continue to be visible, and cement UEFA WF position as a market leader, to draw in more eyeballs and make the most of the interest spike. </a:t>
              </a:r>
            </a:p>
          </p:txBody>
        </p:sp>
        <p:sp>
          <p:nvSpPr>
            <p:cNvPr id="60" name="TextBox 59">
              <a:extLst>
                <a:ext uri="{FF2B5EF4-FFF2-40B4-BE49-F238E27FC236}">
                  <a16:creationId xmlns:a16="http://schemas.microsoft.com/office/drawing/2014/main" id="{1275314F-5504-4183-B037-7645CB0E462F}"/>
                </a:ext>
              </a:extLst>
            </p:cNvPr>
            <p:cNvSpPr txBox="1"/>
            <p:nvPr/>
          </p:nvSpPr>
          <p:spPr>
            <a:xfrm>
              <a:off x="1089025" y="1496545"/>
              <a:ext cx="514623" cy="320043"/>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squalero ExtraBlack" panose="02050B04080505020303" pitchFamily="18" charset="0"/>
                  <a:ea typeface="ヒラギノ角ゴ ProN W3"/>
                </a:rPr>
                <a:t>1.</a:t>
              </a:r>
            </a:p>
          </p:txBody>
        </p:sp>
      </p:grpSp>
      <p:grpSp>
        <p:nvGrpSpPr>
          <p:cNvPr id="13" name="Group 12">
            <a:extLst>
              <a:ext uri="{FF2B5EF4-FFF2-40B4-BE49-F238E27FC236}">
                <a16:creationId xmlns:a16="http://schemas.microsoft.com/office/drawing/2014/main" id="{EB907AB5-CD40-4BCF-88E8-5A57C8F056B6}"/>
              </a:ext>
            </a:extLst>
          </p:cNvPr>
          <p:cNvGrpSpPr/>
          <p:nvPr/>
        </p:nvGrpSpPr>
        <p:grpSpPr>
          <a:xfrm>
            <a:off x="1089025" y="2373429"/>
            <a:ext cx="10731499" cy="714632"/>
            <a:chOff x="1089025" y="1965065"/>
            <a:chExt cx="10731499" cy="495409"/>
          </a:xfrm>
        </p:grpSpPr>
        <p:sp>
          <p:nvSpPr>
            <p:cNvPr id="47" name="Rectangle 46">
              <a:extLst>
                <a:ext uri="{FF2B5EF4-FFF2-40B4-BE49-F238E27FC236}">
                  <a16:creationId xmlns:a16="http://schemas.microsoft.com/office/drawing/2014/main" id="{080CB787-7F46-4D40-9C7E-6605ACA92DB9}"/>
                </a:ext>
              </a:extLst>
            </p:cNvPr>
            <p:cNvSpPr/>
            <p:nvPr/>
          </p:nvSpPr>
          <p:spPr>
            <a:xfrm>
              <a:off x="1603648" y="1965065"/>
              <a:ext cx="10216876" cy="49540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kkurat"/>
                  <a:ea typeface="ヒラギノ角ゴ ProN W3"/>
                </a:rPr>
                <a:t>Collaborate</a:t>
              </a:r>
              <a:r>
                <a:rPr kumimoji="0" lang="en-US" sz="1400" b="0" i="0" u="none" strike="noStrike" kern="1200" cap="none" spc="0" normalizeH="0" baseline="0" noProof="0" dirty="0">
                  <a:ln>
                    <a:noFill/>
                  </a:ln>
                  <a:solidFill>
                    <a:srgbClr val="FFFFFF"/>
                  </a:solidFill>
                  <a:effectLst/>
                  <a:uLnTx/>
                  <a:uFillTx/>
                  <a:latin typeface="Akkurat"/>
                  <a:ea typeface="ヒラギノ角ゴ ProN W3"/>
                </a:rPr>
                <a:t>: </a:t>
              </a:r>
              <a:r>
                <a:rPr kumimoji="0" lang="en-US" sz="1400" b="0" i="0" u="none" strike="noStrike" kern="1200" cap="none" spc="0" normalizeH="0" baseline="0" noProof="0" dirty="0">
                  <a:ln>
                    <a:noFill/>
                  </a:ln>
                  <a:solidFill>
                    <a:srgbClr val="FFFFFF"/>
                  </a:solidFill>
                  <a:effectLst/>
                  <a:uLnTx/>
                  <a:uFillTx/>
                  <a:latin typeface="Akkurat-Light" panose="02000503030000020004" pitchFamily="2" charset="0"/>
                  <a:ea typeface="ヒラギノ角ゴ ProN W3"/>
                </a:rPr>
                <a:t>It is worth exploring collaborating with the major names within women’s football, but also exploring collabs more broadly in women’s sport. Chelsea and Arsenal have collaborated with the WNBA whilst US Athletics sent female athletes to create content with WNBA players. How could cross sport collaboration be utlised to bring new audiences to UEFA WF?  </a:t>
              </a:r>
              <a:endParaRPr kumimoji="0" lang="en-US" sz="1400" b="0" i="0" u="none" strike="noStrike" kern="1200" cap="none" spc="0" normalizeH="0" baseline="0" noProof="0" dirty="0">
                <a:ln>
                  <a:noFill/>
                </a:ln>
                <a:solidFill>
                  <a:srgbClr val="FFFFFF"/>
                </a:solidFill>
                <a:effectLst/>
                <a:highlight>
                  <a:srgbClr val="FFFF00"/>
                </a:highlight>
                <a:uLnTx/>
                <a:uFillTx/>
                <a:latin typeface="Akkurat-Light" panose="02000503030000020004" pitchFamily="2" charset="0"/>
                <a:ea typeface="ヒラギノ角ゴ ProN W3"/>
              </a:endParaRPr>
            </a:p>
          </p:txBody>
        </p:sp>
        <p:sp>
          <p:nvSpPr>
            <p:cNvPr id="61" name="TextBox 60">
              <a:extLst>
                <a:ext uri="{FF2B5EF4-FFF2-40B4-BE49-F238E27FC236}">
                  <a16:creationId xmlns:a16="http://schemas.microsoft.com/office/drawing/2014/main" id="{CBE75109-DA15-47B2-96BA-F5886F213A06}"/>
                </a:ext>
              </a:extLst>
            </p:cNvPr>
            <p:cNvSpPr txBox="1"/>
            <p:nvPr/>
          </p:nvSpPr>
          <p:spPr>
            <a:xfrm>
              <a:off x="1089025" y="2054613"/>
              <a:ext cx="514623" cy="320043"/>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squalero ExtraBlack" panose="02050B04080505020303" pitchFamily="18" charset="0"/>
                  <a:ea typeface="ヒラギノ角ゴ ProN W3"/>
                </a:rPr>
                <a:t>2.</a:t>
              </a:r>
            </a:p>
          </p:txBody>
        </p:sp>
      </p:grpSp>
      <p:grpSp>
        <p:nvGrpSpPr>
          <p:cNvPr id="12" name="Group 11">
            <a:extLst>
              <a:ext uri="{FF2B5EF4-FFF2-40B4-BE49-F238E27FC236}">
                <a16:creationId xmlns:a16="http://schemas.microsoft.com/office/drawing/2014/main" id="{8A5F2B54-5AE4-4898-8F29-E8BF57FA0146}"/>
              </a:ext>
            </a:extLst>
          </p:cNvPr>
          <p:cNvGrpSpPr/>
          <p:nvPr/>
        </p:nvGrpSpPr>
        <p:grpSpPr>
          <a:xfrm>
            <a:off x="1089025" y="3285987"/>
            <a:ext cx="10731499" cy="714632"/>
            <a:chOff x="1089025" y="2536080"/>
            <a:chExt cx="10731499" cy="495409"/>
          </a:xfrm>
        </p:grpSpPr>
        <p:sp>
          <p:nvSpPr>
            <p:cNvPr id="48" name="Rectangle 47">
              <a:extLst>
                <a:ext uri="{FF2B5EF4-FFF2-40B4-BE49-F238E27FC236}">
                  <a16:creationId xmlns:a16="http://schemas.microsoft.com/office/drawing/2014/main" id="{DB6605BB-EBA2-4A16-8AD8-6EF283396A14}"/>
                </a:ext>
              </a:extLst>
            </p:cNvPr>
            <p:cNvSpPr/>
            <p:nvPr/>
          </p:nvSpPr>
          <p:spPr>
            <a:xfrm>
              <a:off x="1603648" y="2536080"/>
              <a:ext cx="10216876" cy="49540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kkurat"/>
                  <a:ea typeface="ヒラギノ角ゴ ProN W3"/>
                </a:rPr>
                <a:t>Star Power</a:t>
              </a:r>
              <a:r>
                <a:rPr kumimoji="0" lang="en-GB" sz="1400" b="0" i="0" u="none" strike="noStrike" kern="1200" cap="none" spc="0" normalizeH="0" baseline="0" noProof="0" dirty="0">
                  <a:ln>
                    <a:noFill/>
                  </a:ln>
                  <a:solidFill>
                    <a:srgbClr val="FFFFFF"/>
                  </a:solidFill>
                  <a:effectLst/>
                  <a:uLnTx/>
                  <a:uFillTx/>
                  <a:latin typeface="Akkurat"/>
                  <a:ea typeface="ヒラギノ角ゴ ProN W3"/>
                </a:rPr>
                <a:t>: </a:t>
              </a:r>
              <a:r>
                <a:rPr kumimoji="0" lang="en-GB" sz="1400" b="0" i="0" u="none" strike="noStrike" kern="1200" cap="none" spc="0" normalizeH="0" baseline="0" noProof="0" dirty="0">
                  <a:ln>
                    <a:noFill/>
                  </a:ln>
                  <a:solidFill>
                    <a:srgbClr val="FFFFFF"/>
                  </a:solidFill>
                  <a:effectLst/>
                  <a:uLnTx/>
                  <a:uFillTx/>
                  <a:latin typeface="Akkurat-Light" panose="02000503030000020004" pitchFamily="2" charset="0"/>
                  <a:ea typeface="ヒラギノ角ゴ ProN W3"/>
                </a:rPr>
                <a:t>We are seeing a shift in female athlete followership on social media, especially TikTok. Athlete strategy should be prioritised, i.e. athlete partnership marketing, ambassador offerings, collaborations and athlete social media education offerings.  </a:t>
              </a:r>
            </a:p>
          </p:txBody>
        </p:sp>
        <p:sp>
          <p:nvSpPr>
            <p:cNvPr id="62" name="TextBox 61">
              <a:extLst>
                <a:ext uri="{FF2B5EF4-FFF2-40B4-BE49-F238E27FC236}">
                  <a16:creationId xmlns:a16="http://schemas.microsoft.com/office/drawing/2014/main" id="{A8B9E7C1-1B96-47E2-AC13-433355E71965}"/>
                </a:ext>
              </a:extLst>
            </p:cNvPr>
            <p:cNvSpPr txBox="1"/>
            <p:nvPr/>
          </p:nvSpPr>
          <p:spPr>
            <a:xfrm>
              <a:off x="1089025" y="2620289"/>
              <a:ext cx="514623" cy="320043"/>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squalero ExtraBlack" panose="02050B04080505020303" pitchFamily="18" charset="0"/>
                  <a:ea typeface="ヒラギノ角ゴ ProN W3"/>
                </a:rPr>
                <a:t>3.</a:t>
              </a:r>
            </a:p>
          </p:txBody>
        </p:sp>
      </p:grpSp>
      <p:grpSp>
        <p:nvGrpSpPr>
          <p:cNvPr id="11" name="Group 10">
            <a:extLst>
              <a:ext uri="{FF2B5EF4-FFF2-40B4-BE49-F238E27FC236}">
                <a16:creationId xmlns:a16="http://schemas.microsoft.com/office/drawing/2014/main" id="{2145DD5C-E3EB-435D-A490-7BFC961ABC8D}"/>
              </a:ext>
            </a:extLst>
          </p:cNvPr>
          <p:cNvGrpSpPr/>
          <p:nvPr/>
        </p:nvGrpSpPr>
        <p:grpSpPr>
          <a:xfrm>
            <a:off x="1089025" y="4198545"/>
            <a:ext cx="10731499" cy="714632"/>
            <a:chOff x="1089025" y="3107094"/>
            <a:chExt cx="10731499" cy="495409"/>
          </a:xfrm>
          <a:noFill/>
        </p:grpSpPr>
        <p:sp>
          <p:nvSpPr>
            <p:cNvPr id="49" name="Rectangle 48">
              <a:extLst>
                <a:ext uri="{FF2B5EF4-FFF2-40B4-BE49-F238E27FC236}">
                  <a16:creationId xmlns:a16="http://schemas.microsoft.com/office/drawing/2014/main" id="{496A00AF-70DC-48DD-9DA9-ECA53511E7DA}"/>
                </a:ext>
              </a:extLst>
            </p:cNvPr>
            <p:cNvSpPr/>
            <p:nvPr/>
          </p:nvSpPr>
          <p:spPr>
            <a:xfrm>
              <a:off x="1603648" y="3107094"/>
              <a:ext cx="10216876" cy="495409"/>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kkurat"/>
                  <a:ea typeface="ヒラギノ角ゴ ProN W3"/>
                </a:rPr>
                <a:t>Creator Value</a:t>
              </a:r>
              <a:r>
                <a:rPr kumimoji="0" lang="en-GB" sz="1400" b="0" i="0" u="none" strike="noStrike" kern="1200" cap="none" spc="0" normalizeH="0" baseline="0" noProof="0" dirty="0">
                  <a:ln>
                    <a:noFill/>
                  </a:ln>
                  <a:solidFill>
                    <a:srgbClr val="FFFFFF"/>
                  </a:solidFill>
                  <a:effectLst/>
                  <a:uLnTx/>
                  <a:uFillTx/>
                  <a:latin typeface="Akkurat"/>
                  <a:ea typeface="ヒラギノ角ゴ ProN W3"/>
                </a:rPr>
                <a:t>: </a:t>
              </a:r>
              <a:r>
                <a:rPr kumimoji="0" lang="en-GB" sz="1400" b="0" i="0" u="none" strike="noStrike" kern="1200" cap="none" spc="0" normalizeH="0" baseline="0" noProof="0" dirty="0">
                  <a:ln>
                    <a:noFill/>
                  </a:ln>
                  <a:solidFill>
                    <a:srgbClr val="FFFFFF"/>
                  </a:solidFill>
                  <a:effectLst/>
                  <a:uLnTx/>
                  <a:uFillTx/>
                  <a:latin typeface="Akkurat-Light" panose="02000503030000020004" pitchFamily="2" charset="0"/>
                  <a:ea typeface="ヒラギノ角ゴ ProN W3"/>
                </a:rPr>
                <a:t>With increased athlete popularity, comes increased fees. Creators / influencers could and should be utilised to deliver and drive value both where athletes can’t, but also to reach different audiences. Could be especially beneficial for WEURO awareness. </a:t>
              </a:r>
            </a:p>
          </p:txBody>
        </p:sp>
        <p:sp>
          <p:nvSpPr>
            <p:cNvPr id="63" name="TextBox 62">
              <a:extLst>
                <a:ext uri="{FF2B5EF4-FFF2-40B4-BE49-F238E27FC236}">
                  <a16:creationId xmlns:a16="http://schemas.microsoft.com/office/drawing/2014/main" id="{9A5FCA83-3997-46B5-B145-DF0C8D7CFAAC}"/>
                </a:ext>
              </a:extLst>
            </p:cNvPr>
            <p:cNvSpPr txBox="1"/>
            <p:nvPr/>
          </p:nvSpPr>
          <p:spPr>
            <a:xfrm>
              <a:off x="1089025" y="3193716"/>
              <a:ext cx="514623" cy="320043"/>
            </a:xfrm>
            <a:prstGeom prst="rect">
              <a:avLst/>
            </a:prstGeom>
            <a:grp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squalero ExtraBlack" panose="02050B04080505020303" pitchFamily="18" charset="0"/>
                  <a:ea typeface="ヒラギノ角ゴ ProN W3"/>
                </a:rPr>
                <a:t>4.</a:t>
              </a:r>
            </a:p>
          </p:txBody>
        </p:sp>
      </p:grpSp>
      <p:grpSp>
        <p:nvGrpSpPr>
          <p:cNvPr id="10" name="Group 9">
            <a:extLst>
              <a:ext uri="{FF2B5EF4-FFF2-40B4-BE49-F238E27FC236}">
                <a16:creationId xmlns:a16="http://schemas.microsoft.com/office/drawing/2014/main" id="{FA21E54E-865E-4DD9-9189-563CBC9B2DD0}"/>
              </a:ext>
            </a:extLst>
          </p:cNvPr>
          <p:cNvGrpSpPr/>
          <p:nvPr/>
        </p:nvGrpSpPr>
        <p:grpSpPr>
          <a:xfrm>
            <a:off x="1089025" y="5111103"/>
            <a:ext cx="10731499" cy="714632"/>
            <a:chOff x="1089025" y="3678108"/>
            <a:chExt cx="10731499" cy="495409"/>
          </a:xfrm>
          <a:noFill/>
        </p:grpSpPr>
        <p:sp>
          <p:nvSpPr>
            <p:cNvPr id="54" name="Rectangle 53">
              <a:extLst>
                <a:ext uri="{FF2B5EF4-FFF2-40B4-BE49-F238E27FC236}">
                  <a16:creationId xmlns:a16="http://schemas.microsoft.com/office/drawing/2014/main" id="{712D1112-029D-4CB8-B8F4-17CA76F00545}"/>
                </a:ext>
              </a:extLst>
            </p:cNvPr>
            <p:cNvSpPr/>
            <p:nvPr/>
          </p:nvSpPr>
          <p:spPr>
            <a:xfrm>
              <a:off x="1603648" y="3678108"/>
              <a:ext cx="10216876" cy="495409"/>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kkurat"/>
                  <a:ea typeface="ヒラギノ角ゴ ProN W3"/>
                </a:rPr>
                <a:t>Knowing your fans: </a:t>
              </a:r>
              <a:r>
                <a:rPr kumimoji="0" lang="en-GB" sz="1400" b="1" i="0" u="none" strike="noStrike" kern="1200" cap="none" spc="0" normalizeH="0" baseline="0" noProof="0" dirty="0">
                  <a:ln>
                    <a:noFill/>
                  </a:ln>
                  <a:solidFill>
                    <a:srgbClr val="FFFFFF"/>
                  </a:solidFill>
                  <a:effectLst/>
                  <a:uLnTx/>
                  <a:uFillTx/>
                  <a:latin typeface="Akkurat-Light" panose="02000503030000020004" pitchFamily="2" charset="0"/>
                  <a:ea typeface="ヒラギノ角ゴ ProN W3"/>
                </a:rPr>
                <a:t>I</a:t>
              </a:r>
              <a:r>
                <a:rPr kumimoji="0" lang="en-GB" sz="1400" b="0" i="0" u="none" strike="noStrike" kern="1200" cap="none" spc="0" normalizeH="0" baseline="0" noProof="0" dirty="0">
                  <a:ln>
                    <a:noFill/>
                  </a:ln>
                  <a:solidFill>
                    <a:srgbClr val="FFFFFF"/>
                  </a:solidFill>
                  <a:effectLst/>
                  <a:uLnTx/>
                  <a:uFillTx/>
                  <a:latin typeface="Akkurat-Light" panose="02000503030000020004" pitchFamily="2" charset="0"/>
                  <a:ea typeface="ヒラギノ角ゴ ProN W3"/>
                </a:rPr>
                <a:t>f you know who your fans are, you can grow your fanbase. Arsenal have exemplified this through their ticketing strategies. There are many more opportunities to get under the skin of the UEFA WF fan, who they are, what they like, don’t like, what they want and don’t want, in order to improve their experiences and attract new fans.   </a:t>
              </a:r>
            </a:p>
          </p:txBody>
        </p:sp>
        <p:sp>
          <p:nvSpPr>
            <p:cNvPr id="64" name="TextBox 63">
              <a:extLst>
                <a:ext uri="{FF2B5EF4-FFF2-40B4-BE49-F238E27FC236}">
                  <a16:creationId xmlns:a16="http://schemas.microsoft.com/office/drawing/2014/main" id="{A88D0DCA-92A2-4C96-91A7-1FE77ADAF819}"/>
                </a:ext>
              </a:extLst>
            </p:cNvPr>
            <p:cNvSpPr txBox="1"/>
            <p:nvPr/>
          </p:nvSpPr>
          <p:spPr>
            <a:xfrm>
              <a:off x="1089025" y="3766541"/>
              <a:ext cx="514623" cy="320043"/>
            </a:xfrm>
            <a:prstGeom prst="rect">
              <a:avLst/>
            </a:prstGeom>
            <a:grp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squalero ExtraBlack" panose="02050B04080505020303" pitchFamily="18" charset="0"/>
                  <a:ea typeface="ヒラギノ角ゴ ProN W3"/>
                </a:rPr>
                <a:t>5.</a:t>
              </a:r>
            </a:p>
          </p:txBody>
        </p:sp>
      </p:grpSp>
      <p:grpSp>
        <p:nvGrpSpPr>
          <p:cNvPr id="7" name="Group 6">
            <a:extLst>
              <a:ext uri="{FF2B5EF4-FFF2-40B4-BE49-F238E27FC236}">
                <a16:creationId xmlns:a16="http://schemas.microsoft.com/office/drawing/2014/main" id="{F978F28F-2865-3042-7370-E66976FF3DDB}"/>
              </a:ext>
            </a:extLst>
          </p:cNvPr>
          <p:cNvGrpSpPr/>
          <p:nvPr/>
        </p:nvGrpSpPr>
        <p:grpSpPr>
          <a:xfrm>
            <a:off x="1089024" y="6023662"/>
            <a:ext cx="10731499" cy="714632"/>
            <a:chOff x="1089025" y="3678108"/>
            <a:chExt cx="10731499" cy="495409"/>
          </a:xfrm>
          <a:noFill/>
        </p:grpSpPr>
        <p:sp>
          <p:nvSpPr>
            <p:cNvPr id="8" name="Rectangle 7">
              <a:extLst>
                <a:ext uri="{FF2B5EF4-FFF2-40B4-BE49-F238E27FC236}">
                  <a16:creationId xmlns:a16="http://schemas.microsoft.com/office/drawing/2014/main" id="{EE055172-E157-BD82-3A0E-C687F126CF6B}"/>
                </a:ext>
              </a:extLst>
            </p:cNvPr>
            <p:cNvSpPr/>
            <p:nvPr/>
          </p:nvSpPr>
          <p:spPr>
            <a:xfrm>
              <a:off x="1603648" y="3678108"/>
              <a:ext cx="10216876" cy="495409"/>
            </a:xfrm>
            <a:prstGeom prst="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kkurat"/>
                  <a:ea typeface="ヒラギノ角ゴ ProN W3"/>
                </a:rPr>
                <a:t>Creativity: </a:t>
              </a:r>
              <a:r>
                <a:rPr kumimoji="0" lang="en-GB" sz="1400" b="1" i="0" u="none" strike="noStrike" kern="1200" cap="none" spc="0" normalizeH="0" baseline="0" noProof="0" dirty="0">
                  <a:ln>
                    <a:noFill/>
                  </a:ln>
                  <a:solidFill>
                    <a:srgbClr val="FFFFFF"/>
                  </a:solidFill>
                  <a:effectLst/>
                  <a:uLnTx/>
                  <a:uFillTx/>
                  <a:latin typeface="Akkurat-Light" panose="02000503030000020004" pitchFamily="2" charset="0"/>
                  <a:ea typeface="ヒラギノ角ゴ ProN W3"/>
                </a:rPr>
                <a:t>W</a:t>
              </a:r>
              <a:r>
                <a:rPr kumimoji="0" lang="en-GB" sz="1400" b="0" i="0" u="none" strike="noStrike" kern="1200" cap="none" spc="0" normalizeH="0" baseline="0" noProof="0" dirty="0">
                  <a:ln>
                    <a:noFill/>
                  </a:ln>
                  <a:solidFill>
                    <a:srgbClr val="FFFFFF"/>
                  </a:solidFill>
                  <a:effectLst/>
                  <a:uLnTx/>
                  <a:uFillTx/>
                  <a:latin typeface="Akkurat-Light" panose="02000503030000020004" pitchFamily="2" charset="0"/>
                  <a:ea typeface="ヒラギノ角ゴ ProN W3"/>
                </a:rPr>
                <a:t>omen’s sport campaigns and initiatives tend to cut through when they are creative and done differently from the men’s side of things. Don’t be afraid to try new things, test and learn and launch new ideas that wouldn’t necessarily work for the men’s product i.e. new fantasy games, athlete collaborations, purpose-led campaigns. </a:t>
              </a:r>
            </a:p>
          </p:txBody>
        </p:sp>
        <p:sp>
          <p:nvSpPr>
            <p:cNvPr id="9" name="TextBox 8">
              <a:extLst>
                <a:ext uri="{FF2B5EF4-FFF2-40B4-BE49-F238E27FC236}">
                  <a16:creationId xmlns:a16="http://schemas.microsoft.com/office/drawing/2014/main" id="{FE6DABFF-231F-9DB3-E984-E77B12CEB3C6}"/>
                </a:ext>
              </a:extLst>
            </p:cNvPr>
            <p:cNvSpPr txBox="1"/>
            <p:nvPr/>
          </p:nvSpPr>
          <p:spPr>
            <a:xfrm>
              <a:off x="1089025" y="3766541"/>
              <a:ext cx="514623" cy="320043"/>
            </a:xfrm>
            <a:prstGeom prst="rect">
              <a:avLst/>
            </a:prstGeom>
            <a:grp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asqualero ExtraBlack" panose="02050B04080505020303" pitchFamily="18" charset="0"/>
                  <a:ea typeface="ヒラギノ角ゴ ProN W3"/>
                </a:rPr>
                <a:t>6.</a:t>
              </a:r>
            </a:p>
          </p:txBody>
        </p:sp>
      </p:grpSp>
    </p:spTree>
    <p:extLst>
      <p:ext uri="{BB962C8B-B14F-4D97-AF65-F5344CB8AC3E}">
        <p14:creationId xmlns:p14="http://schemas.microsoft.com/office/powerpoint/2010/main" val="429471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A screenshot of a sports game&#10;&#10;Description automatically generated">
            <a:extLst>
              <a:ext uri="{FF2B5EF4-FFF2-40B4-BE49-F238E27FC236}">
                <a16:creationId xmlns:a16="http://schemas.microsoft.com/office/drawing/2014/main" id="{86D787CE-6738-7C43-B38D-0F96E5194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pic>
        <p:nvPicPr>
          <p:cNvPr id="15" name="Picture 14" descr="A football stadium with a field and people watching&#10;&#10;Description automatically generated">
            <a:extLst>
              <a:ext uri="{FF2B5EF4-FFF2-40B4-BE49-F238E27FC236}">
                <a16:creationId xmlns:a16="http://schemas.microsoft.com/office/drawing/2014/main" id="{D16AA0AD-4C0E-3888-DB1D-739A5E3F3347}"/>
              </a:ext>
            </a:extLst>
          </p:cNvPr>
          <p:cNvPicPr>
            <a:picLocks noChangeAspect="1"/>
          </p:cNvPicPr>
          <p:nvPr/>
        </p:nvPicPr>
        <p:blipFill rotWithShape="1">
          <a:blip r:embed="rId3">
            <a:extLst>
              <a:ext uri="{28A0092B-C50C-407E-A947-70E740481C1C}">
                <a14:useLocalDpi xmlns:a14="http://schemas.microsoft.com/office/drawing/2010/main" val="0"/>
              </a:ext>
            </a:extLst>
          </a:blip>
          <a:srcRect l="25714" r="11429"/>
          <a:stretch/>
        </p:blipFill>
        <p:spPr>
          <a:xfrm>
            <a:off x="5486400" y="0"/>
            <a:ext cx="6705600" cy="6821424"/>
          </a:xfrm>
          <a:prstGeom prst="rect">
            <a:avLst/>
          </a:prstGeom>
        </p:spPr>
      </p:pic>
      <p:sp>
        <p:nvSpPr>
          <p:cNvPr id="2" name="Rectangle 1">
            <a:extLst>
              <a:ext uri="{FF2B5EF4-FFF2-40B4-BE49-F238E27FC236}">
                <a16:creationId xmlns:a16="http://schemas.microsoft.com/office/drawing/2014/main" id="{9B3EF66B-A78F-F478-6F17-AB1BA6F6B112}"/>
              </a:ext>
            </a:extLst>
          </p:cNvPr>
          <p:cNvSpPr/>
          <p:nvPr/>
        </p:nvSpPr>
        <p:spPr>
          <a:xfrm>
            <a:off x="5486400" y="0"/>
            <a:ext cx="6705600" cy="6858000"/>
          </a:xfrm>
          <a:prstGeom prst="rect">
            <a:avLst/>
          </a:prstGeom>
          <a:solidFill>
            <a:srgbClr val="2C343C">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59C27F1-4BA6-2876-D8F3-7E029C3E8694}"/>
              </a:ext>
            </a:extLst>
          </p:cNvPr>
          <p:cNvSpPr txBox="1"/>
          <p:nvPr/>
        </p:nvSpPr>
        <p:spPr>
          <a:xfrm>
            <a:off x="6538686" y="2420648"/>
            <a:ext cx="4434114" cy="2246769"/>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EA4858"/>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‘Big Games’ strategy </a:t>
            </a:r>
            <a:r>
              <a:rPr kumimoji="0"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underlines </a:t>
            </a:r>
            <a:r>
              <a:rPr kumimoji="0" lang="en-US" sz="2800" b="0" i="0" u="none" strike="noStrike" kern="1200" cap="none" spc="0" normalizeH="0" baseline="0" noProof="0" dirty="0">
                <a:ln>
                  <a:noFill/>
                </a:ln>
                <a:solidFill>
                  <a:srgbClr val="EA4858"/>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commercial growth potential </a:t>
            </a:r>
            <a:r>
              <a:rPr kumimoji="0"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for clubs and leagues across Europe</a:t>
            </a:r>
            <a:endParaRPr lang="en-GB" sz="2800" dirty="0"/>
          </a:p>
        </p:txBody>
      </p:sp>
    </p:spTree>
    <p:extLst>
      <p:ext uri="{BB962C8B-B14F-4D97-AF65-F5344CB8AC3E}">
        <p14:creationId xmlns:p14="http://schemas.microsoft.com/office/powerpoint/2010/main" val="428188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graph of a game&#10;&#10;Description automatically generated with medium confidence">
            <a:extLst>
              <a:ext uri="{FF2B5EF4-FFF2-40B4-BE49-F238E27FC236}">
                <a16:creationId xmlns:a16="http://schemas.microsoft.com/office/drawing/2014/main" id="{DD3365F2-6C56-5023-D34C-2E097FF483AD}"/>
              </a:ext>
            </a:extLst>
          </p:cNvPr>
          <p:cNvPicPr>
            <a:picLocks noChangeAspect="1"/>
          </p:cNvPicPr>
          <p:nvPr/>
        </p:nvPicPr>
        <p:blipFill rotWithShape="1">
          <a:blip r:embed="rId3">
            <a:extLst>
              <a:ext uri="{28A0092B-C50C-407E-A947-70E740481C1C}">
                <a14:useLocalDpi xmlns:a14="http://schemas.microsoft.com/office/drawing/2010/main" val="0"/>
              </a:ext>
            </a:extLst>
          </a:blip>
          <a:srcRect t="9259"/>
          <a:stretch/>
        </p:blipFill>
        <p:spPr>
          <a:xfrm>
            <a:off x="5996214" y="0"/>
            <a:ext cx="6046237" cy="6858000"/>
          </a:xfrm>
          <a:prstGeom prst="rect">
            <a:avLst/>
          </a:prstGeom>
        </p:spPr>
      </p:pic>
      <p:pic>
        <p:nvPicPr>
          <p:cNvPr id="5" name="Picture 4" descr="A group of women in a huddle&#10;&#10;Description automatically generated">
            <a:extLst>
              <a:ext uri="{FF2B5EF4-FFF2-40B4-BE49-F238E27FC236}">
                <a16:creationId xmlns:a16="http://schemas.microsoft.com/office/drawing/2014/main" id="{AD9B4CC6-282A-7A7A-27EC-63110245BFB8}"/>
              </a:ext>
            </a:extLst>
          </p:cNvPr>
          <p:cNvPicPr>
            <a:picLocks noChangeAspect="1"/>
          </p:cNvPicPr>
          <p:nvPr/>
        </p:nvPicPr>
        <p:blipFill rotWithShape="1">
          <a:blip r:embed="rId4">
            <a:extLst>
              <a:ext uri="{28A0092B-C50C-407E-A947-70E740481C1C}">
                <a14:useLocalDpi xmlns:a14="http://schemas.microsoft.com/office/drawing/2010/main" val="0"/>
              </a:ext>
            </a:extLst>
          </a:blip>
          <a:srcRect l="18415" r="22852"/>
          <a:stretch/>
        </p:blipFill>
        <p:spPr>
          <a:xfrm>
            <a:off x="0" y="0"/>
            <a:ext cx="5691415" cy="6858000"/>
          </a:xfrm>
          <a:prstGeom prst="rect">
            <a:avLst/>
          </a:prstGeom>
        </p:spPr>
      </p:pic>
      <p:sp>
        <p:nvSpPr>
          <p:cNvPr id="2" name="Rectangle 1">
            <a:extLst>
              <a:ext uri="{FF2B5EF4-FFF2-40B4-BE49-F238E27FC236}">
                <a16:creationId xmlns:a16="http://schemas.microsoft.com/office/drawing/2014/main" id="{3E589062-B411-BF6D-3635-65693A866397}"/>
              </a:ext>
            </a:extLst>
          </p:cNvPr>
          <p:cNvSpPr/>
          <p:nvPr/>
        </p:nvSpPr>
        <p:spPr>
          <a:xfrm>
            <a:off x="0" y="0"/>
            <a:ext cx="5691415" cy="6858000"/>
          </a:xfrm>
          <a:prstGeom prst="rect">
            <a:avLst/>
          </a:prstGeom>
          <a:solidFill>
            <a:srgbClr val="2C343C">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6398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D49F8E5-D7A2-5105-615E-7B8F16196B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384C788-584E-619B-E27B-F7ECF2640770}"/>
              </a:ext>
            </a:extLst>
          </p:cNvPr>
          <p:cNvSpPr/>
          <p:nvPr/>
        </p:nvSpPr>
        <p:spPr>
          <a:xfrm>
            <a:off x="0" y="0"/>
            <a:ext cx="12192000" cy="6858000"/>
          </a:xfrm>
          <a:prstGeom prst="rect">
            <a:avLst/>
          </a:prstGeom>
          <a:solidFill>
            <a:srgbClr val="2C343C">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FC8175-0E8F-A837-A176-B0581989CC23}"/>
              </a:ext>
            </a:extLst>
          </p:cNvPr>
          <p:cNvSpPr txBox="1"/>
          <p:nvPr/>
        </p:nvSpPr>
        <p:spPr>
          <a:xfrm>
            <a:off x="652462" y="934865"/>
            <a:ext cx="10887075" cy="757130"/>
          </a:xfrm>
          <a:prstGeom prst="rect">
            <a:avLst/>
          </a:prstGeom>
          <a:noFill/>
        </p:spPr>
        <p:txBody>
          <a:bodyPr wrap="square" rtlCol="0">
            <a:spAutoFit/>
          </a:bodyPr>
          <a:lstStyle/>
          <a:p>
            <a:pPr algn="ctr">
              <a:lnSpc>
                <a:spcPct val="90000"/>
              </a:lnSpc>
            </a:pPr>
            <a:r>
              <a:rPr lang="en-US" sz="4800" dirty="0">
                <a:solidFill>
                  <a:schemeClr val="bg1"/>
                </a:solidFill>
                <a:latin typeface="Masqualero ExtraBlack" panose="02050B04080505020303" pitchFamily="18" charset="0"/>
              </a:rPr>
              <a:t>Road To Emirates</a:t>
            </a:r>
            <a:endParaRPr lang="en-GB" sz="4800" dirty="0">
              <a:solidFill>
                <a:schemeClr val="bg1"/>
              </a:solidFill>
              <a:latin typeface="Masqualero ExtraBlack" panose="02050B04080505020303" pitchFamily="18" charset="0"/>
            </a:endParaRPr>
          </a:p>
        </p:txBody>
      </p:sp>
      <p:sp>
        <p:nvSpPr>
          <p:cNvPr id="6" name="TextBox 5">
            <a:extLst>
              <a:ext uri="{FF2B5EF4-FFF2-40B4-BE49-F238E27FC236}">
                <a16:creationId xmlns:a16="http://schemas.microsoft.com/office/drawing/2014/main" id="{8810C9DC-0752-3620-3D05-A743F1618FFC}"/>
              </a:ext>
            </a:extLst>
          </p:cNvPr>
          <p:cNvSpPr txBox="1"/>
          <p:nvPr/>
        </p:nvSpPr>
        <p:spPr>
          <a:xfrm>
            <a:off x="2217420" y="1691995"/>
            <a:ext cx="7757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kkurat-Light" panose="02000503030000020004" pitchFamily="2" charset="0"/>
              </a:rPr>
              <a:t>Arsenal Women’s FC</a:t>
            </a:r>
            <a:endParaRPr kumimoji="0" lang="en-GB" sz="2000" b="1"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endParaRPr>
          </a:p>
        </p:txBody>
      </p:sp>
      <p:pic>
        <p:nvPicPr>
          <p:cNvPr id="3" name="Picture 2">
            <a:extLst>
              <a:ext uri="{FF2B5EF4-FFF2-40B4-BE49-F238E27FC236}">
                <a16:creationId xmlns:a16="http://schemas.microsoft.com/office/drawing/2014/main" id="{5248A3D8-9761-F71F-9B6E-9880C07DD4F6}"/>
              </a:ext>
            </a:extLst>
          </p:cNvPr>
          <p:cNvPicPr>
            <a:picLocks noChangeAspect="1"/>
          </p:cNvPicPr>
          <p:nvPr/>
        </p:nvPicPr>
        <p:blipFill>
          <a:blip r:embed="rId3"/>
          <a:stretch>
            <a:fillRect/>
          </a:stretch>
        </p:blipFill>
        <p:spPr>
          <a:xfrm>
            <a:off x="2446200" y="2329482"/>
            <a:ext cx="3096732" cy="3868482"/>
          </a:xfrm>
          <a:prstGeom prst="rect">
            <a:avLst/>
          </a:prstGeom>
        </p:spPr>
      </p:pic>
      <p:pic>
        <p:nvPicPr>
          <p:cNvPr id="4" name="Picture 3">
            <a:extLst>
              <a:ext uri="{FF2B5EF4-FFF2-40B4-BE49-F238E27FC236}">
                <a16:creationId xmlns:a16="http://schemas.microsoft.com/office/drawing/2014/main" id="{3BBB64CF-A2E2-747F-B182-50223460BA98}"/>
              </a:ext>
            </a:extLst>
          </p:cNvPr>
          <p:cNvPicPr>
            <a:picLocks noChangeAspect="1"/>
          </p:cNvPicPr>
          <p:nvPr/>
        </p:nvPicPr>
        <p:blipFill rotWithShape="1">
          <a:blip r:embed="rId4"/>
          <a:srcRect l="849" t="2110" r="3809" b="2784"/>
          <a:stretch/>
        </p:blipFill>
        <p:spPr>
          <a:xfrm>
            <a:off x="6095999" y="2329482"/>
            <a:ext cx="3096733" cy="3868482"/>
          </a:xfrm>
          <a:prstGeom prst="rect">
            <a:avLst/>
          </a:prstGeom>
        </p:spPr>
      </p:pic>
    </p:spTree>
    <p:extLst>
      <p:ext uri="{BB962C8B-B14F-4D97-AF65-F5344CB8AC3E}">
        <p14:creationId xmlns:p14="http://schemas.microsoft.com/office/powerpoint/2010/main" val="8106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6B64279-97DB-3CAC-90E5-271B38780E49}"/>
              </a:ext>
            </a:extLst>
          </p:cNvPr>
          <p:cNvSpPr txBox="1"/>
          <p:nvPr/>
        </p:nvSpPr>
        <p:spPr>
          <a:xfrm>
            <a:off x="7053327" y="3819505"/>
            <a:ext cx="233404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3"/>
                </a:solidFill>
                <a:latin typeface="Masqualero ExtraBlack" panose="02050B04080505020303" pitchFamily="18" charset="0"/>
              </a:rPr>
              <a:t>70% </a:t>
            </a:r>
          </a:p>
        </p:txBody>
      </p:sp>
      <p:sp>
        <p:nvSpPr>
          <p:cNvPr id="28" name="TextBox 27">
            <a:extLst>
              <a:ext uri="{FF2B5EF4-FFF2-40B4-BE49-F238E27FC236}">
                <a16:creationId xmlns:a16="http://schemas.microsoft.com/office/drawing/2014/main" id="{AD0B7F3D-50AC-86E4-A337-D326CD5DD153}"/>
              </a:ext>
            </a:extLst>
          </p:cNvPr>
          <p:cNvSpPr txBox="1"/>
          <p:nvPr/>
        </p:nvSpPr>
        <p:spPr>
          <a:xfrm>
            <a:off x="1586803" y="4362761"/>
            <a:ext cx="13809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Attendees for NCAA Volleyball in Nebraska</a:t>
            </a:r>
          </a:p>
        </p:txBody>
      </p:sp>
      <p:sp>
        <p:nvSpPr>
          <p:cNvPr id="30" name="TextBox 29">
            <a:extLst>
              <a:ext uri="{FF2B5EF4-FFF2-40B4-BE49-F238E27FC236}">
                <a16:creationId xmlns:a16="http://schemas.microsoft.com/office/drawing/2014/main" id="{07C9050E-A558-71C4-AB15-25B9696F9E60}"/>
              </a:ext>
            </a:extLst>
          </p:cNvPr>
          <p:cNvSpPr txBox="1"/>
          <p:nvPr/>
        </p:nvSpPr>
        <p:spPr>
          <a:xfrm>
            <a:off x="7378665" y="4362761"/>
            <a:ext cx="168336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Increase in match attendance for Women’s Six Nations 2023</a:t>
            </a:r>
          </a:p>
        </p:txBody>
      </p:sp>
      <p:sp>
        <p:nvSpPr>
          <p:cNvPr id="33" name="TextBox 32">
            <a:extLst>
              <a:ext uri="{FF2B5EF4-FFF2-40B4-BE49-F238E27FC236}">
                <a16:creationId xmlns:a16="http://schemas.microsoft.com/office/drawing/2014/main" id="{5B9F273C-8E6C-7A0C-9213-86EC7CC677B6}"/>
              </a:ext>
            </a:extLst>
          </p:cNvPr>
          <p:cNvSpPr txBox="1"/>
          <p:nvPr/>
        </p:nvSpPr>
        <p:spPr>
          <a:xfrm>
            <a:off x="9616684" y="4362761"/>
            <a:ext cx="13809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TV viewers for the Women’s Ashes</a:t>
            </a:r>
          </a:p>
        </p:txBody>
      </p:sp>
      <p:sp>
        <p:nvSpPr>
          <p:cNvPr id="35" name="TextBox 34">
            <a:extLst>
              <a:ext uri="{FF2B5EF4-FFF2-40B4-BE49-F238E27FC236}">
                <a16:creationId xmlns:a16="http://schemas.microsoft.com/office/drawing/2014/main" id="{133FC61C-4994-059F-D0A7-F4AF6C65D0EB}"/>
              </a:ext>
            </a:extLst>
          </p:cNvPr>
          <p:cNvSpPr txBox="1"/>
          <p:nvPr/>
        </p:nvSpPr>
        <p:spPr>
          <a:xfrm>
            <a:off x="5449779" y="4362761"/>
            <a:ext cx="13809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Increase in </a:t>
            </a:r>
            <a:r>
              <a:rPr lang="en-US" dirty="0">
                <a:latin typeface="Calibri Light" panose="020F0302020204030204" pitchFamily="34" charset="0"/>
                <a:ea typeface="Calibri Light" panose="020F0302020204030204" pitchFamily="34" charset="0"/>
                <a:cs typeface="Calibri Light" panose="020F0302020204030204" pitchFamily="34" charset="0"/>
              </a:rPr>
              <a:t>attendance </a:t>
            </a:r>
            <a:r>
              <a:rPr kumimoji="0" lang="en-US"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for Women’s Super League (927k)</a:t>
            </a:r>
          </a:p>
        </p:txBody>
      </p:sp>
      <p:sp>
        <p:nvSpPr>
          <p:cNvPr id="37" name="TextBox 36">
            <a:extLst>
              <a:ext uri="{FF2B5EF4-FFF2-40B4-BE49-F238E27FC236}">
                <a16:creationId xmlns:a16="http://schemas.microsoft.com/office/drawing/2014/main" id="{CD63BD22-DED5-7689-BA08-0EFA958E88B0}"/>
              </a:ext>
            </a:extLst>
          </p:cNvPr>
          <p:cNvSpPr txBox="1"/>
          <p:nvPr/>
        </p:nvSpPr>
        <p:spPr>
          <a:xfrm>
            <a:off x="3362264" y="4362761"/>
            <a:ext cx="15889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viewers of women’s college basketball final on ESPN </a:t>
            </a:r>
            <a:br>
              <a:rPr kumimoji="0" lang="en-US"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US"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(+90% YOY)</a:t>
            </a:r>
          </a:p>
        </p:txBody>
      </p:sp>
      <p:pic>
        <p:nvPicPr>
          <p:cNvPr id="41" name="Graphic 40">
            <a:extLst>
              <a:ext uri="{FF2B5EF4-FFF2-40B4-BE49-F238E27FC236}">
                <a16:creationId xmlns:a16="http://schemas.microsoft.com/office/drawing/2014/main" id="{47442583-8FEF-D980-A9F8-BCD2DD3F82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6155" y="2834247"/>
            <a:ext cx="662006" cy="662006"/>
          </a:xfrm>
          <a:prstGeom prst="rect">
            <a:avLst/>
          </a:prstGeom>
        </p:spPr>
      </p:pic>
      <p:pic>
        <p:nvPicPr>
          <p:cNvPr id="44" name="Graphic 43" descr="Basketball Hoop with solid fill">
            <a:extLst>
              <a:ext uri="{FF2B5EF4-FFF2-40B4-BE49-F238E27FC236}">
                <a16:creationId xmlns:a16="http://schemas.microsoft.com/office/drawing/2014/main" id="{C1447F82-ABAA-2768-0C35-156E0A4B7C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9556" y="2737122"/>
            <a:ext cx="914400" cy="914400"/>
          </a:xfrm>
          <a:prstGeom prst="rect">
            <a:avLst/>
          </a:prstGeom>
        </p:spPr>
      </p:pic>
      <p:pic>
        <p:nvPicPr>
          <p:cNvPr id="46" name="Graphic 45" descr="Volleyball with solid fill">
            <a:extLst>
              <a:ext uri="{FF2B5EF4-FFF2-40B4-BE49-F238E27FC236}">
                <a16:creationId xmlns:a16="http://schemas.microsoft.com/office/drawing/2014/main" id="{BE226D12-851C-8CB6-054B-0FF86E1265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4102" y="2772075"/>
            <a:ext cx="786351" cy="786351"/>
          </a:xfrm>
          <a:prstGeom prst="rect">
            <a:avLst/>
          </a:prstGeom>
        </p:spPr>
      </p:pic>
      <p:sp>
        <p:nvSpPr>
          <p:cNvPr id="47" name="TextBox 46">
            <a:extLst>
              <a:ext uri="{FF2B5EF4-FFF2-40B4-BE49-F238E27FC236}">
                <a16:creationId xmlns:a16="http://schemas.microsoft.com/office/drawing/2014/main" id="{7A10E8F6-700E-D206-CEA1-44B44D03317E}"/>
              </a:ext>
            </a:extLst>
          </p:cNvPr>
          <p:cNvSpPr txBox="1"/>
          <p:nvPr/>
        </p:nvSpPr>
        <p:spPr>
          <a:xfrm>
            <a:off x="2217420" y="2036015"/>
            <a:ext cx="77571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2023-24 Records</a:t>
            </a:r>
            <a:endParaRPr kumimoji="0" lang="en-GB" sz="240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7" name="Graphic 6">
            <a:extLst>
              <a:ext uri="{FF2B5EF4-FFF2-40B4-BE49-F238E27FC236}">
                <a16:creationId xmlns:a16="http://schemas.microsoft.com/office/drawing/2014/main" id="{E3DF29D7-4608-2259-4390-5263265057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31633" y="2834247"/>
            <a:ext cx="617240" cy="617240"/>
          </a:xfrm>
          <a:prstGeom prst="rect">
            <a:avLst/>
          </a:prstGeom>
        </p:spPr>
      </p:pic>
      <p:pic>
        <p:nvPicPr>
          <p:cNvPr id="9" name="Graphic 8">
            <a:extLst>
              <a:ext uri="{FF2B5EF4-FFF2-40B4-BE49-F238E27FC236}">
                <a16:creationId xmlns:a16="http://schemas.microsoft.com/office/drawing/2014/main" id="{694FB33B-63EB-4663-F6AC-D858636580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08097" y="2834247"/>
            <a:ext cx="624500" cy="624500"/>
          </a:xfrm>
          <a:prstGeom prst="rect">
            <a:avLst/>
          </a:prstGeom>
        </p:spPr>
      </p:pic>
      <p:pic>
        <p:nvPicPr>
          <p:cNvPr id="15" name="Picture 14">
            <a:extLst>
              <a:ext uri="{FF2B5EF4-FFF2-40B4-BE49-F238E27FC236}">
                <a16:creationId xmlns:a16="http://schemas.microsoft.com/office/drawing/2014/main" id="{383ACE1B-4A5C-6073-1C29-A8E91FB3A904}"/>
              </a:ext>
            </a:extLst>
          </p:cNvPr>
          <p:cNvPicPr>
            <a:picLocks noChangeAspect="1"/>
          </p:cNvPicPr>
          <p:nvPr/>
        </p:nvPicPr>
        <p:blipFill>
          <a:blip r:embed="rId13"/>
          <a:stretch>
            <a:fillRect/>
          </a:stretch>
        </p:blipFill>
        <p:spPr>
          <a:xfrm>
            <a:off x="831254" y="379883"/>
            <a:ext cx="10796952" cy="1847248"/>
          </a:xfrm>
          <a:prstGeom prst="rect">
            <a:avLst/>
          </a:prstGeom>
        </p:spPr>
      </p:pic>
      <p:pic>
        <p:nvPicPr>
          <p:cNvPr id="17" name="Picture 16">
            <a:extLst>
              <a:ext uri="{FF2B5EF4-FFF2-40B4-BE49-F238E27FC236}">
                <a16:creationId xmlns:a16="http://schemas.microsoft.com/office/drawing/2014/main" id="{A8A17025-931C-E743-D4D2-3F0B2A129F86}"/>
              </a:ext>
            </a:extLst>
          </p:cNvPr>
          <p:cNvPicPr>
            <a:picLocks noChangeAspect="1"/>
          </p:cNvPicPr>
          <p:nvPr/>
        </p:nvPicPr>
        <p:blipFill>
          <a:blip r:embed="rId14"/>
          <a:stretch>
            <a:fillRect/>
          </a:stretch>
        </p:blipFill>
        <p:spPr>
          <a:xfrm>
            <a:off x="1266907" y="3775827"/>
            <a:ext cx="2017951" cy="755970"/>
          </a:xfrm>
          <a:prstGeom prst="rect">
            <a:avLst/>
          </a:prstGeom>
        </p:spPr>
      </p:pic>
      <p:pic>
        <p:nvPicPr>
          <p:cNvPr id="19" name="Picture 18">
            <a:extLst>
              <a:ext uri="{FF2B5EF4-FFF2-40B4-BE49-F238E27FC236}">
                <a16:creationId xmlns:a16="http://schemas.microsoft.com/office/drawing/2014/main" id="{96F0FEE4-DB7F-981C-BBAC-7F01F6C1B945}"/>
              </a:ext>
            </a:extLst>
          </p:cNvPr>
          <p:cNvPicPr>
            <a:picLocks noChangeAspect="1"/>
          </p:cNvPicPr>
          <p:nvPr/>
        </p:nvPicPr>
        <p:blipFill>
          <a:blip r:embed="rId15"/>
          <a:stretch>
            <a:fillRect/>
          </a:stretch>
        </p:blipFill>
        <p:spPr>
          <a:xfrm>
            <a:off x="3147781" y="3774989"/>
            <a:ext cx="2017951" cy="755970"/>
          </a:xfrm>
          <a:prstGeom prst="rect">
            <a:avLst/>
          </a:prstGeom>
        </p:spPr>
      </p:pic>
      <p:pic>
        <p:nvPicPr>
          <p:cNvPr id="22" name="Picture 21">
            <a:extLst>
              <a:ext uri="{FF2B5EF4-FFF2-40B4-BE49-F238E27FC236}">
                <a16:creationId xmlns:a16="http://schemas.microsoft.com/office/drawing/2014/main" id="{08A1C28B-1C17-47AF-551B-FC9DD2132486}"/>
              </a:ext>
            </a:extLst>
          </p:cNvPr>
          <p:cNvPicPr>
            <a:picLocks noChangeAspect="1"/>
          </p:cNvPicPr>
          <p:nvPr/>
        </p:nvPicPr>
        <p:blipFill>
          <a:blip r:embed="rId16"/>
          <a:stretch>
            <a:fillRect/>
          </a:stretch>
        </p:blipFill>
        <p:spPr>
          <a:xfrm>
            <a:off x="5131278" y="3774151"/>
            <a:ext cx="2017951" cy="755970"/>
          </a:xfrm>
          <a:prstGeom prst="rect">
            <a:avLst/>
          </a:prstGeom>
        </p:spPr>
      </p:pic>
      <p:pic>
        <p:nvPicPr>
          <p:cNvPr id="25" name="Picture 24">
            <a:extLst>
              <a:ext uri="{FF2B5EF4-FFF2-40B4-BE49-F238E27FC236}">
                <a16:creationId xmlns:a16="http://schemas.microsoft.com/office/drawing/2014/main" id="{786C3F73-CE8C-18AF-49AD-530C115383C9}"/>
              </a:ext>
            </a:extLst>
          </p:cNvPr>
          <p:cNvPicPr>
            <a:picLocks noChangeAspect="1"/>
          </p:cNvPicPr>
          <p:nvPr/>
        </p:nvPicPr>
        <p:blipFill>
          <a:blip r:embed="rId17"/>
          <a:stretch>
            <a:fillRect/>
          </a:stretch>
        </p:blipFill>
        <p:spPr>
          <a:xfrm>
            <a:off x="9298182" y="3751859"/>
            <a:ext cx="2017951" cy="755970"/>
          </a:xfrm>
          <a:prstGeom prst="rect">
            <a:avLst/>
          </a:prstGeom>
        </p:spPr>
      </p:pic>
    </p:spTree>
    <p:extLst>
      <p:ext uri="{BB962C8B-B14F-4D97-AF65-F5344CB8AC3E}">
        <p14:creationId xmlns:p14="http://schemas.microsoft.com/office/powerpoint/2010/main" val="4245577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C8175-0E8F-A837-A176-B0581989CC23}"/>
              </a:ext>
            </a:extLst>
          </p:cNvPr>
          <p:cNvSpPr txBox="1"/>
          <p:nvPr/>
        </p:nvSpPr>
        <p:spPr>
          <a:xfrm>
            <a:off x="652462" y="934865"/>
            <a:ext cx="10887075" cy="757130"/>
          </a:xfrm>
          <a:prstGeom prst="rect">
            <a:avLst/>
          </a:prstGeom>
          <a:noFill/>
        </p:spPr>
        <p:txBody>
          <a:bodyPr wrap="square" rtlCol="0">
            <a:spAutoFit/>
          </a:bodyPr>
          <a:lstStyle/>
          <a:p>
            <a:pPr algn="ctr">
              <a:lnSpc>
                <a:spcPct val="90000"/>
              </a:lnSpc>
            </a:pPr>
            <a:r>
              <a:rPr lang="en-US" sz="4800" dirty="0">
                <a:solidFill>
                  <a:schemeClr val="bg1"/>
                </a:solidFill>
                <a:latin typeface="Masqualero ExtraBlack" panose="02050B04080505020303" pitchFamily="18" charset="0"/>
              </a:rPr>
              <a:t>240’000 Tickets</a:t>
            </a:r>
            <a:endParaRPr lang="en-GB" sz="4800" dirty="0">
              <a:solidFill>
                <a:schemeClr val="bg1"/>
              </a:solidFill>
              <a:latin typeface="Masqualero ExtraBlack" panose="02050B04080505020303" pitchFamily="18" charset="0"/>
            </a:endParaRPr>
          </a:p>
        </p:txBody>
      </p:sp>
      <p:sp>
        <p:nvSpPr>
          <p:cNvPr id="6" name="TextBox 5">
            <a:extLst>
              <a:ext uri="{FF2B5EF4-FFF2-40B4-BE49-F238E27FC236}">
                <a16:creationId xmlns:a16="http://schemas.microsoft.com/office/drawing/2014/main" id="{8810C9DC-0752-3620-3D05-A743F1618FFC}"/>
              </a:ext>
            </a:extLst>
          </p:cNvPr>
          <p:cNvSpPr txBox="1"/>
          <p:nvPr/>
        </p:nvSpPr>
        <p:spPr>
          <a:xfrm>
            <a:off x="2217420" y="1691995"/>
            <a:ext cx="7757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kkurat-Light" panose="02000503030000020004" pitchFamily="2" charset="0"/>
              </a:rPr>
              <a:t>sold in season 2022/23</a:t>
            </a:r>
            <a:endParaRPr kumimoji="0" lang="en-GB" sz="2000" b="1"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endParaRPr>
          </a:p>
        </p:txBody>
      </p:sp>
      <p:grpSp>
        <p:nvGrpSpPr>
          <p:cNvPr id="5" name="Group 4">
            <a:extLst>
              <a:ext uri="{FF2B5EF4-FFF2-40B4-BE49-F238E27FC236}">
                <a16:creationId xmlns:a16="http://schemas.microsoft.com/office/drawing/2014/main" id="{F177D5C6-9086-7477-C3AF-904A062A69B4}"/>
              </a:ext>
            </a:extLst>
          </p:cNvPr>
          <p:cNvGrpSpPr/>
          <p:nvPr/>
        </p:nvGrpSpPr>
        <p:grpSpPr>
          <a:xfrm>
            <a:off x="3495297" y="2849235"/>
            <a:ext cx="5201405" cy="2375375"/>
            <a:chOff x="5071078" y="1777525"/>
            <a:chExt cx="2403077" cy="1180374"/>
          </a:xfrm>
        </p:grpSpPr>
        <p:sp>
          <p:nvSpPr>
            <p:cNvPr id="7" name="Rectangle 6">
              <a:extLst>
                <a:ext uri="{FF2B5EF4-FFF2-40B4-BE49-F238E27FC236}">
                  <a16:creationId xmlns:a16="http://schemas.microsoft.com/office/drawing/2014/main" id="{53751BA5-1146-E109-A62B-1E33958E5863}"/>
                </a:ext>
              </a:extLst>
            </p:cNvPr>
            <p:cNvSpPr/>
            <p:nvPr/>
          </p:nvSpPr>
          <p:spPr>
            <a:xfrm>
              <a:off x="5071078" y="2096960"/>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kkurat-Light" panose="02000503030000020004" pitchFamily="2" charset="77"/>
                  <a:ea typeface="ヒラギノ角ゴ ProN W3"/>
                  <a:cs typeface="+mn-cs"/>
                </a:rPr>
                <a:t>Women’s Loyalists</a:t>
              </a:r>
            </a:p>
          </p:txBody>
        </p:sp>
        <p:sp>
          <p:nvSpPr>
            <p:cNvPr id="9" name="Rectangle 8">
              <a:extLst>
                <a:ext uri="{FF2B5EF4-FFF2-40B4-BE49-F238E27FC236}">
                  <a16:creationId xmlns:a16="http://schemas.microsoft.com/office/drawing/2014/main" id="{C5CCBC38-89D0-8C43-19C4-E4D031FAB065}"/>
                </a:ext>
              </a:extLst>
            </p:cNvPr>
            <p:cNvSpPr/>
            <p:nvPr/>
          </p:nvSpPr>
          <p:spPr>
            <a:xfrm>
              <a:off x="6310417" y="2096960"/>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kkurat-Light" panose="02000503030000020004" pitchFamily="2" charset="77"/>
                  <a:ea typeface="ヒラギノ角ゴ ProN W3"/>
                  <a:cs typeface="+mn-cs"/>
                </a:rPr>
                <a:t>Arsenal Supporter</a:t>
              </a:r>
            </a:p>
          </p:txBody>
        </p:sp>
        <p:sp>
          <p:nvSpPr>
            <p:cNvPr id="10" name="Rectangle 9">
              <a:extLst>
                <a:ext uri="{FF2B5EF4-FFF2-40B4-BE49-F238E27FC236}">
                  <a16:creationId xmlns:a16="http://schemas.microsoft.com/office/drawing/2014/main" id="{DCE8C87E-42D0-E361-7118-05F3C3B0381C}"/>
                </a:ext>
              </a:extLst>
            </p:cNvPr>
            <p:cNvSpPr/>
            <p:nvPr/>
          </p:nvSpPr>
          <p:spPr>
            <a:xfrm>
              <a:off x="5071078" y="2563407"/>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kkurat-Light" panose="02000503030000020004" pitchFamily="2" charset="77"/>
                  <a:ea typeface="ヒラギノ角ゴ ProN W3"/>
                  <a:cs typeface="+mn-cs"/>
                </a:rPr>
                <a:t>Family</a:t>
              </a:r>
            </a:p>
          </p:txBody>
        </p:sp>
        <p:sp>
          <p:nvSpPr>
            <p:cNvPr id="11" name="Rectangle 10">
              <a:extLst>
                <a:ext uri="{FF2B5EF4-FFF2-40B4-BE49-F238E27FC236}">
                  <a16:creationId xmlns:a16="http://schemas.microsoft.com/office/drawing/2014/main" id="{FCB0343F-B8D3-DCA6-C237-6ED839497331}"/>
                </a:ext>
              </a:extLst>
            </p:cNvPr>
            <p:cNvSpPr/>
            <p:nvPr/>
          </p:nvSpPr>
          <p:spPr>
            <a:xfrm>
              <a:off x="6316886" y="2563407"/>
              <a:ext cx="1157269" cy="394492"/>
            </a:xfrm>
            <a:prstGeom prst="rect">
              <a:avLst/>
            </a:prstGeom>
            <a:solidFill>
              <a:srgbClr val="EA4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kkurat-Light" panose="02000503030000020004" pitchFamily="2" charset="77"/>
                  <a:ea typeface="ヒラギノ角ゴ ProN W3"/>
                  <a:cs typeface="+mn-cs"/>
                </a:rPr>
                <a:t>Big Eventer</a:t>
              </a:r>
            </a:p>
          </p:txBody>
        </p:sp>
        <p:sp>
          <p:nvSpPr>
            <p:cNvPr id="12" name="Rectangle 11">
              <a:extLst>
                <a:ext uri="{FF2B5EF4-FFF2-40B4-BE49-F238E27FC236}">
                  <a16:creationId xmlns:a16="http://schemas.microsoft.com/office/drawing/2014/main" id="{0A62C21B-6FF2-7222-F0EB-4374B53BA6DA}"/>
                </a:ext>
              </a:extLst>
            </p:cNvPr>
            <p:cNvSpPr/>
            <p:nvPr/>
          </p:nvSpPr>
          <p:spPr>
            <a:xfrm>
              <a:off x="5409838" y="1777525"/>
              <a:ext cx="1729913" cy="2222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kkurat-Light" panose="02000503030000020004" pitchFamily="2" charset="77"/>
                  <a:ea typeface="ヒラギノ角ゴ ProN W3"/>
                  <a:cs typeface="+mn-cs"/>
                </a:rPr>
                <a:t>Audience Profiling</a:t>
              </a:r>
            </a:p>
          </p:txBody>
        </p:sp>
      </p:grpSp>
      <p:pic>
        <p:nvPicPr>
          <p:cNvPr id="3" name="Picture 6">
            <a:extLst>
              <a:ext uri="{FF2B5EF4-FFF2-40B4-BE49-F238E27FC236}">
                <a16:creationId xmlns:a16="http://schemas.microsoft.com/office/drawing/2014/main" id="{5AE9770E-279B-3E5A-D0E3-001B9191D4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18001" y="239264"/>
            <a:ext cx="766467" cy="90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975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C8175-0E8F-A837-A176-B0581989CC23}"/>
              </a:ext>
            </a:extLst>
          </p:cNvPr>
          <p:cNvSpPr txBox="1"/>
          <p:nvPr/>
        </p:nvSpPr>
        <p:spPr>
          <a:xfrm>
            <a:off x="652462" y="934865"/>
            <a:ext cx="10887075" cy="757130"/>
          </a:xfrm>
          <a:prstGeom prst="rect">
            <a:avLst/>
          </a:prstGeom>
          <a:noFill/>
        </p:spPr>
        <p:txBody>
          <a:bodyPr wrap="square" rtlCol="0">
            <a:spAutoFit/>
          </a:bodyPr>
          <a:lstStyle/>
          <a:p>
            <a:pPr algn="ctr">
              <a:lnSpc>
                <a:spcPct val="90000"/>
              </a:lnSpc>
            </a:pPr>
            <a:r>
              <a:rPr lang="en-US" sz="4800" dirty="0">
                <a:solidFill>
                  <a:schemeClr val="bg1"/>
                </a:solidFill>
                <a:latin typeface="Masqualero ExtraBlack" panose="02050B04080505020303" pitchFamily="18" charset="0"/>
              </a:rPr>
              <a:t>All In or Not At All </a:t>
            </a:r>
            <a:endParaRPr lang="en-GB" sz="4800" dirty="0">
              <a:solidFill>
                <a:schemeClr val="bg1"/>
              </a:solidFill>
              <a:latin typeface="Masqualero ExtraBlack" panose="02050B04080505020303" pitchFamily="18" charset="0"/>
            </a:endParaRPr>
          </a:p>
        </p:txBody>
      </p:sp>
      <p:sp>
        <p:nvSpPr>
          <p:cNvPr id="6" name="TextBox 5">
            <a:extLst>
              <a:ext uri="{FF2B5EF4-FFF2-40B4-BE49-F238E27FC236}">
                <a16:creationId xmlns:a16="http://schemas.microsoft.com/office/drawing/2014/main" id="{8810C9DC-0752-3620-3D05-A743F1618FFC}"/>
              </a:ext>
            </a:extLst>
          </p:cNvPr>
          <p:cNvSpPr txBox="1"/>
          <p:nvPr/>
        </p:nvSpPr>
        <p:spPr>
          <a:xfrm>
            <a:off x="2217420" y="1691995"/>
            <a:ext cx="7757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kkurat-Light" panose="02000503030000020004" pitchFamily="2" charset="0"/>
              </a:rPr>
              <a:t>EVZ Case Study</a:t>
            </a:r>
            <a:endParaRPr kumimoji="0" lang="en-GB" sz="2000" b="1"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endParaRPr>
          </a:p>
        </p:txBody>
      </p:sp>
      <p:pic>
        <p:nvPicPr>
          <p:cNvPr id="5122" name="Picture 2">
            <a:extLst>
              <a:ext uri="{FF2B5EF4-FFF2-40B4-BE49-F238E27FC236}">
                <a16:creationId xmlns:a16="http://schemas.microsoft.com/office/drawing/2014/main" id="{4D0E7631-C061-64E5-ABE5-E969E8819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664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C8175-0E8F-A837-A176-B0581989CC23}"/>
              </a:ext>
            </a:extLst>
          </p:cNvPr>
          <p:cNvSpPr txBox="1"/>
          <p:nvPr/>
        </p:nvSpPr>
        <p:spPr>
          <a:xfrm>
            <a:off x="652462" y="934865"/>
            <a:ext cx="10887075" cy="757130"/>
          </a:xfrm>
          <a:prstGeom prst="rect">
            <a:avLst/>
          </a:prstGeom>
          <a:noFill/>
        </p:spPr>
        <p:txBody>
          <a:bodyPr wrap="square" rtlCol="0">
            <a:spAutoFit/>
          </a:bodyPr>
          <a:lstStyle/>
          <a:p>
            <a:pPr algn="ctr">
              <a:lnSpc>
                <a:spcPct val="90000"/>
              </a:lnSpc>
            </a:pPr>
            <a:r>
              <a:rPr lang="en-US" sz="4800" dirty="0">
                <a:solidFill>
                  <a:schemeClr val="accent3"/>
                </a:solidFill>
                <a:latin typeface="Masqualero ExtraBlack" panose="02050B04080505020303" pitchFamily="18" charset="0"/>
              </a:rPr>
              <a:t>All In </a:t>
            </a:r>
            <a:r>
              <a:rPr lang="en-US" sz="4800" dirty="0">
                <a:solidFill>
                  <a:schemeClr val="bg1"/>
                </a:solidFill>
                <a:latin typeface="Masqualero ExtraBlack" panose="02050B04080505020303" pitchFamily="18" charset="0"/>
              </a:rPr>
              <a:t>or </a:t>
            </a:r>
            <a:r>
              <a:rPr lang="en-US" sz="4800" dirty="0">
                <a:solidFill>
                  <a:schemeClr val="accent3"/>
                </a:solidFill>
                <a:latin typeface="Masqualero ExtraBlack" panose="02050B04080505020303" pitchFamily="18" charset="0"/>
              </a:rPr>
              <a:t>Not At All </a:t>
            </a:r>
            <a:endParaRPr lang="en-GB" sz="4800" dirty="0">
              <a:solidFill>
                <a:schemeClr val="accent3"/>
              </a:solidFill>
              <a:latin typeface="Masqualero ExtraBlack" panose="02050B04080505020303" pitchFamily="18" charset="0"/>
            </a:endParaRPr>
          </a:p>
        </p:txBody>
      </p:sp>
      <p:sp>
        <p:nvSpPr>
          <p:cNvPr id="6" name="TextBox 5">
            <a:extLst>
              <a:ext uri="{FF2B5EF4-FFF2-40B4-BE49-F238E27FC236}">
                <a16:creationId xmlns:a16="http://schemas.microsoft.com/office/drawing/2014/main" id="{8810C9DC-0752-3620-3D05-A743F1618FFC}"/>
              </a:ext>
            </a:extLst>
          </p:cNvPr>
          <p:cNvSpPr txBox="1"/>
          <p:nvPr/>
        </p:nvSpPr>
        <p:spPr>
          <a:xfrm>
            <a:off x="2217420" y="1691995"/>
            <a:ext cx="7757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kkurat-Light" panose="02000503030000020004" pitchFamily="2" charset="0"/>
              </a:rPr>
              <a:t>EV Zug disrupting Swiss women’s ice hockey</a:t>
            </a:r>
            <a:endParaRPr kumimoji="0" lang="en-GB" sz="2000" b="1"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endParaRPr>
          </a:p>
        </p:txBody>
      </p:sp>
      <p:grpSp>
        <p:nvGrpSpPr>
          <p:cNvPr id="23" name="Group 22">
            <a:extLst>
              <a:ext uri="{FF2B5EF4-FFF2-40B4-BE49-F238E27FC236}">
                <a16:creationId xmlns:a16="http://schemas.microsoft.com/office/drawing/2014/main" id="{E6C38F2F-80D2-8B40-3178-7CE5B7DE3B2C}"/>
              </a:ext>
            </a:extLst>
          </p:cNvPr>
          <p:cNvGrpSpPr/>
          <p:nvPr/>
        </p:nvGrpSpPr>
        <p:grpSpPr>
          <a:xfrm>
            <a:off x="3433200" y="2639914"/>
            <a:ext cx="1779578" cy="2443898"/>
            <a:chOff x="3397864" y="2849235"/>
            <a:chExt cx="1779578" cy="2443898"/>
          </a:xfrm>
        </p:grpSpPr>
        <p:pic>
          <p:nvPicPr>
            <p:cNvPr id="9" name="Picture 8">
              <a:extLst>
                <a:ext uri="{FF2B5EF4-FFF2-40B4-BE49-F238E27FC236}">
                  <a16:creationId xmlns:a16="http://schemas.microsoft.com/office/drawing/2014/main" id="{F06CD3C0-2E82-F47D-9EE2-09BF517B5086}"/>
                </a:ext>
              </a:extLst>
            </p:cNvPr>
            <p:cNvPicPr>
              <a:picLocks noChangeAspect="1"/>
            </p:cNvPicPr>
            <p:nvPr/>
          </p:nvPicPr>
          <p:blipFill rotWithShape="1">
            <a:blip r:embed="rId2">
              <a:alphaModFix amt="50000"/>
            </a:blip>
            <a:srcRect r="20553"/>
            <a:stretch/>
          </p:blipFill>
          <p:spPr>
            <a:xfrm>
              <a:off x="3521285" y="2853287"/>
              <a:ext cx="1532736" cy="1534826"/>
            </a:xfrm>
            <a:prstGeom prst="rect">
              <a:avLst/>
            </a:prstGeom>
          </p:spPr>
        </p:pic>
        <p:sp>
          <p:nvSpPr>
            <p:cNvPr id="10" name="Oval 9">
              <a:extLst>
                <a:ext uri="{FF2B5EF4-FFF2-40B4-BE49-F238E27FC236}">
                  <a16:creationId xmlns:a16="http://schemas.microsoft.com/office/drawing/2014/main" id="{58C0D90F-8B05-32E1-6121-E8C7301D3C61}"/>
                </a:ext>
              </a:extLst>
            </p:cNvPr>
            <p:cNvSpPr/>
            <p:nvPr/>
          </p:nvSpPr>
          <p:spPr>
            <a:xfrm>
              <a:off x="3521284" y="2849235"/>
              <a:ext cx="1534826" cy="1534826"/>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Knockout HTF47-Bantamweight" pitchFamily="2" charset="0"/>
                  <a:ea typeface="ヒラギノ角ゴ ProN W3"/>
                  <a:cs typeface="+mj-cs"/>
                </a:rPr>
                <a:t>STRONG NARRATIVE</a:t>
              </a:r>
            </a:p>
          </p:txBody>
        </p:sp>
        <p:sp>
          <p:nvSpPr>
            <p:cNvPr id="14" name="TextBox 13">
              <a:extLst>
                <a:ext uri="{FF2B5EF4-FFF2-40B4-BE49-F238E27FC236}">
                  <a16:creationId xmlns:a16="http://schemas.microsoft.com/office/drawing/2014/main" id="{E65B5F7B-F85B-A004-A9F4-9EE82A5B83E8}"/>
                </a:ext>
              </a:extLst>
            </p:cNvPr>
            <p:cNvSpPr txBox="1"/>
            <p:nvPr/>
          </p:nvSpPr>
          <p:spPr>
            <a:xfrm>
              <a:off x="3397864" y="4462136"/>
              <a:ext cx="17795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Approaching brands with opportunity to join and shape the journey</a:t>
              </a:r>
            </a:p>
          </p:txBody>
        </p:sp>
      </p:grpSp>
      <p:grpSp>
        <p:nvGrpSpPr>
          <p:cNvPr id="25" name="Group 24">
            <a:extLst>
              <a:ext uri="{FF2B5EF4-FFF2-40B4-BE49-F238E27FC236}">
                <a16:creationId xmlns:a16="http://schemas.microsoft.com/office/drawing/2014/main" id="{9AB57E2E-3B51-5226-50AF-26931AE20042}"/>
              </a:ext>
            </a:extLst>
          </p:cNvPr>
          <p:cNvGrpSpPr/>
          <p:nvPr/>
        </p:nvGrpSpPr>
        <p:grpSpPr>
          <a:xfrm>
            <a:off x="7132906" y="2639914"/>
            <a:ext cx="1968228" cy="2443898"/>
            <a:chOff x="6981732" y="2849235"/>
            <a:chExt cx="1968228" cy="2443898"/>
          </a:xfrm>
        </p:grpSpPr>
        <p:pic>
          <p:nvPicPr>
            <p:cNvPr id="3" name="Picture 2">
              <a:extLst>
                <a:ext uri="{FF2B5EF4-FFF2-40B4-BE49-F238E27FC236}">
                  <a16:creationId xmlns:a16="http://schemas.microsoft.com/office/drawing/2014/main" id="{B4618D7E-B98F-83D1-C74F-8F3342D082B5}"/>
                </a:ext>
              </a:extLst>
            </p:cNvPr>
            <p:cNvPicPr>
              <a:picLocks noChangeAspect="1"/>
            </p:cNvPicPr>
            <p:nvPr/>
          </p:nvPicPr>
          <p:blipFill rotWithShape="1">
            <a:blip r:embed="rId2"/>
            <a:srcRect r="20553"/>
            <a:stretch/>
          </p:blipFill>
          <p:spPr>
            <a:xfrm>
              <a:off x="7209690" y="2853287"/>
              <a:ext cx="1532736" cy="1534826"/>
            </a:xfrm>
            <a:prstGeom prst="rect">
              <a:avLst/>
            </a:prstGeom>
            <a:noFill/>
            <a:ln w="19050">
              <a:noFill/>
            </a:ln>
          </p:spPr>
        </p:pic>
        <p:sp>
          <p:nvSpPr>
            <p:cNvPr id="4" name="Oval 3">
              <a:extLst>
                <a:ext uri="{FF2B5EF4-FFF2-40B4-BE49-F238E27FC236}">
                  <a16:creationId xmlns:a16="http://schemas.microsoft.com/office/drawing/2014/main" id="{BDBE64AE-6975-1E2C-C8CB-C9A17BAC8781}"/>
                </a:ext>
              </a:extLst>
            </p:cNvPr>
            <p:cNvSpPr/>
            <p:nvPr/>
          </p:nvSpPr>
          <p:spPr>
            <a:xfrm>
              <a:off x="7209689" y="2849235"/>
              <a:ext cx="1534826" cy="1534826"/>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Knockout HTF47-Bantamweight"/>
                  <a:ea typeface="ヒラギノ角ゴ ProN W3"/>
                </a:rPr>
                <a:t>MAX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Knockout HTF47-Bantamweight"/>
                  <a:ea typeface="ヒラギノ角ゴ ProN W3"/>
                </a:rPr>
                <a:t>VISIBILTY</a:t>
              </a:r>
            </a:p>
          </p:txBody>
        </p:sp>
        <p:sp>
          <p:nvSpPr>
            <p:cNvPr id="15" name="TextBox 14">
              <a:extLst>
                <a:ext uri="{FF2B5EF4-FFF2-40B4-BE49-F238E27FC236}">
                  <a16:creationId xmlns:a16="http://schemas.microsoft.com/office/drawing/2014/main" id="{FF166E9D-F04B-5117-7E95-759907FB47A6}"/>
                </a:ext>
              </a:extLst>
            </p:cNvPr>
            <p:cNvSpPr txBox="1"/>
            <p:nvPr/>
          </p:nvSpPr>
          <p:spPr>
            <a:xfrm>
              <a:off x="6981732" y="4462136"/>
              <a:ext cx="19682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Through joint social media accounts and expert content production</a:t>
              </a:r>
            </a:p>
          </p:txBody>
        </p:sp>
      </p:grpSp>
      <p:grpSp>
        <p:nvGrpSpPr>
          <p:cNvPr id="22" name="Group 21">
            <a:extLst>
              <a:ext uri="{FF2B5EF4-FFF2-40B4-BE49-F238E27FC236}">
                <a16:creationId xmlns:a16="http://schemas.microsoft.com/office/drawing/2014/main" id="{1655B83C-AD87-454B-D251-D27704F7C35E}"/>
              </a:ext>
            </a:extLst>
          </p:cNvPr>
          <p:cNvGrpSpPr/>
          <p:nvPr/>
        </p:nvGrpSpPr>
        <p:grpSpPr>
          <a:xfrm>
            <a:off x="1489022" y="2639914"/>
            <a:ext cx="1968228" cy="2447950"/>
            <a:chOff x="1489022" y="2849235"/>
            <a:chExt cx="1968228" cy="2447950"/>
          </a:xfrm>
        </p:grpSpPr>
        <p:pic>
          <p:nvPicPr>
            <p:cNvPr id="8" name="Picture 7">
              <a:extLst>
                <a:ext uri="{FF2B5EF4-FFF2-40B4-BE49-F238E27FC236}">
                  <a16:creationId xmlns:a16="http://schemas.microsoft.com/office/drawing/2014/main" id="{9E7692CE-B982-4D58-984C-CDA20DE01405}"/>
                </a:ext>
              </a:extLst>
            </p:cNvPr>
            <p:cNvPicPr>
              <a:picLocks noChangeAspect="1"/>
            </p:cNvPicPr>
            <p:nvPr/>
          </p:nvPicPr>
          <p:blipFill rotWithShape="1">
            <a:blip r:embed="rId2">
              <a:alphaModFix amt="50000"/>
            </a:blip>
            <a:srcRect r="20553"/>
            <a:stretch/>
          </p:blipFill>
          <p:spPr>
            <a:xfrm>
              <a:off x="1706769" y="2853287"/>
              <a:ext cx="1532736" cy="1534826"/>
            </a:xfrm>
            <a:prstGeom prst="rect">
              <a:avLst/>
            </a:prstGeom>
          </p:spPr>
        </p:pic>
        <p:sp>
          <p:nvSpPr>
            <p:cNvPr id="13" name="Oval 12">
              <a:extLst>
                <a:ext uri="{FF2B5EF4-FFF2-40B4-BE49-F238E27FC236}">
                  <a16:creationId xmlns:a16="http://schemas.microsoft.com/office/drawing/2014/main" id="{8B5404D3-14F4-EC85-7DF9-4AB24B574289}"/>
                </a:ext>
              </a:extLst>
            </p:cNvPr>
            <p:cNvSpPr/>
            <p:nvPr/>
          </p:nvSpPr>
          <p:spPr>
            <a:xfrm>
              <a:off x="1706768" y="2849235"/>
              <a:ext cx="1534826" cy="1534826"/>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Knockout HTF47-Bantamweight"/>
                  <a:ea typeface="ヒラギノ角ゴ ProN W3"/>
                </a:rPr>
                <a:t>FULL INTEGRATION</a:t>
              </a:r>
            </a:p>
          </p:txBody>
        </p:sp>
        <p:sp>
          <p:nvSpPr>
            <p:cNvPr id="16" name="TextBox 15">
              <a:extLst>
                <a:ext uri="{FF2B5EF4-FFF2-40B4-BE49-F238E27FC236}">
                  <a16:creationId xmlns:a16="http://schemas.microsoft.com/office/drawing/2014/main" id="{96BA57DE-09A4-DCBC-1E3F-6D911118518C}"/>
                </a:ext>
              </a:extLst>
            </p:cNvPr>
            <p:cNvSpPr txBox="1"/>
            <p:nvPr/>
          </p:nvSpPr>
          <p:spPr>
            <a:xfrm>
              <a:off x="1489022" y="4466188"/>
              <a:ext cx="19682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kkurat-Light" panose="02000503030000020004" pitchFamily="2" charset="77"/>
                  <a:ea typeface="ヒラギノ角ゴ ProN W3"/>
                </a:rPr>
                <a:t>Full integration in EVZ  organisation, s</a:t>
              </a:r>
              <a:r>
                <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porting infrastructure and dedicated resources</a:t>
              </a:r>
            </a:p>
          </p:txBody>
        </p:sp>
      </p:grpSp>
      <p:grpSp>
        <p:nvGrpSpPr>
          <p:cNvPr id="26" name="Group 25">
            <a:extLst>
              <a:ext uri="{FF2B5EF4-FFF2-40B4-BE49-F238E27FC236}">
                <a16:creationId xmlns:a16="http://schemas.microsoft.com/office/drawing/2014/main" id="{07AEC4EE-6320-85AF-825B-7BDBF77CFF16}"/>
              </a:ext>
            </a:extLst>
          </p:cNvPr>
          <p:cNvGrpSpPr/>
          <p:nvPr/>
        </p:nvGrpSpPr>
        <p:grpSpPr>
          <a:xfrm>
            <a:off x="9077083" y="2639914"/>
            <a:ext cx="1968228" cy="2286177"/>
            <a:chOff x="9077083" y="2849235"/>
            <a:chExt cx="1968228" cy="2286177"/>
          </a:xfrm>
        </p:grpSpPr>
        <p:pic>
          <p:nvPicPr>
            <p:cNvPr id="7" name="Picture 6">
              <a:extLst>
                <a:ext uri="{FF2B5EF4-FFF2-40B4-BE49-F238E27FC236}">
                  <a16:creationId xmlns:a16="http://schemas.microsoft.com/office/drawing/2014/main" id="{A62E3E5D-27B9-AF83-B2F2-867D221FB934}"/>
                </a:ext>
              </a:extLst>
            </p:cNvPr>
            <p:cNvPicPr>
              <a:picLocks noChangeAspect="1"/>
            </p:cNvPicPr>
            <p:nvPr/>
          </p:nvPicPr>
          <p:blipFill rotWithShape="1">
            <a:blip r:embed="rId2"/>
            <a:srcRect r="20553"/>
            <a:stretch/>
          </p:blipFill>
          <p:spPr>
            <a:xfrm>
              <a:off x="9294829" y="2853287"/>
              <a:ext cx="1532736" cy="1534826"/>
            </a:xfrm>
            <a:prstGeom prst="rect">
              <a:avLst/>
            </a:prstGeom>
            <a:noFill/>
            <a:ln w="19050">
              <a:noFill/>
            </a:ln>
          </p:spPr>
        </p:pic>
        <p:sp>
          <p:nvSpPr>
            <p:cNvPr id="12" name="Oval 11">
              <a:extLst>
                <a:ext uri="{FF2B5EF4-FFF2-40B4-BE49-F238E27FC236}">
                  <a16:creationId xmlns:a16="http://schemas.microsoft.com/office/drawing/2014/main" id="{B3D1C857-B2E1-6CBE-C61F-EED2DD34BC1D}"/>
                </a:ext>
              </a:extLst>
            </p:cNvPr>
            <p:cNvSpPr/>
            <p:nvPr/>
          </p:nvSpPr>
          <p:spPr>
            <a:xfrm>
              <a:off x="9294828" y="2849235"/>
              <a:ext cx="1534826" cy="1534826"/>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Knockout HTF47-Bantamweight"/>
                  <a:ea typeface="ヒラギノ角ゴ ProN W3"/>
                </a:rPr>
                <a:t>PARTNERSHIPS</a:t>
              </a:r>
            </a:p>
          </p:txBody>
        </p:sp>
        <p:sp>
          <p:nvSpPr>
            <p:cNvPr id="17" name="TextBox 16">
              <a:extLst>
                <a:ext uri="{FF2B5EF4-FFF2-40B4-BE49-F238E27FC236}">
                  <a16:creationId xmlns:a16="http://schemas.microsoft.com/office/drawing/2014/main" id="{E74910A8-A403-0484-AF7F-280ADF205181}"/>
                </a:ext>
              </a:extLst>
            </p:cNvPr>
            <p:cNvSpPr txBox="1"/>
            <p:nvPr/>
          </p:nvSpPr>
          <p:spPr>
            <a:xfrm>
              <a:off x="9077083" y="4489081"/>
              <a:ext cx="19682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kkurat-Light" panose="02000503030000020004" pitchFamily="2" charset="77"/>
                  <a:ea typeface="ヒラギノ角ゴ ProN W3"/>
                </a:rPr>
                <a:t>Collaboration o</a:t>
              </a:r>
              <a:r>
                <a:rPr kumimoji="0" lang="en-GB" sz="1200" b="0" i="0" u="none" strike="noStrike" kern="1200" cap="none" spc="0" normalizeH="0" baseline="0" noProof="0" dirty="0" err="1">
                  <a:ln>
                    <a:noFill/>
                  </a:ln>
                  <a:solidFill>
                    <a:schemeClr val="bg1"/>
                  </a:solidFill>
                  <a:effectLst/>
                  <a:uLnTx/>
                  <a:uFillTx/>
                  <a:latin typeface="Akkurat-Light" panose="02000503030000020004" pitchFamily="2" charset="77"/>
                  <a:ea typeface="ヒラギノ角ゴ ProN W3"/>
                </a:rPr>
                <a:t>ver</a:t>
              </a:r>
              <a:r>
                <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 purely </a:t>
              </a:r>
              <a:r>
                <a:rPr kumimoji="0" lang="en-GB" sz="1200" b="0" i="0" u="none" strike="noStrike" kern="1200" cap="none" spc="0" normalizeH="0" baseline="0" noProof="0" dirty="0" err="1">
                  <a:ln>
                    <a:noFill/>
                  </a:ln>
                  <a:solidFill>
                    <a:schemeClr val="bg1"/>
                  </a:solidFill>
                  <a:effectLst/>
                  <a:uLnTx/>
                  <a:uFillTx/>
                  <a:latin typeface="Akkurat-Light" panose="02000503030000020004" pitchFamily="2" charset="77"/>
                  <a:ea typeface="ヒラギノ角ゴ ProN W3"/>
                </a:rPr>
                <a:t>finan</a:t>
              </a:r>
              <a:r>
                <a:rPr lang="en-GB" sz="1200" dirty="0" err="1">
                  <a:solidFill>
                    <a:schemeClr val="bg1"/>
                  </a:solidFill>
                  <a:latin typeface="Akkurat-Light" panose="02000503030000020004" pitchFamily="2" charset="77"/>
                  <a:ea typeface="ヒラギノ角ゴ ProN W3"/>
                </a:rPr>
                <a:t>cial</a:t>
              </a:r>
              <a:r>
                <a:rPr lang="en-GB" sz="1200" dirty="0">
                  <a:solidFill>
                    <a:schemeClr val="bg1"/>
                  </a:solidFill>
                  <a:latin typeface="Akkurat-Light" panose="02000503030000020004" pitchFamily="2" charset="77"/>
                  <a:ea typeface="ヒラギノ角ゴ ProN W3"/>
                </a:rPr>
                <a:t> sponsorship to fuel visibility</a:t>
              </a:r>
              <a:endPar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endParaRPr>
            </a:p>
          </p:txBody>
        </p:sp>
      </p:grpSp>
      <p:grpSp>
        <p:nvGrpSpPr>
          <p:cNvPr id="24" name="Group 23">
            <a:extLst>
              <a:ext uri="{FF2B5EF4-FFF2-40B4-BE49-F238E27FC236}">
                <a16:creationId xmlns:a16="http://schemas.microsoft.com/office/drawing/2014/main" id="{C4DB37DB-93A3-63E7-7C3A-2501ED9B3773}"/>
              </a:ext>
            </a:extLst>
          </p:cNvPr>
          <p:cNvGrpSpPr/>
          <p:nvPr/>
        </p:nvGrpSpPr>
        <p:grpSpPr>
          <a:xfrm>
            <a:off x="5188728" y="2639914"/>
            <a:ext cx="1968228" cy="2286177"/>
            <a:chOff x="5175339" y="2849235"/>
            <a:chExt cx="1968228" cy="2286177"/>
          </a:xfrm>
        </p:grpSpPr>
        <p:pic>
          <p:nvPicPr>
            <p:cNvPr id="5" name="Picture 4">
              <a:extLst>
                <a:ext uri="{FF2B5EF4-FFF2-40B4-BE49-F238E27FC236}">
                  <a16:creationId xmlns:a16="http://schemas.microsoft.com/office/drawing/2014/main" id="{09CB0B73-ED21-134E-7DAB-3DE8FDD2320A}"/>
                </a:ext>
              </a:extLst>
            </p:cNvPr>
            <p:cNvPicPr>
              <a:picLocks noChangeAspect="1"/>
            </p:cNvPicPr>
            <p:nvPr/>
          </p:nvPicPr>
          <p:blipFill rotWithShape="1">
            <a:blip r:embed="rId2">
              <a:alphaModFix amt="50000"/>
            </a:blip>
            <a:srcRect r="20553"/>
            <a:stretch/>
          </p:blipFill>
          <p:spPr>
            <a:xfrm>
              <a:off x="5393085" y="2853287"/>
              <a:ext cx="1532736" cy="1534826"/>
            </a:xfrm>
            <a:prstGeom prst="rect">
              <a:avLst/>
            </a:prstGeom>
          </p:spPr>
        </p:pic>
        <p:sp>
          <p:nvSpPr>
            <p:cNvPr id="11" name="Oval 10">
              <a:extLst>
                <a:ext uri="{FF2B5EF4-FFF2-40B4-BE49-F238E27FC236}">
                  <a16:creationId xmlns:a16="http://schemas.microsoft.com/office/drawing/2014/main" id="{1104B9D5-14DA-A61B-5B02-AC4D1325789D}"/>
                </a:ext>
              </a:extLst>
            </p:cNvPr>
            <p:cNvSpPr/>
            <p:nvPr/>
          </p:nvSpPr>
          <p:spPr>
            <a:xfrm>
              <a:off x="5393084" y="2849235"/>
              <a:ext cx="1534826" cy="1534826"/>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Knockout HTF47-Bantamweight"/>
                  <a:ea typeface="ヒラギノ角ゴ ProN W3"/>
                </a:rPr>
                <a:t>PLAYER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Knockout HTF47-Bantamweight"/>
                  <a:ea typeface="ヒラギノ角ゴ ProN W3"/>
                </a:rPr>
                <a:t>PERSONALITIES</a:t>
              </a:r>
              <a:endParaRPr kumimoji="0" lang="en-US" sz="2400" b="0" i="0" u="none" strike="noStrike" kern="1200" cap="none" spc="0" normalizeH="0" baseline="0" noProof="0" dirty="0">
                <a:ln>
                  <a:noFill/>
                </a:ln>
                <a:solidFill>
                  <a:schemeClr val="bg1"/>
                </a:solidFill>
                <a:effectLst/>
                <a:uLnTx/>
                <a:uFillTx/>
                <a:latin typeface="Knockout HTF47-Bantamweight"/>
                <a:ea typeface="ヒラギノ角ゴ ProN W3"/>
              </a:endParaRPr>
            </a:p>
          </p:txBody>
        </p:sp>
        <p:sp>
          <p:nvSpPr>
            <p:cNvPr id="18" name="TextBox 17">
              <a:extLst>
                <a:ext uri="{FF2B5EF4-FFF2-40B4-BE49-F238E27FC236}">
                  <a16:creationId xmlns:a16="http://schemas.microsoft.com/office/drawing/2014/main" id="{A4DCD732-ACB8-C22A-81B2-074B47281C16}"/>
                </a:ext>
              </a:extLst>
            </p:cNvPr>
            <p:cNvSpPr txBox="1"/>
            <p:nvPr/>
          </p:nvSpPr>
          <p:spPr>
            <a:xfrm>
              <a:off x="5175339" y="4489081"/>
              <a:ext cx="19682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Putting personalities in the </a:t>
              </a:r>
              <a:r>
                <a:rPr kumimoji="0" lang="en-GB" sz="1200" b="0" i="0" u="none" strike="noStrike" kern="1200" cap="none" spc="0" normalizeH="0" baseline="0" noProof="0" dirty="0" err="1">
                  <a:ln>
                    <a:noFill/>
                  </a:ln>
                  <a:solidFill>
                    <a:schemeClr val="bg1"/>
                  </a:solidFill>
                  <a:effectLst/>
                  <a:uLnTx/>
                  <a:uFillTx/>
                  <a:latin typeface="Akkurat-Light" panose="02000503030000020004" pitchFamily="2" charset="77"/>
                  <a:ea typeface="ヒラギノ角ゴ ProN W3"/>
                </a:rPr>
                <a:t>center</a:t>
              </a:r>
              <a:r>
                <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 </a:t>
              </a:r>
              <a:r>
                <a:rPr lang="en-GB" sz="1200" dirty="0">
                  <a:solidFill>
                    <a:schemeClr val="bg1"/>
                  </a:solidFill>
                  <a:latin typeface="Akkurat-Light" panose="02000503030000020004" pitchFamily="2" charset="77"/>
                  <a:ea typeface="ヒラギノ角ゴ ProN W3"/>
                </a:rPr>
                <a:t>of the narrative</a:t>
              </a:r>
              <a:endParaRPr kumimoji="0" lang="en-GB" sz="120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endParaRPr>
            </a:p>
          </p:txBody>
        </p:sp>
      </p:grpSp>
      <p:pic>
        <p:nvPicPr>
          <p:cNvPr id="1026" name="Picture 2">
            <a:extLst>
              <a:ext uri="{FF2B5EF4-FFF2-40B4-BE49-F238E27FC236}">
                <a16:creationId xmlns:a16="http://schemas.microsoft.com/office/drawing/2014/main" id="{DEA720BD-8DD0-5652-CA2F-F8874902E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5311" y="186638"/>
            <a:ext cx="926491" cy="80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24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46FCE2AF-5B82-A265-21BD-96E5D677876A}"/>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5165" b="-615"/>
          <a:stretch/>
        </p:blipFill>
        <p:spPr>
          <a:xfrm rot="10525744" flipH="1" flipV="1">
            <a:off x="8792647" y="1903164"/>
            <a:ext cx="7049214" cy="6112210"/>
          </a:xfrm>
          <a:prstGeom prst="rect">
            <a:avLst/>
          </a:prstGeom>
        </p:spPr>
      </p:pic>
      <p:pic>
        <p:nvPicPr>
          <p:cNvPr id="5" name="Picture 4" descr="Shape&#10;&#10;Description automatically generated">
            <a:extLst>
              <a:ext uri="{FF2B5EF4-FFF2-40B4-BE49-F238E27FC236}">
                <a16:creationId xmlns:a16="http://schemas.microsoft.com/office/drawing/2014/main" id="{8A177B60-2CAF-8847-8F7C-60C2A2F705DB}"/>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r="35495" b="39363"/>
          <a:stretch/>
        </p:blipFill>
        <p:spPr>
          <a:xfrm flipH="1" flipV="1">
            <a:off x="-452164" y="-24040"/>
            <a:ext cx="4794764" cy="3683603"/>
          </a:xfrm>
          <a:prstGeom prst="rect">
            <a:avLst/>
          </a:prstGeom>
        </p:spPr>
      </p:pic>
      <p:cxnSp>
        <p:nvCxnSpPr>
          <p:cNvPr id="16" name="Straight Connector 15">
            <a:extLst>
              <a:ext uri="{FF2B5EF4-FFF2-40B4-BE49-F238E27FC236}">
                <a16:creationId xmlns:a16="http://schemas.microsoft.com/office/drawing/2014/main" id="{30D74430-FF17-027B-2F2B-AFE76D6FAAA0}"/>
              </a:ext>
            </a:extLst>
          </p:cNvPr>
          <p:cNvCxnSpPr>
            <a:cxnSpLocks/>
          </p:cNvCxnSpPr>
          <p:nvPr/>
        </p:nvCxnSpPr>
        <p:spPr>
          <a:xfrm>
            <a:off x="6096000" y="-24039"/>
            <a:ext cx="0" cy="69398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08D985F-9603-A116-1746-9B6FECB562F3}"/>
              </a:ext>
            </a:extLst>
          </p:cNvPr>
          <p:cNvSpPr txBox="1"/>
          <p:nvPr/>
        </p:nvSpPr>
        <p:spPr>
          <a:xfrm>
            <a:off x="8147201" y="1631996"/>
            <a:ext cx="16454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1’000</a:t>
            </a:r>
            <a:endParaRPr kumimoji="0" lang="en-GB"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squalero ExtraBlack" panose="02050B04080505020303" pitchFamily="18" charset="0"/>
              <a:ea typeface="+mn-ea"/>
              <a:cs typeface="+mn-cs"/>
            </a:endParaRPr>
          </a:p>
        </p:txBody>
      </p:sp>
      <p:sp>
        <p:nvSpPr>
          <p:cNvPr id="7" name="TextBox 6">
            <a:extLst>
              <a:ext uri="{FF2B5EF4-FFF2-40B4-BE49-F238E27FC236}">
                <a16:creationId xmlns:a16="http://schemas.microsoft.com/office/drawing/2014/main" id="{6B381C9D-C3F3-F05C-CCAF-DD04612ABD2B}"/>
              </a:ext>
            </a:extLst>
          </p:cNvPr>
          <p:cNvSpPr txBox="1"/>
          <p:nvPr/>
        </p:nvSpPr>
        <p:spPr>
          <a:xfrm>
            <a:off x="7565441" y="2616555"/>
            <a:ext cx="28089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rPr>
              <a:t>in first two games</a:t>
            </a:r>
            <a:endParaRPr kumimoji="0" lang="en-GB" sz="1000" b="0"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endParaRPr>
          </a:p>
        </p:txBody>
      </p:sp>
      <p:sp>
        <p:nvSpPr>
          <p:cNvPr id="11" name="TextBox 10">
            <a:extLst>
              <a:ext uri="{FF2B5EF4-FFF2-40B4-BE49-F238E27FC236}">
                <a16:creationId xmlns:a16="http://schemas.microsoft.com/office/drawing/2014/main" id="{FB824DBB-36A6-A685-C1C8-C36C0D3DFA54}"/>
              </a:ext>
            </a:extLst>
          </p:cNvPr>
          <p:cNvSpPr txBox="1"/>
          <p:nvPr/>
        </p:nvSpPr>
        <p:spPr>
          <a:xfrm>
            <a:off x="7099618" y="2043749"/>
            <a:ext cx="37405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Attendance</a:t>
            </a:r>
            <a:endParaRPr kumimoji="0" lang="en-GB" sz="28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Masqualero ExtraBlack" panose="02050B04080505020303" pitchFamily="18" charset="0"/>
              <a:ea typeface="+mn-ea"/>
              <a:cs typeface="+mn-cs"/>
            </a:endParaRPr>
          </a:p>
        </p:txBody>
      </p:sp>
      <p:sp>
        <p:nvSpPr>
          <p:cNvPr id="15" name="TextBox 14">
            <a:extLst>
              <a:ext uri="{FF2B5EF4-FFF2-40B4-BE49-F238E27FC236}">
                <a16:creationId xmlns:a16="http://schemas.microsoft.com/office/drawing/2014/main" id="{94DDB3B7-2673-533B-FD27-9ACC9AC16D2A}"/>
              </a:ext>
            </a:extLst>
          </p:cNvPr>
          <p:cNvSpPr txBox="1"/>
          <p:nvPr/>
        </p:nvSpPr>
        <p:spPr>
          <a:xfrm>
            <a:off x="8170349" y="3156414"/>
            <a:ext cx="16454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40</a:t>
            </a:r>
            <a:endParaRPr kumimoji="0" lang="en-GB"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squalero ExtraBlack" panose="02050B04080505020303" pitchFamily="18" charset="0"/>
              <a:ea typeface="+mn-ea"/>
              <a:cs typeface="+mn-cs"/>
            </a:endParaRPr>
          </a:p>
        </p:txBody>
      </p:sp>
      <p:sp>
        <p:nvSpPr>
          <p:cNvPr id="17" name="TextBox 16">
            <a:extLst>
              <a:ext uri="{FF2B5EF4-FFF2-40B4-BE49-F238E27FC236}">
                <a16:creationId xmlns:a16="http://schemas.microsoft.com/office/drawing/2014/main" id="{97D9FDCC-BA9A-3227-445E-02B13368C173}"/>
              </a:ext>
            </a:extLst>
          </p:cNvPr>
          <p:cNvSpPr txBox="1"/>
          <p:nvPr/>
        </p:nvSpPr>
        <p:spPr>
          <a:xfrm>
            <a:off x="7588589" y="4140973"/>
            <a:ext cx="28089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rPr>
              <a:t>signed</a:t>
            </a:r>
            <a:endParaRPr kumimoji="0" lang="en-GB" sz="1000" b="0"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endParaRPr>
          </a:p>
        </p:txBody>
      </p:sp>
      <p:sp>
        <p:nvSpPr>
          <p:cNvPr id="18" name="TextBox 17">
            <a:extLst>
              <a:ext uri="{FF2B5EF4-FFF2-40B4-BE49-F238E27FC236}">
                <a16:creationId xmlns:a16="http://schemas.microsoft.com/office/drawing/2014/main" id="{A5AA3821-B47F-9470-6E05-7492FED8B4F5}"/>
              </a:ext>
            </a:extLst>
          </p:cNvPr>
          <p:cNvSpPr txBox="1"/>
          <p:nvPr/>
        </p:nvSpPr>
        <p:spPr>
          <a:xfrm>
            <a:off x="7122766" y="3568167"/>
            <a:ext cx="37405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Masqualero ExtraBlack" panose="02050B04080505020303" pitchFamily="18" charset="0"/>
                <a:ea typeface="+mn-ea"/>
                <a:cs typeface="+mn-cs"/>
              </a:rPr>
              <a:t>Partners</a:t>
            </a:r>
            <a:endParaRPr kumimoji="0" lang="en-GB" sz="32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Masqualero ExtraBlack" panose="02050B04080505020303" pitchFamily="18" charset="0"/>
              <a:ea typeface="+mn-ea"/>
              <a:cs typeface="+mn-cs"/>
            </a:endParaRPr>
          </a:p>
        </p:txBody>
      </p:sp>
      <p:sp>
        <p:nvSpPr>
          <p:cNvPr id="20" name="TextBox 19">
            <a:extLst>
              <a:ext uri="{FF2B5EF4-FFF2-40B4-BE49-F238E27FC236}">
                <a16:creationId xmlns:a16="http://schemas.microsoft.com/office/drawing/2014/main" id="{F142607F-CC09-CE1D-48F1-F7D92040B969}"/>
              </a:ext>
            </a:extLst>
          </p:cNvPr>
          <p:cNvSpPr txBox="1"/>
          <p:nvPr/>
        </p:nvSpPr>
        <p:spPr>
          <a:xfrm>
            <a:off x="8170349" y="4449999"/>
            <a:ext cx="16454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2800" dirty="0">
                <a:solidFill>
                  <a:srgbClr val="FFFFFF"/>
                </a:solidFill>
                <a:effectLst>
                  <a:outerShdw blurRad="38100" dist="38100" dir="2700000" algn="tl">
                    <a:srgbClr val="000000">
                      <a:alpha val="43137"/>
                    </a:srgbClr>
                  </a:outerShdw>
                </a:effectLst>
                <a:latin typeface="Masqualero ExtraBlack" panose="02050B04080505020303" pitchFamily="18" charset="0"/>
              </a:rPr>
              <a:t>=</a:t>
            </a:r>
            <a:endParaRPr kumimoji="0" lang="en-GB"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asqualero ExtraBlack" panose="02050B04080505020303" pitchFamily="18" charset="0"/>
              <a:ea typeface="+mn-ea"/>
              <a:cs typeface="+mn-cs"/>
            </a:endParaRPr>
          </a:p>
        </p:txBody>
      </p:sp>
      <p:sp>
        <p:nvSpPr>
          <p:cNvPr id="21" name="TextBox 20">
            <a:extLst>
              <a:ext uri="{FF2B5EF4-FFF2-40B4-BE49-F238E27FC236}">
                <a16:creationId xmlns:a16="http://schemas.microsoft.com/office/drawing/2014/main" id="{1BF50677-5CBF-49BA-8835-8A9F77D2B217}"/>
              </a:ext>
            </a:extLst>
          </p:cNvPr>
          <p:cNvSpPr txBox="1"/>
          <p:nvPr/>
        </p:nvSpPr>
        <p:spPr>
          <a:xfrm>
            <a:off x="7588589" y="5434557"/>
            <a:ext cx="28089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FFFF"/>
                </a:solidFill>
                <a:latin typeface="Akkurat-Light" panose="02000503030000020004" pitchFamily="2" charset="0"/>
              </a:rPr>
              <a:t>from sponsorship</a:t>
            </a:r>
            <a:endParaRPr kumimoji="0" lang="en-GB" sz="1000" b="0" i="0" u="none" strike="noStrike" kern="1200" cap="none" spc="0" normalizeH="0" baseline="0" noProof="0" dirty="0">
              <a:ln>
                <a:noFill/>
              </a:ln>
              <a:solidFill>
                <a:srgbClr val="FFFFFF"/>
              </a:solidFill>
              <a:effectLst/>
              <a:uLnTx/>
              <a:uFillTx/>
              <a:latin typeface="Akkurat-Light" panose="02000503030000020004" pitchFamily="2" charset="0"/>
              <a:ea typeface="+mn-ea"/>
              <a:cs typeface="+mn-cs"/>
            </a:endParaRPr>
          </a:p>
        </p:txBody>
      </p:sp>
      <p:sp>
        <p:nvSpPr>
          <p:cNvPr id="22" name="TextBox 21">
            <a:extLst>
              <a:ext uri="{FF2B5EF4-FFF2-40B4-BE49-F238E27FC236}">
                <a16:creationId xmlns:a16="http://schemas.microsoft.com/office/drawing/2014/main" id="{22BB3B91-0CD8-FB19-3A94-938AB97FC522}"/>
              </a:ext>
            </a:extLst>
          </p:cNvPr>
          <p:cNvSpPr txBox="1"/>
          <p:nvPr/>
        </p:nvSpPr>
        <p:spPr>
          <a:xfrm>
            <a:off x="7122766" y="4861752"/>
            <a:ext cx="37405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3"/>
                </a:solidFill>
                <a:effectLst>
                  <a:outerShdw blurRad="38100" dist="38100" dir="2700000" algn="tl">
                    <a:srgbClr val="000000">
                      <a:alpha val="43137"/>
                    </a:srgbClr>
                  </a:outerShdw>
                </a:effectLst>
                <a:latin typeface="Masqualero ExtraBlack" panose="02050B04080505020303" pitchFamily="18" charset="0"/>
              </a:rPr>
              <a:t>CHF 750k</a:t>
            </a:r>
            <a:endParaRPr kumimoji="0" lang="en-GB" sz="32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Masqualero ExtraBlack" panose="02050B04080505020303" pitchFamily="18" charset="0"/>
              <a:ea typeface="+mn-ea"/>
              <a:cs typeface="+mn-cs"/>
            </a:endParaRPr>
          </a:p>
        </p:txBody>
      </p:sp>
      <p:pic>
        <p:nvPicPr>
          <p:cNvPr id="2050" name="Picture 2">
            <a:extLst>
              <a:ext uri="{FF2B5EF4-FFF2-40B4-BE49-F238E27FC236}">
                <a16:creationId xmlns:a16="http://schemas.microsoft.com/office/drawing/2014/main" id="{EE174C23-CF18-6BA1-08B1-E3DD58EA08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81" t="12486" r="27629" b="6338"/>
          <a:stretch/>
        </p:blipFill>
        <p:spPr bwMode="auto">
          <a:xfrm>
            <a:off x="-13485" y="-24040"/>
            <a:ext cx="6088668" cy="688204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288AA64-84FD-28A1-3E45-585ACC7ABA87}"/>
              </a:ext>
            </a:extLst>
          </p:cNvPr>
          <p:cNvSpPr/>
          <p:nvPr/>
        </p:nvSpPr>
        <p:spPr>
          <a:xfrm>
            <a:off x="-14650" y="26360"/>
            <a:ext cx="6088668" cy="6858000"/>
          </a:xfrm>
          <a:prstGeom prst="rect">
            <a:avLst/>
          </a:prstGeom>
          <a:gradFill flip="none" rotWithShape="1">
            <a:gsLst>
              <a:gs pos="50464">
                <a:srgbClr val="2C343C">
                  <a:alpha val="72000"/>
                </a:srgbClr>
              </a:gs>
              <a:gs pos="28000">
                <a:schemeClr val="bg2">
                  <a:alpha val="87000"/>
                </a:schemeClr>
              </a:gs>
              <a:gs pos="100000">
                <a:schemeClr val="bg2">
                  <a:alpha val="4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0D72DA0-81B8-6FB4-A430-112FB512E763}"/>
              </a:ext>
            </a:extLst>
          </p:cNvPr>
          <p:cNvSpPr txBox="1"/>
          <p:nvPr/>
        </p:nvSpPr>
        <p:spPr>
          <a:xfrm>
            <a:off x="6508952" y="499457"/>
            <a:ext cx="5030585" cy="757130"/>
          </a:xfrm>
          <a:prstGeom prst="rect">
            <a:avLst/>
          </a:prstGeom>
          <a:noFill/>
        </p:spPr>
        <p:txBody>
          <a:bodyPr wrap="square" rtlCol="0">
            <a:spAutoFit/>
          </a:bodyPr>
          <a:lstStyle/>
          <a:p>
            <a:pPr algn="ctr">
              <a:lnSpc>
                <a:spcPct val="90000"/>
              </a:lnSpc>
            </a:pPr>
            <a:r>
              <a:rPr lang="en-US" sz="4800" dirty="0">
                <a:solidFill>
                  <a:schemeClr val="bg1"/>
                </a:solidFill>
                <a:latin typeface="Masqualero ExtraBlack" panose="02050B04080505020303" pitchFamily="18" charset="0"/>
              </a:rPr>
              <a:t>From </a:t>
            </a:r>
            <a:r>
              <a:rPr lang="en-US" sz="4800" dirty="0">
                <a:solidFill>
                  <a:schemeClr val="accent3"/>
                </a:solidFill>
                <a:latin typeface="Masqualero ExtraBlack" panose="02050B04080505020303" pitchFamily="18" charset="0"/>
              </a:rPr>
              <a:t>Zero</a:t>
            </a:r>
            <a:r>
              <a:rPr lang="en-US" sz="4800" dirty="0">
                <a:solidFill>
                  <a:schemeClr val="bg1"/>
                </a:solidFill>
                <a:latin typeface="Masqualero ExtraBlack" panose="02050B04080505020303" pitchFamily="18" charset="0"/>
              </a:rPr>
              <a:t> to…</a:t>
            </a:r>
            <a:endParaRPr lang="en-GB" sz="4800" dirty="0">
              <a:solidFill>
                <a:schemeClr val="bg1"/>
              </a:solidFill>
              <a:latin typeface="Masqualero ExtraBlack" panose="02050B04080505020303" pitchFamily="18" charset="0"/>
            </a:endParaRPr>
          </a:p>
        </p:txBody>
      </p:sp>
      <p:sp>
        <p:nvSpPr>
          <p:cNvPr id="2" name="Rectangle 1">
            <a:extLst>
              <a:ext uri="{FF2B5EF4-FFF2-40B4-BE49-F238E27FC236}">
                <a16:creationId xmlns:a16="http://schemas.microsoft.com/office/drawing/2014/main" id="{B6A18A08-783A-4B4F-4140-7C90AE35627A}"/>
              </a:ext>
            </a:extLst>
          </p:cNvPr>
          <p:cNvSpPr/>
          <p:nvPr/>
        </p:nvSpPr>
        <p:spPr>
          <a:xfrm>
            <a:off x="1596238" y="829508"/>
            <a:ext cx="3009837" cy="540122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026" name="Picture 2">
            <a:extLst>
              <a:ext uri="{FF2B5EF4-FFF2-40B4-BE49-F238E27FC236}">
                <a16:creationId xmlns:a16="http://schemas.microsoft.com/office/drawing/2014/main" id="{4CE44DCD-4C8A-FDF3-5011-E8BD196577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0404" y="741568"/>
            <a:ext cx="3009838" cy="535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056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Image" descr="Image">
            <a:extLst>
              <a:ext uri="{FF2B5EF4-FFF2-40B4-BE49-F238E27FC236}">
                <a16:creationId xmlns:a16="http://schemas.microsoft.com/office/drawing/2014/main" id="{D5FFBAD7-56F6-85A2-7CA8-0C8F911B552B}"/>
              </a:ext>
            </a:extLst>
          </p:cNvPr>
          <p:cNvPicPr>
            <a:picLocks noChangeAspect="1"/>
          </p:cNvPicPr>
          <p:nvPr/>
        </p:nvPicPr>
        <p:blipFill>
          <a:blip r:embed="rId2">
            <a:duotone>
              <a:prstClr val="black"/>
              <a:schemeClr val="accent4">
                <a:tint val="45000"/>
                <a:satMod val="400000"/>
              </a:schemeClr>
            </a:duotone>
          </a:blip>
          <a:stretch>
            <a:fillRect/>
          </a:stretch>
        </p:blipFill>
        <p:spPr>
          <a:xfrm>
            <a:off x="2878500" y="1410748"/>
            <a:ext cx="3257764" cy="3260893"/>
          </a:xfrm>
          <a:prstGeom prst="rect">
            <a:avLst/>
          </a:prstGeom>
          <a:ln w="12700">
            <a:miter lim="400000"/>
          </a:ln>
        </p:spPr>
      </p:pic>
      <p:grpSp>
        <p:nvGrpSpPr>
          <p:cNvPr id="10" name="Group 9">
            <a:extLst>
              <a:ext uri="{FF2B5EF4-FFF2-40B4-BE49-F238E27FC236}">
                <a16:creationId xmlns:a16="http://schemas.microsoft.com/office/drawing/2014/main" id="{38A7A610-3405-FA14-1A74-6D1E03B60767}"/>
              </a:ext>
            </a:extLst>
          </p:cNvPr>
          <p:cNvGrpSpPr/>
          <p:nvPr/>
        </p:nvGrpSpPr>
        <p:grpSpPr>
          <a:xfrm>
            <a:off x="3439472" y="1410748"/>
            <a:ext cx="5094929" cy="5084404"/>
            <a:chOff x="3218701" y="1490111"/>
            <a:chExt cx="5417298" cy="5406107"/>
          </a:xfrm>
        </p:grpSpPr>
        <p:pic>
          <p:nvPicPr>
            <p:cNvPr id="4" name="Image" descr="Image">
              <a:extLst>
                <a:ext uri="{FF2B5EF4-FFF2-40B4-BE49-F238E27FC236}">
                  <a16:creationId xmlns:a16="http://schemas.microsoft.com/office/drawing/2014/main" id="{4D80341D-6F14-74DA-F8D2-26A510137E62}"/>
                </a:ext>
              </a:extLst>
            </p:cNvPr>
            <p:cNvPicPr>
              <a:picLocks noChangeAspect="1"/>
            </p:cNvPicPr>
            <p:nvPr/>
          </p:nvPicPr>
          <p:blipFill>
            <a:blip r:embed="rId2">
              <a:duotone>
                <a:prstClr val="black"/>
                <a:schemeClr val="accent4">
                  <a:tint val="45000"/>
                  <a:satMod val="400000"/>
                </a:schemeClr>
              </a:duotone>
            </a:blip>
            <a:stretch>
              <a:fillRect/>
            </a:stretch>
          </p:blipFill>
          <p:spPr>
            <a:xfrm>
              <a:off x="5172108" y="1490111"/>
              <a:ext cx="3463891" cy="3467218"/>
            </a:xfrm>
            <a:prstGeom prst="rect">
              <a:avLst/>
            </a:prstGeom>
            <a:ln w="12700">
              <a:miter lim="400000"/>
            </a:ln>
          </p:spPr>
        </p:pic>
        <p:pic>
          <p:nvPicPr>
            <p:cNvPr id="5" name="Image" descr="Image">
              <a:extLst>
                <a:ext uri="{FF2B5EF4-FFF2-40B4-BE49-F238E27FC236}">
                  <a16:creationId xmlns:a16="http://schemas.microsoft.com/office/drawing/2014/main" id="{99BD16D7-D943-E606-A4D5-7F09E7119D45}"/>
                </a:ext>
              </a:extLst>
            </p:cNvPr>
            <p:cNvPicPr>
              <a:picLocks noChangeAspect="1"/>
            </p:cNvPicPr>
            <p:nvPr/>
          </p:nvPicPr>
          <p:blipFill>
            <a:blip r:embed="rId2">
              <a:duotone>
                <a:prstClr val="black"/>
                <a:schemeClr val="accent4">
                  <a:tint val="45000"/>
                  <a:satMod val="400000"/>
                </a:schemeClr>
              </a:duotone>
            </a:blip>
            <a:stretch>
              <a:fillRect/>
            </a:stretch>
          </p:blipFill>
          <p:spPr>
            <a:xfrm>
              <a:off x="4094737" y="3429000"/>
              <a:ext cx="3463891" cy="3467218"/>
            </a:xfrm>
            <a:prstGeom prst="rect">
              <a:avLst/>
            </a:prstGeom>
            <a:ln w="12700">
              <a:miter lim="400000"/>
            </a:ln>
          </p:spPr>
        </p:pic>
        <p:sp>
          <p:nvSpPr>
            <p:cNvPr id="3" name="TextBox 2">
              <a:extLst>
                <a:ext uri="{FF2B5EF4-FFF2-40B4-BE49-F238E27FC236}">
                  <a16:creationId xmlns:a16="http://schemas.microsoft.com/office/drawing/2014/main" id="{3DF58D3A-51EA-AB6C-C853-6569F9E26F2B}"/>
                </a:ext>
              </a:extLst>
            </p:cNvPr>
            <p:cNvSpPr txBox="1"/>
            <p:nvPr/>
          </p:nvSpPr>
          <p:spPr>
            <a:xfrm>
              <a:off x="3456838" y="3223720"/>
              <a:ext cx="1690803" cy="490876"/>
            </a:xfrm>
            <a:prstGeom prst="rect">
              <a:avLst/>
            </a:prstGeom>
            <a:noFill/>
          </p:spPr>
          <p:txBody>
            <a:bodyPr wrap="square" rtlCol="0">
              <a:spAutoFit/>
            </a:bodyPr>
            <a:lstStyle/>
            <a:p>
              <a:pPr algn="ctr"/>
              <a:r>
                <a:rPr lang="en-US" sz="1200" dirty="0">
                  <a:solidFill>
                    <a:schemeClr val="bg1"/>
                  </a:solidFill>
                  <a:latin typeface="Akkurat-Light" panose="02000503030000020004" pitchFamily="2" charset="0"/>
                </a:rPr>
                <a:t>Through platforms, content and reach</a:t>
              </a:r>
            </a:p>
          </p:txBody>
        </p:sp>
        <p:sp>
          <p:nvSpPr>
            <p:cNvPr id="12" name="TextBox 11">
              <a:extLst>
                <a:ext uri="{FF2B5EF4-FFF2-40B4-BE49-F238E27FC236}">
                  <a16:creationId xmlns:a16="http://schemas.microsoft.com/office/drawing/2014/main" id="{3BCEE629-6194-D960-8C0A-4D64AD897915}"/>
                </a:ext>
              </a:extLst>
            </p:cNvPr>
            <p:cNvSpPr txBox="1"/>
            <p:nvPr/>
          </p:nvSpPr>
          <p:spPr>
            <a:xfrm>
              <a:off x="3218701" y="2884964"/>
              <a:ext cx="2167079" cy="406446"/>
            </a:xfrm>
            <a:prstGeom prst="rect">
              <a:avLst/>
            </a:prstGeom>
            <a:noFill/>
          </p:spPr>
          <p:txBody>
            <a:bodyPr wrap="square" rtlCol="0">
              <a:spAutoFit/>
            </a:bodyPr>
            <a:lstStyle/>
            <a:p>
              <a:pPr algn="ctr"/>
              <a:r>
                <a:rPr lang="en-US" b="1" dirty="0">
                  <a:solidFill>
                    <a:srgbClr val="C16B77"/>
                  </a:solidFill>
                  <a:latin typeface="Akkurat-Light" panose="02000503030000020004" pitchFamily="2" charset="0"/>
                </a:rPr>
                <a:t>Visibility</a:t>
              </a:r>
              <a:endParaRPr lang="en-GB" b="1" dirty="0">
                <a:solidFill>
                  <a:srgbClr val="C16B77"/>
                </a:solidFill>
                <a:latin typeface="Akkurat-Light" panose="02000503030000020004" pitchFamily="2" charset="0"/>
              </a:endParaRPr>
            </a:p>
          </p:txBody>
        </p:sp>
        <p:sp>
          <p:nvSpPr>
            <p:cNvPr id="13" name="TextBox 12">
              <a:extLst>
                <a:ext uri="{FF2B5EF4-FFF2-40B4-BE49-F238E27FC236}">
                  <a16:creationId xmlns:a16="http://schemas.microsoft.com/office/drawing/2014/main" id="{1C5364AD-22C6-969D-33D3-CB8E5538088C}"/>
                </a:ext>
              </a:extLst>
            </p:cNvPr>
            <p:cNvSpPr txBox="1"/>
            <p:nvPr/>
          </p:nvSpPr>
          <p:spPr>
            <a:xfrm>
              <a:off x="6439080" y="2452573"/>
              <a:ext cx="1736344" cy="392701"/>
            </a:xfrm>
            <a:prstGeom prst="rect">
              <a:avLst/>
            </a:prstGeom>
            <a:noFill/>
          </p:spPr>
          <p:txBody>
            <a:bodyPr wrap="square" rtlCol="0">
              <a:spAutoFit/>
            </a:bodyPr>
            <a:lstStyle/>
            <a:p>
              <a:pPr algn="ctr"/>
              <a:r>
                <a:rPr lang="en-US" b="1" dirty="0">
                  <a:solidFill>
                    <a:srgbClr val="C16B77"/>
                  </a:solidFill>
                  <a:latin typeface="Akkurat-Light" panose="02000503030000020004" pitchFamily="2" charset="0"/>
                </a:rPr>
                <a:t>Collaboration</a:t>
              </a:r>
              <a:endParaRPr lang="en-GB" b="1" dirty="0">
                <a:solidFill>
                  <a:srgbClr val="C16B77"/>
                </a:solidFill>
                <a:latin typeface="Akkurat-Light" panose="02000503030000020004" pitchFamily="2" charset="0"/>
              </a:endParaRPr>
            </a:p>
          </p:txBody>
        </p:sp>
        <p:sp>
          <p:nvSpPr>
            <p:cNvPr id="14" name="TextBox 13">
              <a:extLst>
                <a:ext uri="{FF2B5EF4-FFF2-40B4-BE49-F238E27FC236}">
                  <a16:creationId xmlns:a16="http://schemas.microsoft.com/office/drawing/2014/main" id="{ABCB9972-DB48-1C7C-07B2-496CE4DBD471}"/>
                </a:ext>
              </a:extLst>
            </p:cNvPr>
            <p:cNvSpPr txBox="1"/>
            <p:nvPr/>
          </p:nvSpPr>
          <p:spPr>
            <a:xfrm>
              <a:off x="5181754" y="5134610"/>
              <a:ext cx="1553886" cy="392701"/>
            </a:xfrm>
            <a:prstGeom prst="rect">
              <a:avLst/>
            </a:prstGeom>
            <a:noFill/>
          </p:spPr>
          <p:txBody>
            <a:bodyPr wrap="square" rtlCol="0">
              <a:spAutoFit/>
            </a:bodyPr>
            <a:lstStyle/>
            <a:p>
              <a:pPr algn="ctr"/>
              <a:r>
                <a:rPr lang="en-US" b="1" dirty="0">
                  <a:solidFill>
                    <a:srgbClr val="C16B77"/>
                  </a:solidFill>
                  <a:latin typeface="Akkurat-Light" panose="02000503030000020004" pitchFamily="2" charset="0"/>
                </a:rPr>
                <a:t>Investment</a:t>
              </a:r>
              <a:endParaRPr lang="en-GB" b="1" dirty="0">
                <a:solidFill>
                  <a:srgbClr val="C16B77"/>
                </a:solidFill>
                <a:latin typeface="Akkurat-Light" panose="02000503030000020004" pitchFamily="2" charset="0"/>
              </a:endParaRPr>
            </a:p>
          </p:txBody>
        </p:sp>
        <p:sp>
          <p:nvSpPr>
            <p:cNvPr id="25" name="TextBox 24">
              <a:extLst>
                <a:ext uri="{FF2B5EF4-FFF2-40B4-BE49-F238E27FC236}">
                  <a16:creationId xmlns:a16="http://schemas.microsoft.com/office/drawing/2014/main" id="{A2F0B659-C5C7-5993-5CF9-A1F2D4CB4213}"/>
                </a:ext>
              </a:extLst>
            </p:cNvPr>
            <p:cNvSpPr txBox="1"/>
            <p:nvPr/>
          </p:nvSpPr>
          <p:spPr>
            <a:xfrm>
              <a:off x="6493251" y="2795210"/>
              <a:ext cx="1643374" cy="687226"/>
            </a:xfrm>
            <a:prstGeom prst="rect">
              <a:avLst/>
            </a:prstGeom>
            <a:noFill/>
          </p:spPr>
          <p:txBody>
            <a:bodyPr wrap="square" rtlCol="0">
              <a:spAutoFit/>
            </a:bodyPr>
            <a:lstStyle/>
            <a:p>
              <a:pPr algn="ctr"/>
              <a:r>
                <a:rPr lang="en-US" sz="1200" dirty="0">
                  <a:solidFill>
                    <a:schemeClr val="bg1"/>
                  </a:solidFill>
                  <a:latin typeface="Akkurat-Light" panose="02000503030000020004" pitchFamily="2" charset="0"/>
                </a:rPr>
                <a:t>Among rightsholder, brands, media</a:t>
              </a:r>
            </a:p>
          </p:txBody>
        </p:sp>
        <p:sp>
          <p:nvSpPr>
            <p:cNvPr id="26" name="TextBox 25">
              <a:extLst>
                <a:ext uri="{FF2B5EF4-FFF2-40B4-BE49-F238E27FC236}">
                  <a16:creationId xmlns:a16="http://schemas.microsoft.com/office/drawing/2014/main" id="{4DF8F5F4-ADC6-36F1-FAF4-2D7181A0FCCC}"/>
                </a:ext>
              </a:extLst>
            </p:cNvPr>
            <p:cNvSpPr txBox="1"/>
            <p:nvPr/>
          </p:nvSpPr>
          <p:spPr>
            <a:xfrm>
              <a:off x="4918502" y="5453101"/>
              <a:ext cx="2080391" cy="490876"/>
            </a:xfrm>
            <a:prstGeom prst="rect">
              <a:avLst/>
            </a:prstGeom>
            <a:noFill/>
          </p:spPr>
          <p:txBody>
            <a:bodyPr wrap="square" rtlCol="0">
              <a:spAutoFit/>
            </a:bodyPr>
            <a:lstStyle/>
            <a:p>
              <a:pPr algn="ctr"/>
              <a:r>
                <a:rPr lang="en-US" sz="1200" dirty="0">
                  <a:solidFill>
                    <a:schemeClr val="bg1"/>
                  </a:solidFill>
                  <a:latin typeface="Akkurat-Light" panose="02000503030000020004" pitchFamily="2" charset="0"/>
                </a:rPr>
                <a:t>are initially required to harvest later </a:t>
              </a:r>
            </a:p>
          </p:txBody>
        </p:sp>
      </p:grpSp>
      <p:sp>
        <p:nvSpPr>
          <p:cNvPr id="29" name="TextBox 28">
            <a:extLst>
              <a:ext uri="{FF2B5EF4-FFF2-40B4-BE49-F238E27FC236}">
                <a16:creationId xmlns:a16="http://schemas.microsoft.com/office/drawing/2014/main" id="{BB2471A6-58BF-BF37-0412-656D2348D230}"/>
              </a:ext>
            </a:extLst>
          </p:cNvPr>
          <p:cNvSpPr txBox="1"/>
          <p:nvPr/>
        </p:nvSpPr>
        <p:spPr>
          <a:xfrm>
            <a:off x="465822" y="394454"/>
            <a:ext cx="11260356" cy="830997"/>
          </a:xfrm>
          <a:prstGeom prst="rect">
            <a:avLst/>
          </a:prstGeom>
          <a:noFill/>
        </p:spPr>
        <p:txBody>
          <a:bodyPr wrap="square" rtlCol="0">
            <a:spAutoFit/>
          </a:bodyPr>
          <a:lstStyle/>
          <a:p>
            <a:pPr algn="ctr"/>
            <a:r>
              <a:rPr lang="en-US" sz="4800" dirty="0">
                <a:solidFill>
                  <a:schemeClr val="bg1"/>
                </a:solidFill>
                <a:latin typeface="Masqualero ExtraBlack" panose="02050B04080505020303" pitchFamily="18" charset="0"/>
              </a:rPr>
              <a:t>Levers for Growth</a:t>
            </a:r>
          </a:p>
        </p:txBody>
      </p:sp>
    </p:spTree>
    <p:extLst>
      <p:ext uri="{BB962C8B-B14F-4D97-AF65-F5344CB8AC3E}">
        <p14:creationId xmlns:p14="http://schemas.microsoft.com/office/powerpoint/2010/main" val="2756486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8D74CCF-9991-C1AC-679A-F06184750F53}"/>
              </a:ext>
            </a:extLst>
          </p:cNvPr>
          <p:cNvSpPr txBox="1"/>
          <p:nvPr/>
        </p:nvSpPr>
        <p:spPr>
          <a:xfrm>
            <a:off x="2677274" y="1826328"/>
            <a:ext cx="9174874" cy="22269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We see growth happening in different markets, different sports.</a:t>
            </a:r>
          </a:p>
        </p:txBody>
      </p:sp>
      <p:sp>
        <p:nvSpPr>
          <p:cNvPr id="30" name="TextBox 29">
            <a:extLst>
              <a:ext uri="{FF2B5EF4-FFF2-40B4-BE49-F238E27FC236}">
                <a16:creationId xmlns:a16="http://schemas.microsoft.com/office/drawing/2014/main" id="{DEA6A337-68FA-150E-09C6-6367AA3AE99F}"/>
              </a:ext>
            </a:extLst>
          </p:cNvPr>
          <p:cNvSpPr txBox="1"/>
          <p:nvPr/>
        </p:nvSpPr>
        <p:spPr>
          <a:xfrm>
            <a:off x="2667750" y="1147584"/>
            <a:ext cx="56033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Knockout HTF47-Bantamweight"/>
                <a:ea typeface="ヒラギノ角ゴ ProN W3"/>
              </a:rPr>
              <a:t>WOMENS SPORT IS ON THE RISE</a:t>
            </a:r>
            <a:endParaRPr kumimoji="0" lang="en-GB" sz="4400" b="0" i="0" u="none" strike="noStrike" kern="1200" cap="none" spc="0" normalizeH="0" baseline="0" noProof="0" dirty="0">
              <a:ln>
                <a:noFill/>
              </a:ln>
              <a:solidFill>
                <a:schemeClr val="bg1"/>
              </a:solidFill>
              <a:effectLst/>
              <a:uLnTx/>
              <a:uFillTx/>
              <a:latin typeface="Knockout HTF47-Bantamweight"/>
              <a:ea typeface="ヒラギノ角ゴ ProN W3"/>
            </a:endParaRPr>
          </a:p>
        </p:txBody>
      </p:sp>
      <p:sp>
        <p:nvSpPr>
          <p:cNvPr id="32" name="TextBox 31">
            <a:extLst>
              <a:ext uri="{FF2B5EF4-FFF2-40B4-BE49-F238E27FC236}">
                <a16:creationId xmlns:a16="http://schemas.microsoft.com/office/drawing/2014/main" id="{5F5E5A9B-46AA-E92F-9568-07C722E6F286}"/>
              </a:ext>
            </a:extLst>
          </p:cNvPr>
          <p:cNvSpPr txBox="1"/>
          <p:nvPr/>
        </p:nvSpPr>
        <p:spPr>
          <a:xfrm>
            <a:off x="2677274" y="2774648"/>
            <a:ext cx="8386542" cy="22269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GB" sz="1050" dirty="0">
                <a:solidFill>
                  <a:schemeClr val="bg1"/>
                </a:solidFill>
                <a:latin typeface="Akkurat-Light" panose="02000503030000020004" pitchFamily="2" charset="77"/>
                <a:ea typeface="ヒラギノ角ゴ ProN W3"/>
              </a:rPr>
              <a:t>The sport is and will be able to capitalize</a:t>
            </a:r>
            <a:r>
              <a:rPr kumimoji="0" lang="en-GB"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 on high interest levels globally.</a:t>
            </a:r>
          </a:p>
        </p:txBody>
      </p:sp>
      <p:sp>
        <p:nvSpPr>
          <p:cNvPr id="33" name="TextBox 32">
            <a:extLst>
              <a:ext uri="{FF2B5EF4-FFF2-40B4-BE49-F238E27FC236}">
                <a16:creationId xmlns:a16="http://schemas.microsoft.com/office/drawing/2014/main" id="{49AC8BA5-4C50-D88A-7051-1CBE49DC806E}"/>
              </a:ext>
            </a:extLst>
          </p:cNvPr>
          <p:cNvSpPr txBox="1"/>
          <p:nvPr/>
        </p:nvSpPr>
        <p:spPr>
          <a:xfrm>
            <a:off x="2667748" y="2095904"/>
            <a:ext cx="98883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Knockout HTF47-Bantamweight"/>
                <a:ea typeface="ヒラギノ角ゴ ProN W3"/>
              </a:rPr>
              <a:t>WOMENS FOOTBALL WILL BE THE FASTEST GROWING SPORT</a:t>
            </a:r>
            <a:endParaRPr kumimoji="0" lang="en-GB" sz="4400" b="0" i="0" u="none" strike="noStrike" kern="1200" cap="none" spc="0" normalizeH="0" baseline="0" noProof="0" dirty="0">
              <a:ln>
                <a:noFill/>
              </a:ln>
              <a:solidFill>
                <a:schemeClr val="bg1"/>
              </a:solidFill>
              <a:effectLst/>
              <a:uLnTx/>
              <a:uFillTx/>
              <a:latin typeface="Knockout HTF47-Bantamweight"/>
              <a:ea typeface="ヒラギノ角ゴ ProN W3"/>
            </a:endParaRPr>
          </a:p>
        </p:txBody>
      </p:sp>
      <p:sp>
        <p:nvSpPr>
          <p:cNvPr id="35" name="TextBox 34">
            <a:extLst>
              <a:ext uri="{FF2B5EF4-FFF2-40B4-BE49-F238E27FC236}">
                <a16:creationId xmlns:a16="http://schemas.microsoft.com/office/drawing/2014/main" id="{CF27B09D-FAF5-5A9A-DE7A-B668AEF22D27}"/>
              </a:ext>
            </a:extLst>
          </p:cNvPr>
          <p:cNvSpPr txBox="1"/>
          <p:nvPr/>
        </p:nvSpPr>
        <p:spPr>
          <a:xfrm>
            <a:off x="2677274" y="3722968"/>
            <a:ext cx="9751792" cy="22269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It needs all stakeholder of the eco-system to work together towards a common vision and goal.</a:t>
            </a:r>
            <a:endParaRPr kumimoji="0" lang="en-GB"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endParaRPr>
          </a:p>
        </p:txBody>
      </p:sp>
      <p:sp>
        <p:nvSpPr>
          <p:cNvPr id="36" name="TextBox 35">
            <a:extLst>
              <a:ext uri="{FF2B5EF4-FFF2-40B4-BE49-F238E27FC236}">
                <a16:creationId xmlns:a16="http://schemas.microsoft.com/office/drawing/2014/main" id="{74DAECE2-4FB7-F194-9EBC-15FFB24B9D92}"/>
              </a:ext>
            </a:extLst>
          </p:cNvPr>
          <p:cNvSpPr txBox="1"/>
          <p:nvPr/>
        </p:nvSpPr>
        <p:spPr>
          <a:xfrm>
            <a:off x="2667749" y="3044224"/>
            <a:ext cx="65609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Knockout HTF47-Bantamweight"/>
                <a:ea typeface="ヒラギノ角ゴ ProN W3"/>
              </a:rPr>
              <a:t>COLLABORATION MEANS AMPLIFICATION</a:t>
            </a:r>
            <a:endParaRPr kumimoji="0" lang="en-GB" sz="4400" b="0" i="0" u="none" strike="noStrike" kern="1200" cap="none" spc="0" normalizeH="0" baseline="0" noProof="0" dirty="0">
              <a:ln>
                <a:noFill/>
              </a:ln>
              <a:solidFill>
                <a:schemeClr val="bg1"/>
              </a:solidFill>
              <a:effectLst/>
              <a:uLnTx/>
              <a:uFillTx/>
              <a:latin typeface="Knockout HTF47-Bantamweight"/>
              <a:ea typeface="ヒラギノ角ゴ ProN W3"/>
            </a:endParaRPr>
          </a:p>
        </p:txBody>
      </p:sp>
      <p:sp>
        <p:nvSpPr>
          <p:cNvPr id="38" name="TextBox 37">
            <a:extLst>
              <a:ext uri="{FF2B5EF4-FFF2-40B4-BE49-F238E27FC236}">
                <a16:creationId xmlns:a16="http://schemas.microsoft.com/office/drawing/2014/main" id="{47A2B104-3FFB-A8F2-59AD-E7F534D7460B}"/>
              </a:ext>
            </a:extLst>
          </p:cNvPr>
          <p:cNvSpPr txBox="1"/>
          <p:nvPr/>
        </p:nvSpPr>
        <p:spPr>
          <a:xfrm>
            <a:off x="2667749" y="3992544"/>
            <a:ext cx="79020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Knockout HTF47-Bantamweight"/>
                <a:ea typeface="ヒラギノ角ゴ ProN W3"/>
              </a:rPr>
              <a:t>VISILIBILTY IS KEY</a:t>
            </a:r>
            <a:endParaRPr kumimoji="0" lang="en-GB" sz="4400" b="0" i="0" u="none" strike="noStrike" kern="1200" cap="none" spc="0" normalizeH="0" baseline="0" noProof="0" dirty="0">
              <a:ln>
                <a:noFill/>
              </a:ln>
              <a:solidFill>
                <a:schemeClr val="bg1"/>
              </a:solidFill>
              <a:effectLst/>
              <a:uLnTx/>
              <a:uFillTx/>
              <a:latin typeface="Knockout HTF47-Bantamweight"/>
              <a:ea typeface="ヒラギノ角ゴ ProN W3"/>
            </a:endParaRPr>
          </a:p>
        </p:txBody>
      </p:sp>
      <p:sp>
        <p:nvSpPr>
          <p:cNvPr id="40" name="TextBox 39">
            <a:extLst>
              <a:ext uri="{FF2B5EF4-FFF2-40B4-BE49-F238E27FC236}">
                <a16:creationId xmlns:a16="http://schemas.microsoft.com/office/drawing/2014/main" id="{7D9C2824-E84E-E93A-3815-F463C5425E85}"/>
              </a:ext>
            </a:extLst>
          </p:cNvPr>
          <p:cNvSpPr txBox="1"/>
          <p:nvPr/>
        </p:nvSpPr>
        <p:spPr>
          <a:xfrm>
            <a:off x="2677274" y="5619608"/>
            <a:ext cx="8729442" cy="22269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Any rightsholder has the power to positively impact </a:t>
            </a:r>
            <a:r>
              <a:rPr lang="en-GB" sz="1050" dirty="0">
                <a:solidFill>
                  <a:schemeClr val="bg1"/>
                </a:solidFill>
                <a:latin typeface="Akkurat-Light" panose="02000503030000020004" pitchFamily="2" charset="77"/>
                <a:ea typeface="ヒラギノ角ゴ ProN W3"/>
              </a:rPr>
              <a:t>or even introduce </a:t>
            </a:r>
            <a:r>
              <a:rPr kumimoji="0" lang="en-GB"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change.</a:t>
            </a:r>
          </a:p>
        </p:txBody>
      </p:sp>
      <p:sp>
        <p:nvSpPr>
          <p:cNvPr id="41" name="TextBox 40">
            <a:extLst>
              <a:ext uri="{FF2B5EF4-FFF2-40B4-BE49-F238E27FC236}">
                <a16:creationId xmlns:a16="http://schemas.microsoft.com/office/drawing/2014/main" id="{AEB8C7FA-B04F-45A3-5B96-D2A4447E95DB}"/>
              </a:ext>
            </a:extLst>
          </p:cNvPr>
          <p:cNvSpPr txBox="1"/>
          <p:nvPr/>
        </p:nvSpPr>
        <p:spPr>
          <a:xfrm>
            <a:off x="2667748" y="4940864"/>
            <a:ext cx="79020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Knockout HTF47-Bantamweight"/>
                <a:ea typeface="ヒラギノ角ゴ ProN W3"/>
              </a:rPr>
              <a:t>OPPORTUNITIES ARE ARISING FOR BIG &amp; SMALL</a:t>
            </a:r>
            <a:endParaRPr kumimoji="0" lang="en-GB" sz="4400" b="0" i="0" u="none" strike="noStrike" kern="1200" cap="none" spc="0" normalizeH="0" baseline="0" noProof="0" dirty="0">
              <a:ln>
                <a:noFill/>
              </a:ln>
              <a:solidFill>
                <a:schemeClr val="bg1"/>
              </a:solidFill>
              <a:effectLst/>
              <a:uLnTx/>
              <a:uFillTx/>
              <a:latin typeface="Knockout HTF47-Bantamweight"/>
              <a:ea typeface="ヒラギノ角ゴ ProN W3"/>
            </a:endParaRPr>
          </a:p>
        </p:txBody>
      </p:sp>
      <p:sp>
        <p:nvSpPr>
          <p:cNvPr id="43" name="TextBox 42">
            <a:extLst>
              <a:ext uri="{FF2B5EF4-FFF2-40B4-BE49-F238E27FC236}">
                <a16:creationId xmlns:a16="http://schemas.microsoft.com/office/drawing/2014/main" id="{5ED9AA2C-33B0-D1F2-CBE1-5C105BD2A99E}"/>
              </a:ext>
            </a:extLst>
          </p:cNvPr>
          <p:cNvSpPr txBox="1"/>
          <p:nvPr/>
        </p:nvSpPr>
        <p:spPr>
          <a:xfrm>
            <a:off x="2677274" y="4621356"/>
            <a:ext cx="9751792" cy="22269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rPr>
              <a:t>Women’s sport has been underrepresented in the media in the past – this is changing rapidly with increased reach.</a:t>
            </a:r>
            <a:endParaRPr kumimoji="0" lang="en-GB" sz="1050" b="0" i="0" u="none" strike="noStrike" kern="1200" cap="none" spc="0" normalizeH="0" baseline="0" noProof="0" dirty="0">
              <a:ln>
                <a:noFill/>
              </a:ln>
              <a:solidFill>
                <a:schemeClr val="bg1"/>
              </a:solidFill>
              <a:effectLst/>
              <a:uLnTx/>
              <a:uFillTx/>
              <a:latin typeface="Akkurat-Light" panose="02000503030000020004" pitchFamily="2" charset="77"/>
              <a:ea typeface="ヒラギノ角ゴ ProN W3"/>
            </a:endParaRPr>
          </a:p>
        </p:txBody>
      </p:sp>
      <p:sp>
        <p:nvSpPr>
          <p:cNvPr id="44" name="TextBox 43">
            <a:extLst>
              <a:ext uri="{FF2B5EF4-FFF2-40B4-BE49-F238E27FC236}">
                <a16:creationId xmlns:a16="http://schemas.microsoft.com/office/drawing/2014/main" id="{8C875E24-E7A2-F880-3294-6645DD5B212F}"/>
              </a:ext>
            </a:extLst>
          </p:cNvPr>
          <p:cNvSpPr txBox="1"/>
          <p:nvPr/>
        </p:nvSpPr>
        <p:spPr>
          <a:xfrm>
            <a:off x="2025470" y="1229787"/>
            <a:ext cx="58381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Masqualero ExtraBlack" panose="02050B04080505020303" pitchFamily="18" charset="0"/>
                <a:ea typeface="ヒラギノ角ゴ ProN W3"/>
                <a:cs typeface="+mn-cs"/>
              </a:rPr>
              <a:t>1.</a:t>
            </a:r>
            <a:endParaRPr kumimoji="0" lang="en-GB" sz="4000" b="0" i="0" u="none" strike="noStrike" kern="1200" cap="none" spc="0" normalizeH="0" baseline="0" noProof="0" dirty="0">
              <a:ln>
                <a:noFill/>
              </a:ln>
              <a:solidFill>
                <a:schemeClr val="accent3"/>
              </a:solidFill>
              <a:effectLst/>
              <a:uLnTx/>
              <a:uFillTx/>
              <a:latin typeface="Masqualero ExtraBlack" panose="02050B04080505020303" pitchFamily="18" charset="0"/>
              <a:ea typeface="ヒラギノ角ゴ ProN W3"/>
              <a:cs typeface="+mn-cs"/>
            </a:endParaRPr>
          </a:p>
        </p:txBody>
      </p:sp>
      <p:sp>
        <p:nvSpPr>
          <p:cNvPr id="45" name="TextBox 44">
            <a:extLst>
              <a:ext uri="{FF2B5EF4-FFF2-40B4-BE49-F238E27FC236}">
                <a16:creationId xmlns:a16="http://schemas.microsoft.com/office/drawing/2014/main" id="{804806C6-1485-4410-19F8-38E0117F3284}"/>
              </a:ext>
            </a:extLst>
          </p:cNvPr>
          <p:cNvSpPr txBox="1"/>
          <p:nvPr/>
        </p:nvSpPr>
        <p:spPr>
          <a:xfrm>
            <a:off x="1975777" y="2186411"/>
            <a:ext cx="683200" cy="707886"/>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0" i="0" u="none" strike="noStrike" cap="none" spc="0" normalizeH="0" baseline="0">
                <a:ln>
                  <a:noFill/>
                </a:ln>
                <a:gradFill>
                  <a:gsLst>
                    <a:gs pos="52452">
                      <a:srgbClr val="898E92"/>
                    </a:gs>
                    <a:gs pos="0">
                      <a:srgbClr val="FFFFFF"/>
                    </a:gs>
                    <a:gs pos="94000">
                      <a:srgbClr val="2C343C">
                        <a:alpha val="0"/>
                      </a:srgbClr>
                    </a:gs>
                  </a:gsLst>
                  <a:lin ang="5400000" scaled="1"/>
                </a:gradFill>
                <a:effectLst/>
                <a:uLnTx/>
                <a:uFillTx/>
                <a:latin typeface="Masqualero ExtraBlack" panose="02050B04080505020303" pitchFamily="18" charset="0"/>
                <a:ea typeface="ヒラギノ角ゴ ProN W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3"/>
                </a:solidFill>
                <a:effectLst/>
                <a:uLnTx/>
                <a:uFillTx/>
                <a:latin typeface="Masqualero ExtraBlack" panose="02050B04080505020303" pitchFamily="18" charset="0"/>
                <a:ea typeface="ヒラギノ角ゴ ProN W3"/>
                <a:cs typeface="+mn-cs"/>
              </a:rPr>
              <a:t>2.</a:t>
            </a:r>
            <a:endParaRPr kumimoji="0" lang="en-GB" sz="4000" b="0" i="0" u="none" strike="noStrike" kern="1200" cap="none" spc="0" normalizeH="0" baseline="0" noProof="0">
              <a:ln>
                <a:noFill/>
              </a:ln>
              <a:solidFill>
                <a:schemeClr val="accent3"/>
              </a:solidFill>
              <a:effectLst/>
              <a:uLnTx/>
              <a:uFillTx/>
              <a:latin typeface="Masqualero ExtraBlack" panose="02050B04080505020303" pitchFamily="18" charset="0"/>
              <a:ea typeface="ヒラギノ角ゴ ProN W3"/>
              <a:cs typeface="+mn-cs"/>
            </a:endParaRPr>
          </a:p>
        </p:txBody>
      </p:sp>
      <p:sp>
        <p:nvSpPr>
          <p:cNvPr id="46" name="TextBox 45">
            <a:extLst>
              <a:ext uri="{FF2B5EF4-FFF2-40B4-BE49-F238E27FC236}">
                <a16:creationId xmlns:a16="http://schemas.microsoft.com/office/drawing/2014/main" id="{CB65EEAF-07CE-B613-DFE8-FC8611DC551C}"/>
              </a:ext>
            </a:extLst>
          </p:cNvPr>
          <p:cNvSpPr txBox="1"/>
          <p:nvPr/>
        </p:nvSpPr>
        <p:spPr>
          <a:xfrm>
            <a:off x="1971770" y="4054099"/>
            <a:ext cx="691215" cy="707886"/>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0" i="0" u="none" strike="noStrike" cap="none" spc="0" normalizeH="0" baseline="0">
                <a:ln>
                  <a:noFill/>
                </a:ln>
                <a:gradFill>
                  <a:gsLst>
                    <a:gs pos="52452">
                      <a:srgbClr val="898E92"/>
                    </a:gs>
                    <a:gs pos="0">
                      <a:srgbClr val="FFFFFF"/>
                    </a:gs>
                    <a:gs pos="94000">
                      <a:srgbClr val="2C343C">
                        <a:alpha val="0"/>
                      </a:srgbClr>
                    </a:gs>
                  </a:gsLst>
                  <a:lin ang="5400000" scaled="1"/>
                </a:gradFill>
                <a:effectLst/>
                <a:uLnTx/>
                <a:uFillTx/>
                <a:latin typeface="Masqualero ExtraBlack" panose="02050B04080505020303" pitchFamily="18" charset="0"/>
                <a:ea typeface="ヒラギノ角ゴ ProN W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Masqualero ExtraBlack" panose="02050B04080505020303" pitchFamily="18" charset="0"/>
                <a:ea typeface="ヒラギノ角ゴ ProN W3"/>
                <a:cs typeface="+mn-cs"/>
              </a:rPr>
              <a:t>4.</a:t>
            </a:r>
            <a:endParaRPr kumimoji="0" lang="en-GB" sz="4000" b="0" i="0" u="none" strike="noStrike" kern="1200" cap="none" spc="0" normalizeH="0" baseline="0" noProof="0" dirty="0">
              <a:ln>
                <a:noFill/>
              </a:ln>
              <a:solidFill>
                <a:schemeClr val="accent3"/>
              </a:solidFill>
              <a:effectLst/>
              <a:uLnTx/>
              <a:uFillTx/>
              <a:latin typeface="Masqualero ExtraBlack" panose="02050B04080505020303" pitchFamily="18" charset="0"/>
              <a:ea typeface="ヒラギノ角ゴ ProN W3"/>
              <a:cs typeface="+mn-cs"/>
            </a:endParaRPr>
          </a:p>
        </p:txBody>
      </p:sp>
      <p:sp>
        <p:nvSpPr>
          <p:cNvPr id="47" name="TextBox 46">
            <a:extLst>
              <a:ext uri="{FF2B5EF4-FFF2-40B4-BE49-F238E27FC236}">
                <a16:creationId xmlns:a16="http://schemas.microsoft.com/office/drawing/2014/main" id="{3642F618-79A2-5E04-BCDE-02AC342CB8DA}"/>
              </a:ext>
            </a:extLst>
          </p:cNvPr>
          <p:cNvSpPr txBox="1"/>
          <p:nvPr/>
        </p:nvSpPr>
        <p:spPr>
          <a:xfrm>
            <a:off x="1987800" y="5134412"/>
            <a:ext cx="659155" cy="707886"/>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0" i="0" u="none" strike="noStrike" cap="none" spc="0" normalizeH="0" baseline="0">
                <a:ln>
                  <a:noFill/>
                </a:ln>
                <a:gradFill>
                  <a:gsLst>
                    <a:gs pos="52452">
                      <a:srgbClr val="898E92"/>
                    </a:gs>
                    <a:gs pos="0">
                      <a:srgbClr val="FFFFFF"/>
                    </a:gs>
                    <a:gs pos="94000">
                      <a:srgbClr val="2C343C">
                        <a:alpha val="0"/>
                      </a:srgbClr>
                    </a:gs>
                  </a:gsLst>
                  <a:lin ang="5400000" scaled="1"/>
                </a:gradFill>
                <a:effectLst/>
                <a:uLnTx/>
                <a:uFillTx/>
                <a:latin typeface="Masqualero ExtraBlack" panose="02050B04080505020303" pitchFamily="18" charset="0"/>
                <a:ea typeface="ヒラギノ角ゴ ProN W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Masqualero ExtraBlack" panose="02050B04080505020303" pitchFamily="18" charset="0"/>
                <a:ea typeface="ヒラギノ角ゴ ProN W3"/>
                <a:cs typeface="+mn-cs"/>
              </a:rPr>
              <a:t>5.</a:t>
            </a:r>
            <a:endParaRPr kumimoji="0" lang="en-GB" sz="4000" b="0" i="0" u="none" strike="noStrike" kern="1200" cap="none" spc="0" normalizeH="0" baseline="0" noProof="0" dirty="0">
              <a:ln>
                <a:noFill/>
              </a:ln>
              <a:solidFill>
                <a:schemeClr val="accent3"/>
              </a:solidFill>
              <a:effectLst/>
              <a:uLnTx/>
              <a:uFillTx/>
              <a:latin typeface="Masqualero ExtraBlack" panose="02050B04080505020303" pitchFamily="18" charset="0"/>
              <a:ea typeface="ヒラギノ角ゴ ProN W3"/>
              <a:cs typeface="+mn-cs"/>
            </a:endParaRPr>
          </a:p>
        </p:txBody>
      </p:sp>
      <p:sp>
        <p:nvSpPr>
          <p:cNvPr id="48" name="TextBox 47">
            <a:extLst>
              <a:ext uri="{FF2B5EF4-FFF2-40B4-BE49-F238E27FC236}">
                <a16:creationId xmlns:a16="http://schemas.microsoft.com/office/drawing/2014/main" id="{4B75A5B0-397C-96E9-5FC2-73938CAED715}"/>
              </a:ext>
            </a:extLst>
          </p:cNvPr>
          <p:cNvSpPr txBox="1"/>
          <p:nvPr/>
        </p:nvSpPr>
        <p:spPr>
          <a:xfrm>
            <a:off x="1991005" y="3089685"/>
            <a:ext cx="652744" cy="707886"/>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0" i="0" u="none" strike="noStrike" cap="none" spc="0" normalizeH="0" baseline="0">
                <a:ln>
                  <a:noFill/>
                </a:ln>
                <a:gradFill>
                  <a:gsLst>
                    <a:gs pos="52452">
                      <a:srgbClr val="898E92"/>
                    </a:gs>
                    <a:gs pos="0">
                      <a:srgbClr val="FFFFFF"/>
                    </a:gs>
                    <a:gs pos="94000">
                      <a:srgbClr val="2C343C">
                        <a:alpha val="0"/>
                      </a:srgbClr>
                    </a:gs>
                  </a:gsLst>
                  <a:lin ang="5400000" scaled="1"/>
                </a:gradFill>
                <a:effectLst/>
                <a:uLnTx/>
                <a:uFillTx/>
                <a:latin typeface="Masqualero ExtraBlack" panose="02050B04080505020303" pitchFamily="18" charset="0"/>
                <a:ea typeface="ヒラギノ角ゴ ProN W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3"/>
                </a:solidFill>
                <a:effectLst/>
                <a:uLnTx/>
                <a:uFillTx/>
                <a:latin typeface="Masqualero ExtraBlack" panose="02050B04080505020303" pitchFamily="18" charset="0"/>
                <a:cs typeface="+mn-cs"/>
              </a:rPr>
              <a:t>3.</a:t>
            </a:r>
            <a:endParaRPr kumimoji="0" lang="en-GB" sz="4000" b="0" i="0" u="none" strike="noStrike" kern="1200" cap="none" spc="0" normalizeH="0" baseline="0" noProof="0" dirty="0">
              <a:ln>
                <a:noFill/>
              </a:ln>
              <a:solidFill>
                <a:schemeClr val="accent3"/>
              </a:solidFill>
              <a:effectLst/>
              <a:uLnTx/>
              <a:uFillTx/>
              <a:latin typeface="Masqualero ExtraBlack" panose="02050B04080505020303" pitchFamily="18" charset="0"/>
              <a:cs typeface="+mn-cs"/>
            </a:endParaRPr>
          </a:p>
        </p:txBody>
      </p:sp>
    </p:spTree>
    <p:extLst>
      <p:ext uri="{BB962C8B-B14F-4D97-AF65-F5344CB8AC3E}">
        <p14:creationId xmlns:p14="http://schemas.microsoft.com/office/powerpoint/2010/main" val="178200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5D93D02-2EDE-91FC-111E-25018BAA55A9}"/>
              </a:ext>
            </a:extLst>
          </p:cNvPr>
          <p:cNvPicPr>
            <a:picLocks noChangeAspect="1"/>
          </p:cNvPicPr>
          <p:nvPr/>
        </p:nvPicPr>
        <p:blipFill>
          <a:blip r:embed="rId3"/>
          <a:stretch>
            <a:fillRect/>
          </a:stretch>
        </p:blipFill>
        <p:spPr>
          <a:xfrm>
            <a:off x="1089024" y="44784"/>
            <a:ext cx="10973751" cy="1182727"/>
          </a:xfrm>
          <a:prstGeom prst="rect">
            <a:avLst/>
          </a:prstGeom>
        </p:spPr>
      </p:pic>
      <p:sp>
        <p:nvSpPr>
          <p:cNvPr id="6" name="Rectangle 5">
            <a:extLst>
              <a:ext uri="{FF2B5EF4-FFF2-40B4-BE49-F238E27FC236}">
                <a16:creationId xmlns:a16="http://schemas.microsoft.com/office/drawing/2014/main" id="{BA81D1AB-BDD2-4B3B-991D-A16250E2DF0E}"/>
              </a:ext>
            </a:extLst>
          </p:cNvPr>
          <p:cNvSpPr/>
          <p:nvPr/>
        </p:nvSpPr>
        <p:spPr>
          <a:xfrm>
            <a:off x="1983575" y="1693678"/>
            <a:ext cx="8971280" cy="664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sp>
        <p:nvSpPr>
          <p:cNvPr id="47" name="Rectangle 46">
            <a:extLst>
              <a:ext uri="{FF2B5EF4-FFF2-40B4-BE49-F238E27FC236}">
                <a16:creationId xmlns:a16="http://schemas.microsoft.com/office/drawing/2014/main" id="{5EC0DA1A-F8F0-4A3E-AC2D-C79998E0DA43}"/>
              </a:ext>
            </a:extLst>
          </p:cNvPr>
          <p:cNvSpPr/>
          <p:nvPr/>
        </p:nvSpPr>
        <p:spPr>
          <a:xfrm>
            <a:off x="1983575" y="2450190"/>
            <a:ext cx="8971280" cy="664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sp>
        <p:nvSpPr>
          <p:cNvPr id="48" name="Rectangle 47">
            <a:extLst>
              <a:ext uri="{FF2B5EF4-FFF2-40B4-BE49-F238E27FC236}">
                <a16:creationId xmlns:a16="http://schemas.microsoft.com/office/drawing/2014/main" id="{7D1B61DF-EE27-494F-B507-C9B17637E00D}"/>
              </a:ext>
            </a:extLst>
          </p:cNvPr>
          <p:cNvSpPr/>
          <p:nvPr/>
        </p:nvSpPr>
        <p:spPr>
          <a:xfrm>
            <a:off x="1983575" y="3206702"/>
            <a:ext cx="8971280" cy="664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sp>
        <p:nvSpPr>
          <p:cNvPr id="49" name="Rectangle 48">
            <a:extLst>
              <a:ext uri="{FF2B5EF4-FFF2-40B4-BE49-F238E27FC236}">
                <a16:creationId xmlns:a16="http://schemas.microsoft.com/office/drawing/2014/main" id="{5AB0E7B3-65EF-414E-BB79-CD84F1D653D7}"/>
              </a:ext>
            </a:extLst>
          </p:cNvPr>
          <p:cNvSpPr/>
          <p:nvPr/>
        </p:nvSpPr>
        <p:spPr>
          <a:xfrm>
            <a:off x="1983575" y="3963214"/>
            <a:ext cx="8971280" cy="664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sp>
        <p:nvSpPr>
          <p:cNvPr id="50" name="Rectangle 49">
            <a:extLst>
              <a:ext uri="{FF2B5EF4-FFF2-40B4-BE49-F238E27FC236}">
                <a16:creationId xmlns:a16="http://schemas.microsoft.com/office/drawing/2014/main" id="{BB1D5A25-BEF6-431F-84FB-AFCE443E70B2}"/>
              </a:ext>
            </a:extLst>
          </p:cNvPr>
          <p:cNvSpPr/>
          <p:nvPr/>
        </p:nvSpPr>
        <p:spPr>
          <a:xfrm>
            <a:off x="1983575" y="4719726"/>
            <a:ext cx="8971280" cy="664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sp>
        <p:nvSpPr>
          <p:cNvPr id="51" name="Rectangle 50">
            <a:extLst>
              <a:ext uri="{FF2B5EF4-FFF2-40B4-BE49-F238E27FC236}">
                <a16:creationId xmlns:a16="http://schemas.microsoft.com/office/drawing/2014/main" id="{67F43CA0-AF35-4BA3-A5D0-2E3817628D16}"/>
              </a:ext>
            </a:extLst>
          </p:cNvPr>
          <p:cNvSpPr/>
          <p:nvPr/>
        </p:nvSpPr>
        <p:spPr>
          <a:xfrm>
            <a:off x="1983575" y="5476240"/>
            <a:ext cx="8971280" cy="664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sp>
        <p:nvSpPr>
          <p:cNvPr id="4" name="Text Placeholder 3">
            <a:extLst>
              <a:ext uri="{FF2B5EF4-FFF2-40B4-BE49-F238E27FC236}">
                <a16:creationId xmlns:a16="http://schemas.microsoft.com/office/drawing/2014/main" id="{3E8E2C68-44D8-474A-B4BA-6900598DE267}"/>
              </a:ext>
            </a:extLst>
          </p:cNvPr>
          <p:cNvSpPr>
            <a:spLocks noGrp="1"/>
          </p:cNvSpPr>
          <p:nvPr>
            <p:ph type="body" sz="quarter" idx="1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We have significant experience working in women’s sport across a range of different areas</a:t>
            </a:r>
          </a:p>
        </p:txBody>
      </p:sp>
      <p:sp>
        <p:nvSpPr>
          <p:cNvPr id="45" name="Freeform: Shape 44">
            <a:extLst>
              <a:ext uri="{FF2B5EF4-FFF2-40B4-BE49-F238E27FC236}">
                <a16:creationId xmlns:a16="http://schemas.microsoft.com/office/drawing/2014/main" id="{AD1C213B-8751-4213-9068-26C4D3E05A06}"/>
              </a:ext>
            </a:extLst>
          </p:cNvPr>
          <p:cNvSpPr/>
          <p:nvPr/>
        </p:nvSpPr>
        <p:spPr>
          <a:xfrm>
            <a:off x="-1185" y="1426454"/>
            <a:ext cx="3541570" cy="5025564"/>
          </a:xfrm>
          <a:custGeom>
            <a:avLst/>
            <a:gdLst>
              <a:gd name="connsiteX0" fmla="*/ 1052171 w 3541570"/>
              <a:gd name="connsiteY0" fmla="*/ 0 h 5025564"/>
              <a:gd name="connsiteX1" fmla="*/ 3541570 w 3541570"/>
              <a:gd name="connsiteY1" fmla="*/ 2512782 h 5025564"/>
              <a:gd name="connsiteX2" fmla="*/ 1052171 w 3541570"/>
              <a:gd name="connsiteY2" fmla="*/ 5025564 h 5025564"/>
              <a:gd name="connsiteX3" fmla="*/ 83185 w 3541570"/>
              <a:gd name="connsiteY3" fmla="*/ 4828097 h 5025564"/>
              <a:gd name="connsiteX4" fmla="*/ 0 w 3541570"/>
              <a:gd name="connsiteY4" fmla="*/ 4787649 h 5025564"/>
              <a:gd name="connsiteX5" fmla="*/ 0 w 3541570"/>
              <a:gd name="connsiteY5" fmla="*/ 237916 h 5025564"/>
              <a:gd name="connsiteX6" fmla="*/ 83185 w 3541570"/>
              <a:gd name="connsiteY6" fmla="*/ 197467 h 5025564"/>
              <a:gd name="connsiteX7" fmla="*/ 1052171 w 3541570"/>
              <a:gd name="connsiteY7" fmla="*/ 0 h 50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570" h="5025564">
                <a:moveTo>
                  <a:pt x="1052171" y="0"/>
                </a:moveTo>
                <a:cubicBezTo>
                  <a:pt x="2427028" y="0"/>
                  <a:pt x="3541570" y="1125011"/>
                  <a:pt x="3541570" y="2512782"/>
                </a:cubicBezTo>
                <a:cubicBezTo>
                  <a:pt x="3541570" y="3900553"/>
                  <a:pt x="2427028" y="5025564"/>
                  <a:pt x="1052171" y="5025564"/>
                </a:cubicBezTo>
                <a:cubicBezTo>
                  <a:pt x="708457" y="5025564"/>
                  <a:pt x="381012" y="4955251"/>
                  <a:pt x="83185" y="4828097"/>
                </a:cubicBezTo>
                <a:lnTo>
                  <a:pt x="0" y="4787649"/>
                </a:lnTo>
                <a:lnTo>
                  <a:pt x="0" y="237916"/>
                </a:lnTo>
                <a:lnTo>
                  <a:pt x="83185" y="197467"/>
                </a:lnTo>
                <a:cubicBezTo>
                  <a:pt x="381012" y="70313"/>
                  <a:pt x="708457" y="0"/>
                  <a:pt x="1052171" y="0"/>
                </a:cubicBezTo>
                <a:close/>
              </a:path>
            </a:pathLst>
          </a:cu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kkurat"/>
              <a:ea typeface="ヒラギノ角ゴ ProN W3"/>
            </a:endParaRPr>
          </a:p>
        </p:txBody>
      </p:sp>
      <p:sp>
        <p:nvSpPr>
          <p:cNvPr id="44" name="Freeform: Shape 43">
            <a:extLst>
              <a:ext uri="{FF2B5EF4-FFF2-40B4-BE49-F238E27FC236}">
                <a16:creationId xmlns:a16="http://schemas.microsoft.com/office/drawing/2014/main" id="{D8679914-E670-47EA-AE95-5E903EF3B26B}"/>
              </a:ext>
            </a:extLst>
          </p:cNvPr>
          <p:cNvSpPr/>
          <p:nvPr/>
        </p:nvSpPr>
        <p:spPr>
          <a:xfrm>
            <a:off x="-1185" y="1604076"/>
            <a:ext cx="3396414" cy="4650948"/>
          </a:xfrm>
          <a:custGeom>
            <a:avLst/>
            <a:gdLst>
              <a:gd name="connsiteX0" fmla="*/ 1068258 w 3396414"/>
              <a:gd name="connsiteY0" fmla="*/ 0 h 4650948"/>
              <a:gd name="connsiteX1" fmla="*/ 3396414 w 3396414"/>
              <a:gd name="connsiteY1" fmla="*/ 2325474 h 4650948"/>
              <a:gd name="connsiteX2" fmla="*/ 1068258 w 3396414"/>
              <a:gd name="connsiteY2" fmla="*/ 4650948 h 4650948"/>
              <a:gd name="connsiteX3" fmla="*/ 162035 w 3396414"/>
              <a:gd name="connsiteY3" fmla="*/ 4468201 h 4650948"/>
              <a:gd name="connsiteX4" fmla="*/ 0 w 3396414"/>
              <a:gd name="connsiteY4" fmla="*/ 4390235 h 4650948"/>
              <a:gd name="connsiteX5" fmla="*/ 0 w 3396414"/>
              <a:gd name="connsiteY5" fmla="*/ 260714 h 4650948"/>
              <a:gd name="connsiteX6" fmla="*/ 162035 w 3396414"/>
              <a:gd name="connsiteY6" fmla="*/ 182747 h 4650948"/>
              <a:gd name="connsiteX7" fmla="*/ 1068258 w 3396414"/>
              <a:gd name="connsiteY7" fmla="*/ 0 h 465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6414" h="4650948">
                <a:moveTo>
                  <a:pt x="1068258" y="0"/>
                </a:moveTo>
                <a:cubicBezTo>
                  <a:pt x="2354063" y="0"/>
                  <a:pt x="3396414" y="1041150"/>
                  <a:pt x="3396414" y="2325474"/>
                </a:cubicBezTo>
                <a:cubicBezTo>
                  <a:pt x="3396414" y="3609798"/>
                  <a:pt x="2354063" y="4650948"/>
                  <a:pt x="1068258" y="4650948"/>
                </a:cubicBezTo>
                <a:cubicBezTo>
                  <a:pt x="746807" y="4650948"/>
                  <a:pt x="440571" y="4585876"/>
                  <a:pt x="162035" y="4468201"/>
                </a:cubicBezTo>
                <a:lnTo>
                  <a:pt x="0" y="4390235"/>
                </a:lnTo>
                <a:lnTo>
                  <a:pt x="0" y="260714"/>
                </a:lnTo>
                <a:lnTo>
                  <a:pt x="162035" y="182747"/>
                </a:lnTo>
                <a:cubicBezTo>
                  <a:pt x="440571" y="65072"/>
                  <a:pt x="746807" y="0"/>
                  <a:pt x="106825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kkurat"/>
              <a:ea typeface="ヒラギノ角ゴ ProN W3"/>
            </a:endParaRPr>
          </a:p>
        </p:txBody>
      </p:sp>
      <p:sp>
        <p:nvSpPr>
          <p:cNvPr id="54" name="Title 2">
            <a:extLst>
              <a:ext uri="{FF2B5EF4-FFF2-40B4-BE49-F238E27FC236}">
                <a16:creationId xmlns:a16="http://schemas.microsoft.com/office/drawing/2014/main" id="{1B3F3633-ECC7-42A3-A4AD-536D8D77F11A}"/>
              </a:ext>
            </a:extLst>
          </p:cNvPr>
          <p:cNvSpPr txBox="1">
            <a:spLocks/>
          </p:cNvSpPr>
          <p:nvPr/>
        </p:nvSpPr>
        <p:spPr>
          <a:xfrm>
            <a:off x="3171449" y="2474663"/>
            <a:ext cx="3036680" cy="701731"/>
          </a:xfrm>
          <a:prstGeom prst="rect">
            <a:avLst/>
          </a:prstGeom>
          <a:noFill/>
        </p:spPr>
        <p:txBody>
          <a:bodyPr vert="horz" lIns="91440" tIns="45720" rIns="91440" bIns="45720" rtlCol="0" anchor="ctr" anchorCtr="0">
            <a:noAutofit/>
          </a:bodyPr>
          <a:lst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Franklin Gothic Medium Cond" panose="020B0606030402020204" pitchFamily="34" charset="0"/>
                <a:ea typeface="ヒラギノ角ゴ ProN W3"/>
              </a:rPr>
              <a:t>CREATING NEW FORMATS</a:t>
            </a:r>
          </a:p>
        </p:txBody>
      </p:sp>
      <p:sp>
        <p:nvSpPr>
          <p:cNvPr id="55" name="Title 2">
            <a:extLst>
              <a:ext uri="{FF2B5EF4-FFF2-40B4-BE49-F238E27FC236}">
                <a16:creationId xmlns:a16="http://schemas.microsoft.com/office/drawing/2014/main" id="{2A515A37-1030-4AEF-B5A6-4E07FFC7ECBC}"/>
              </a:ext>
            </a:extLst>
          </p:cNvPr>
          <p:cNvSpPr txBox="1">
            <a:spLocks/>
          </p:cNvSpPr>
          <p:nvPr/>
        </p:nvSpPr>
        <p:spPr>
          <a:xfrm>
            <a:off x="2137272" y="4747052"/>
            <a:ext cx="4070857" cy="701731"/>
          </a:xfrm>
          <a:prstGeom prst="rect">
            <a:avLst/>
          </a:prstGeom>
          <a:noFill/>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Franklin Gothic Medium Cond" panose="020B0606030402020204" pitchFamily="34" charset="0"/>
                <a:ea typeface="ヒラギノ角ゴ ProN W3"/>
              </a:rPr>
              <a:t>MAXIMISING ATTENDANCES</a:t>
            </a:r>
          </a:p>
        </p:txBody>
      </p:sp>
      <p:sp>
        <p:nvSpPr>
          <p:cNvPr id="57" name="Title 2">
            <a:extLst>
              <a:ext uri="{FF2B5EF4-FFF2-40B4-BE49-F238E27FC236}">
                <a16:creationId xmlns:a16="http://schemas.microsoft.com/office/drawing/2014/main" id="{792CE972-EE31-48B4-A4A1-D94E358B793A}"/>
              </a:ext>
            </a:extLst>
          </p:cNvPr>
          <p:cNvSpPr txBox="1">
            <a:spLocks/>
          </p:cNvSpPr>
          <p:nvPr/>
        </p:nvSpPr>
        <p:spPr>
          <a:xfrm>
            <a:off x="3171449" y="3989589"/>
            <a:ext cx="3036680" cy="701731"/>
          </a:xfrm>
          <a:prstGeom prst="rect">
            <a:avLst/>
          </a:prstGeom>
          <a:noFill/>
        </p:spPr>
        <p:txBody>
          <a:bodyPr vert="horz" lIns="91440" tIns="45720" rIns="91440" bIns="45720" rtlCol="0" anchor="ctr" anchorCtr="0">
            <a:noAutofit/>
          </a:bodyPr>
          <a:lst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accent3"/>
                </a:solidFill>
                <a:effectLst/>
                <a:uLnTx/>
                <a:uFillTx/>
                <a:latin typeface="Franklin Gothic Medium Cond" panose="020B0606030402020204" pitchFamily="34" charset="0"/>
                <a:ea typeface="ヒラギノ角ゴ ProN W3"/>
              </a:rPr>
              <a:t>GROWING PARTICIPATION</a:t>
            </a:r>
          </a:p>
        </p:txBody>
      </p:sp>
      <p:sp>
        <p:nvSpPr>
          <p:cNvPr id="59" name="Title 2">
            <a:extLst>
              <a:ext uri="{FF2B5EF4-FFF2-40B4-BE49-F238E27FC236}">
                <a16:creationId xmlns:a16="http://schemas.microsoft.com/office/drawing/2014/main" id="{C762EC56-40B4-4734-A888-4F79B591A26C}"/>
              </a:ext>
            </a:extLst>
          </p:cNvPr>
          <p:cNvSpPr txBox="1">
            <a:spLocks/>
          </p:cNvSpPr>
          <p:nvPr/>
        </p:nvSpPr>
        <p:spPr>
          <a:xfrm>
            <a:off x="2560541" y="3232126"/>
            <a:ext cx="3647588" cy="701731"/>
          </a:xfrm>
          <a:prstGeom prst="rect">
            <a:avLst/>
          </a:prstGeom>
          <a:noFill/>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accent3"/>
                </a:solidFill>
                <a:effectLst/>
                <a:uLnTx/>
                <a:uFillTx/>
                <a:latin typeface="Franklin Gothic Medium Cond" panose="020B0606030402020204" pitchFamily="34" charset="0"/>
                <a:ea typeface="ヒラギノ角ゴ ProN W3"/>
              </a:rPr>
              <a:t>GROWING AUDIENCES</a:t>
            </a:r>
          </a:p>
        </p:txBody>
      </p:sp>
      <p:sp>
        <p:nvSpPr>
          <p:cNvPr id="60" name="Title 2">
            <a:extLst>
              <a:ext uri="{FF2B5EF4-FFF2-40B4-BE49-F238E27FC236}">
                <a16:creationId xmlns:a16="http://schemas.microsoft.com/office/drawing/2014/main" id="{E5752A3F-A28F-46B5-828D-480A36E195B2}"/>
              </a:ext>
            </a:extLst>
          </p:cNvPr>
          <p:cNvSpPr txBox="1">
            <a:spLocks/>
          </p:cNvSpPr>
          <p:nvPr/>
        </p:nvSpPr>
        <p:spPr>
          <a:xfrm>
            <a:off x="1720103" y="1717200"/>
            <a:ext cx="4488026" cy="701731"/>
          </a:xfrm>
          <a:prstGeom prst="rect">
            <a:avLst/>
          </a:prstGeom>
          <a:noFill/>
        </p:spPr>
        <p:txBody>
          <a:bodyPr vert="horz" lIns="91440" tIns="45720" rIns="91440" bIns="45720" rtlCol="0" anchor="ctr" anchorCtr="0">
            <a:noAutofit/>
          </a:bodyPr>
          <a:lst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accent3"/>
                </a:solidFill>
                <a:effectLst/>
                <a:uLnTx/>
                <a:uFillTx/>
                <a:latin typeface="Franklin Gothic Medium Cond" panose="020B0606030402020204" pitchFamily="34" charset="0"/>
                <a:ea typeface="ヒラギノ角ゴ ProN W3"/>
              </a:rPr>
              <a:t>INCREASING COMMERCIAL VALUE</a:t>
            </a:r>
          </a:p>
        </p:txBody>
      </p:sp>
      <p:sp>
        <p:nvSpPr>
          <p:cNvPr id="61" name="Title 2">
            <a:extLst>
              <a:ext uri="{FF2B5EF4-FFF2-40B4-BE49-F238E27FC236}">
                <a16:creationId xmlns:a16="http://schemas.microsoft.com/office/drawing/2014/main" id="{7C420BEE-1A23-4CAD-92D9-9D163264532C}"/>
              </a:ext>
            </a:extLst>
          </p:cNvPr>
          <p:cNvSpPr txBox="1">
            <a:spLocks/>
          </p:cNvSpPr>
          <p:nvPr/>
        </p:nvSpPr>
        <p:spPr>
          <a:xfrm>
            <a:off x="2137272" y="5504513"/>
            <a:ext cx="4070857" cy="701731"/>
          </a:xfrm>
          <a:prstGeom prst="rect">
            <a:avLst/>
          </a:prstGeom>
          <a:noFill/>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4400" kern="1200">
                <a:solidFill>
                  <a:schemeClr val="tx2"/>
                </a:solidFill>
                <a:latin typeface="Knockout HTF47-Bantamweight"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accent3"/>
                </a:solidFill>
                <a:effectLst/>
                <a:uLnTx/>
                <a:uFillTx/>
                <a:latin typeface="Franklin Gothic Medium Cond" panose="020B0606030402020204" pitchFamily="34" charset="0"/>
                <a:ea typeface="ヒラギノ角ゴ ProN W3"/>
              </a:rPr>
              <a:t>DELIVERING QUALITY CONTENT</a:t>
            </a:r>
          </a:p>
        </p:txBody>
      </p:sp>
      <p:pic>
        <p:nvPicPr>
          <p:cNvPr id="69" name="Picture 10" descr="England Netball | Introducing England Netball&amp;#39;s new look">
            <a:extLst>
              <a:ext uri="{FF2B5EF4-FFF2-40B4-BE49-F238E27FC236}">
                <a16:creationId xmlns:a16="http://schemas.microsoft.com/office/drawing/2014/main" id="{629C5F8C-8F26-4DC5-8099-641856AF5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0258" y="3282746"/>
            <a:ext cx="814498" cy="48802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Rugby Football Union | Logopedia | Fandom">
            <a:extLst>
              <a:ext uri="{FF2B5EF4-FFF2-40B4-BE49-F238E27FC236}">
                <a16:creationId xmlns:a16="http://schemas.microsoft.com/office/drawing/2014/main" id="{FFFECA2A-7F2F-4FCF-9E74-29D08B447F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711" y="1750026"/>
            <a:ext cx="1008258" cy="56462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5CFA8612-AB1B-470F-A2DD-4D09BD3E3E0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11863" y="1844056"/>
            <a:ext cx="387231" cy="387231"/>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DB7B71D-52EA-4F87-8FF3-095824DF329B}"/>
              </a:ext>
            </a:extLst>
          </p:cNvPr>
          <p:cNvPicPr>
            <a:picLocks noChangeAspect="1"/>
          </p:cNvPicPr>
          <p:nvPr/>
        </p:nvPicPr>
        <p:blipFill>
          <a:blip r:embed="rId7"/>
          <a:stretch>
            <a:fillRect/>
          </a:stretch>
        </p:blipFill>
        <p:spPr>
          <a:xfrm>
            <a:off x="7320324" y="1795683"/>
            <a:ext cx="783571" cy="438586"/>
          </a:xfrm>
          <a:prstGeom prst="rect">
            <a:avLst/>
          </a:prstGeom>
        </p:spPr>
      </p:pic>
      <p:pic>
        <p:nvPicPr>
          <p:cNvPr id="8" name="Picture 7">
            <a:extLst>
              <a:ext uri="{FF2B5EF4-FFF2-40B4-BE49-F238E27FC236}">
                <a16:creationId xmlns:a16="http://schemas.microsoft.com/office/drawing/2014/main" id="{30B107B4-D1BA-4577-9117-F6DE73C8ED9A}"/>
              </a:ext>
            </a:extLst>
          </p:cNvPr>
          <p:cNvPicPr>
            <a:picLocks noChangeAspect="1"/>
          </p:cNvPicPr>
          <p:nvPr/>
        </p:nvPicPr>
        <p:blipFill>
          <a:blip r:embed="rId8"/>
          <a:stretch>
            <a:fillRect/>
          </a:stretch>
        </p:blipFill>
        <p:spPr>
          <a:xfrm>
            <a:off x="8804848" y="1844056"/>
            <a:ext cx="711086" cy="318661"/>
          </a:xfrm>
          <a:prstGeom prst="rect">
            <a:avLst/>
          </a:prstGeom>
        </p:spPr>
      </p:pic>
      <p:pic>
        <p:nvPicPr>
          <p:cNvPr id="78" name="Picture 2" descr="Realistic' ECB reviewing 'The Hundred' postponement, ICC to take ...">
            <a:extLst>
              <a:ext uri="{FF2B5EF4-FFF2-40B4-BE49-F238E27FC236}">
                <a16:creationId xmlns:a16="http://schemas.microsoft.com/office/drawing/2014/main" id="{2B079951-E72B-4DFF-A594-46FBDEB4C995}"/>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t="24226" b="36945"/>
          <a:stretch/>
        </p:blipFill>
        <p:spPr bwMode="auto">
          <a:xfrm>
            <a:off x="6682100" y="4867075"/>
            <a:ext cx="1137347" cy="331219"/>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2" descr="UEFA Women&amp;#39;s Euro 2022 - Wikipedia">
            <a:extLst>
              <a:ext uri="{FF2B5EF4-FFF2-40B4-BE49-F238E27FC236}">
                <a16:creationId xmlns:a16="http://schemas.microsoft.com/office/drawing/2014/main" id="{E631A77E-7FD9-474C-9C51-373DD4F154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21894" y="4841123"/>
            <a:ext cx="365398" cy="45307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4" descr="2017 Women&amp;#39;s Cricket World Cup - Wikipedia">
            <a:extLst>
              <a:ext uri="{FF2B5EF4-FFF2-40B4-BE49-F238E27FC236}">
                <a16:creationId xmlns:a16="http://schemas.microsoft.com/office/drawing/2014/main" id="{C3E538D7-896F-4CB7-8F5B-F43C435C8A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2947" y="4867075"/>
            <a:ext cx="951731" cy="3457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8318E45-1A65-4A32-818A-2DB6838C4632}"/>
              </a:ext>
            </a:extLst>
          </p:cNvPr>
          <p:cNvPicPr>
            <a:picLocks noChangeAspect="1"/>
          </p:cNvPicPr>
          <p:nvPr/>
        </p:nvPicPr>
        <p:blipFill>
          <a:blip r:embed="rId12"/>
          <a:stretch>
            <a:fillRect/>
          </a:stretch>
        </p:blipFill>
        <p:spPr>
          <a:xfrm>
            <a:off x="8434352" y="2501433"/>
            <a:ext cx="590512" cy="590512"/>
          </a:xfrm>
          <a:prstGeom prst="rect">
            <a:avLst/>
          </a:prstGeom>
        </p:spPr>
      </p:pic>
      <p:pic>
        <p:nvPicPr>
          <p:cNvPr id="82" name="Picture 2" descr="Realistic' ECB reviewing 'The Hundred' postponement, ICC to take ...">
            <a:extLst>
              <a:ext uri="{FF2B5EF4-FFF2-40B4-BE49-F238E27FC236}">
                <a16:creationId xmlns:a16="http://schemas.microsoft.com/office/drawing/2014/main" id="{901375D7-C8BD-42DC-8C10-C5B273121A39}"/>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t="24226" b="36945"/>
          <a:stretch/>
        </p:blipFill>
        <p:spPr bwMode="auto">
          <a:xfrm>
            <a:off x="7077565" y="2605250"/>
            <a:ext cx="1137347" cy="33121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Home | RugbyX">
            <a:extLst>
              <a:ext uri="{FF2B5EF4-FFF2-40B4-BE49-F238E27FC236}">
                <a16:creationId xmlns:a16="http://schemas.microsoft.com/office/drawing/2014/main" id="{F40D7A7A-4F07-4A10-A99D-8FB7D94913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54554" y="2434206"/>
            <a:ext cx="977308" cy="6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6" descr="England and Wales Cricket Board.svg">
            <a:extLst>
              <a:ext uri="{FF2B5EF4-FFF2-40B4-BE49-F238E27FC236}">
                <a16:creationId xmlns:a16="http://schemas.microsoft.com/office/drawing/2014/main" id="{D6A75533-D3A7-4027-867D-2F48045134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75036" y="4033739"/>
            <a:ext cx="308070" cy="51447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4" descr="The Football Association - Wikipedia">
            <a:extLst>
              <a:ext uri="{FF2B5EF4-FFF2-40B4-BE49-F238E27FC236}">
                <a16:creationId xmlns:a16="http://schemas.microsoft.com/office/drawing/2014/main" id="{76EB0A1D-5A2A-46B0-93C8-A06A4FE584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33074" y="4120226"/>
            <a:ext cx="283826" cy="4061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nish Football Association - Wikipedia">
            <a:extLst>
              <a:ext uri="{FF2B5EF4-FFF2-40B4-BE49-F238E27FC236}">
                <a16:creationId xmlns:a16="http://schemas.microsoft.com/office/drawing/2014/main" id="{F1496B95-8250-47A8-9D1D-B882CC7890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08235" y="4104219"/>
            <a:ext cx="406136" cy="406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E054FBF-DDDC-45E5-B790-42BC60F86708}"/>
              </a:ext>
            </a:extLst>
          </p:cNvPr>
          <p:cNvPicPr>
            <a:picLocks noChangeAspect="1"/>
          </p:cNvPicPr>
          <p:nvPr/>
        </p:nvPicPr>
        <p:blipFill>
          <a:blip r:embed="rId17"/>
          <a:stretch>
            <a:fillRect/>
          </a:stretch>
        </p:blipFill>
        <p:spPr>
          <a:xfrm>
            <a:off x="6247519" y="3354672"/>
            <a:ext cx="504399" cy="404388"/>
          </a:xfrm>
          <a:prstGeom prst="rect">
            <a:avLst/>
          </a:prstGeom>
        </p:spPr>
      </p:pic>
      <p:pic>
        <p:nvPicPr>
          <p:cNvPr id="89" name="Picture 2" descr="Rugby Football Union | Logopedia | Fandom">
            <a:extLst>
              <a:ext uri="{FF2B5EF4-FFF2-40B4-BE49-F238E27FC236}">
                <a16:creationId xmlns:a16="http://schemas.microsoft.com/office/drawing/2014/main" id="{B2DAE50E-A9F3-4BC0-834A-D299AC72DF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4665" y="4024607"/>
            <a:ext cx="1036361" cy="580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porsora-logo-2236 - Sponsoring.fr">
            <a:extLst>
              <a:ext uri="{FF2B5EF4-FFF2-40B4-BE49-F238E27FC236}">
                <a16:creationId xmlns:a16="http://schemas.microsoft.com/office/drawing/2014/main" id="{87E33BB9-5425-40B0-B242-E3F054AB44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04864" y="3538715"/>
            <a:ext cx="790575" cy="2344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SC Young Boys - Wikipedia">
            <a:extLst>
              <a:ext uri="{FF2B5EF4-FFF2-40B4-BE49-F238E27FC236}">
                <a16:creationId xmlns:a16="http://schemas.microsoft.com/office/drawing/2014/main" id="{DAE35449-EBC4-4274-A8E8-2588FDEEB8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51583" y="3425146"/>
            <a:ext cx="381986" cy="38198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England and Wales Cricket Board.svg">
            <a:extLst>
              <a:ext uri="{FF2B5EF4-FFF2-40B4-BE49-F238E27FC236}">
                <a16:creationId xmlns:a16="http://schemas.microsoft.com/office/drawing/2014/main" id="{CE6F8596-5409-45F9-9C2C-5C6F9AC9B6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61172" y="5554344"/>
            <a:ext cx="294784" cy="49228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70" descr="Image result for Fulham wiki logo png">
            <a:extLst>
              <a:ext uri="{FF2B5EF4-FFF2-40B4-BE49-F238E27FC236}">
                <a16:creationId xmlns:a16="http://schemas.microsoft.com/office/drawing/2014/main" id="{F03DA1FA-21B9-439D-B479-1578E322EA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546852" y="3286092"/>
            <a:ext cx="308592" cy="41105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EV Zug – Wikipedia">
            <a:extLst>
              <a:ext uri="{FF2B5EF4-FFF2-40B4-BE49-F238E27FC236}">
                <a16:creationId xmlns:a16="http://schemas.microsoft.com/office/drawing/2014/main" id="{F145ED13-46C0-4032-900E-45E84EDEDEF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14983" y="3245298"/>
            <a:ext cx="488665" cy="42390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Women's Big Bash League - Wikipedia">
            <a:extLst>
              <a:ext uri="{FF2B5EF4-FFF2-40B4-BE49-F238E27FC236}">
                <a16:creationId xmlns:a16="http://schemas.microsoft.com/office/drawing/2014/main" id="{BC28C465-B21B-4F53-AD0B-1D0683984A8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36255" y="1769920"/>
            <a:ext cx="524836" cy="52483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FA Women's Super League - Wikipedia">
            <a:extLst>
              <a:ext uri="{FF2B5EF4-FFF2-40B4-BE49-F238E27FC236}">
                <a16:creationId xmlns:a16="http://schemas.microsoft.com/office/drawing/2014/main" id="{77A2AB8C-5D75-4737-9A8E-95111CB13FC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91534" y="3293693"/>
            <a:ext cx="263954" cy="42735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2" descr="British &amp; Irish Lions - Wikipedia">
            <a:extLst>
              <a:ext uri="{FF2B5EF4-FFF2-40B4-BE49-F238E27FC236}">
                <a16:creationId xmlns:a16="http://schemas.microsoft.com/office/drawing/2014/main" id="{1D864FF7-EF5F-4A3F-8769-83E3BDE9497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56808" y="2508035"/>
            <a:ext cx="362982" cy="52564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63EC2582-2A54-483D-BA1F-9F16875AC801}"/>
              </a:ext>
            </a:extLst>
          </p:cNvPr>
          <p:cNvPicPr>
            <a:picLocks noChangeAspect="1"/>
          </p:cNvPicPr>
          <p:nvPr/>
        </p:nvPicPr>
        <p:blipFill>
          <a:blip r:embed="rId8"/>
          <a:stretch>
            <a:fillRect/>
          </a:stretch>
        </p:blipFill>
        <p:spPr>
          <a:xfrm>
            <a:off x="8502298" y="5622471"/>
            <a:ext cx="699387" cy="313418"/>
          </a:xfrm>
          <a:prstGeom prst="rect">
            <a:avLst/>
          </a:prstGeom>
        </p:spPr>
      </p:pic>
      <p:pic>
        <p:nvPicPr>
          <p:cNvPr id="100" name="Picture 99">
            <a:extLst>
              <a:ext uri="{FF2B5EF4-FFF2-40B4-BE49-F238E27FC236}">
                <a16:creationId xmlns:a16="http://schemas.microsoft.com/office/drawing/2014/main" id="{BAE83E8F-B4DB-4602-BFDC-42CB47F6D5D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9617998" y="5564191"/>
            <a:ext cx="424241" cy="444681"/>
          </a:xfrm>
          <a:prstGeom prst="rect">
            <a:avLst/>
          </a:prstGeom>
          <a:noFill/>
        </p:spPr>
      </p:pic>
      <p:pic>
        <p:nvPicPr>
          <p:cNvPr id="101" name="Picture 10" descr="FA Women's Super League - Wikipedia">
            <a:extLst>
              <a:ext uri="{FF2B5EF4-FFF2-40B4-BE49-F238E27FC236}">
                <a16:creationId xmlns:a16="http://schemas.microsoft.com/office/drawing/2014/main" id="{9E17A5A7-1542-45B1-8C32-2B1EE612C64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86975" y="5533224"/>
            <a:ext cx="330152" cy="5345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F1F4778B-0212-43AC-BCB4-18F27C0DB49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7952" y="2344006"/>
            <a:ext cx="1489034" cy="3190459"/>
          </a:xfrm>
          <a:prstGeom prst="rect">
            <a:avLst/>
          </a:prstGeom>
        </p:spPr>
      </p:pic>
      <p:pic>
        <p:nvPicPr>
          <p:cNvPr id="1028" name="Picture 4" descr="Watch the best of Golf in live and streaming - Sky Sport">
            <a:extLst>
              <a:ext uri="{FF2B5EF4-FFF2-40B4-BE49-F238E27FC236}">
                <a16:creationId xmlns:a16="http://schemas.microsoft.com/office/drawing/2014/main" id="{38C6B83E-DA95-630D-9306-9F930DBE712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345990" y="1823269"/>
            <a:ext cx="445618" cy="4456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3B6770C-FB19-B7B6-B9F0-0269C47F3B5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538072" y="4802622"/>
            <a:ext cx="733182" cy="49823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79907F7-310C-837E-7EFE-1F1CF823D3F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324852" y="4841123"/>
            <a:ext cx="408697" cy="4086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auen-Bundesliga - Wikipedia">
            <a:extLst>
              <a:ext uri="{FF2B5EF4-FFF2-40B4-BE49-F238E27FC236}">
                <a16:creationId xmlns:a16="http://schemas.microsoft.com/office/drawing/2014/main" id="{1B0BD560-4B0B-3907-B94C-047808ED9B5F}"/>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b="28904"/>
          <a:stretch/>
        </p:blipFill>
        <p:spPr bwMode="auto">
          <a:xfrm>
            <a:off x="8855820" y="3248646"/>
            <a:ext cx="684200" cy="4880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oyal Dutch Football Association - Wikipedia">
            <a:extLst>
              <a:ext uri="{FF2B5EF4-FFF2-40B4-BE49-F238E27FC236}">
                <a16:creationId xmlns:a16="http://schemas.microsoft.com/office/drawing/2014/main" id="{E9E97BDA-4BA7-CEE9-963D-7CCB7AD9EDF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255815" y="4035908"/>
            <a:ext cx="503788" cy="5037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German Football Association - Wikipedia">
            <a:extLst>
              <a:ext uri="{FF2B5EF4-FFF2-40B4-BE49-F238E27FC236}">
                <a16:creationId xmlns:a16="http://schemas.microsoft.com/office/drawing/2014/main" id="{004237B7-92C4-516D-B13F-187E999BCE2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228502" y="4087994"/>
            <a:ext cx="438586" cy="438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FIFA logo transparent PNG - StickPNG">
            <a:extLst>
              <a:ext uri="{FF2B5EF4-FFF2-40B4-BE49-F238E27FC236}">
                <a16:creationId xmlns:a16="http://schemas.microsoft.com/office/drawing/2014/main" id="{428AC19E-BB72-D3B5-19AB-660B3B8CAF0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224513" y="5607321"/>
            <a:ext cx="611053" cy="3437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background with white text&#10;&#10;Description automatically generated">
            <a:extLst>
              <a:ext uri="{FF2B5EF4-FFF2-40B4-BE49-F238E27FC236}">
                <a16:creationId xmlns:a16="http://schemas.microsoft.com/office/drawing/2014/main" id="{B15B1C2F-0468-A248-F2A9-39E13CA1DB8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190848" y="5462349"/>
            <a:ext cx="707633" cy="707633"/>
          </a:xfrm>
          <a:prstGeom prst="rect">
            <a:avLst/>
          </a:prstGeom>
        </p:spPr>
      </p:pic>
      <p:pic>
        <p:nvPicPr>
          <p:cNvPr id="15" name="Picture 2" descr="Axa Women's Super League">
            <a:extLst>
              <a:ext uri="{FF2B5EF4-FFF2-40B4-BE49-F238E27FC236}">
                <a16:creationId xmlns:a16="http://schemas.microsoft.com/office/drawing/2014/main" id="{8E7F648A-EBB0-6DDF-B5D9-617E7981DD0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507492" y="2569112"/>
            <a:ext cx="382197" cy="44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19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8D74CCF-9991-C1AC-679A-F06184750F53}"/>
              </a:ext>
            </a:extLst>
          </p:cNvPr>
          <p:cNvSpPr txBox="1"/>
          <p:nvPr/>
        </p:nvSpPr>
        <p:spPr>
          <a:xfrm>
            <a:off x="2677274" y="1739829"/>
            <a:ext cx="9174874"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We see growth happening in different markets, different sports.</a:t>
            </a:r>
          </a:p>
        </p:txBody>
      </p:sp>
      <p:sp>
        <p:nvSpPr>
          <p:cNvPr id="30" name="TextBox 29">
            <a:extLst>
              <a:ext uri="{FF2B5EF4-FFF2-40B4-BE49-F238E27FC236}">
                <a16:creationId xmlns:a16="http://schemas.microsoft.com/office/drawing/2014/main" id="{DEA6A337-68FA-150E-09C6-6367AA3AE99F}"/>
              </a:ext>
            </a:extLst>
          </p:cNvPr>
          <p:cNvSpPr txBox="1"/>
          <p:nvPr/>
        </p:nvSpPr>
        <p:spPr>
          <a:xfrm>
            <a:off x="2667750" y="1320580"/>
            <a:ext cx="5603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Franklin Gothic Medium Cond" panose="020B0606030402020204" pitchFamily="34" charset="0"/>
                <a:ea typeface="ヒラギノ角ゴ ProN W3"/>
              </a:rPr>
              <a:t>WOMENS SPORT IS ON THE RISE</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32" name="TextBox 31">
            <a:extLst>
              <a:ext uri="{FF2B5EF4-FFF2-40B4-BE49-F238E27FC236}">
                <a16:creationId xmlns:a16="http://schemas.microsoft.com/office/drawing/2014/main" id="{5F5E5A9B-46AA-E92F-9568-07C722E6F286}"/>
              </a:ext>
            </a:extLst>
          </p:cNvPr>
          <p:cNvSpPr txBox="1"/>
          <p:nvPr/>
        </p:nvSpPr>
        <p:spPr>
          <a:xfrm>
            <a:off x="2677274" y="4562223"/>
            <a:ext cx="9174874"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GB" sz="1100" dirty="0">
                <a:latin typeface="Calibri Light" panose="020F0302020204030204" pitchFamily="34" charset="0"/>
                <a:ea typeface="Calibri Light" panose="020F0302020204030204" pitchFamily="34" charset="0"/>
                <a:cs typeface="Calibri Light" panose="020F0302020204030204" pitchFamily="34" charset="0"/>
              </a:rPr>
              <a:t>New audiences, the accessibility of great personalities and the opportunity to shape the journey are drivers of that interest</a:t>
            </a:r>
            <a:endPar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49AC8BA5-4C50-D88A-7051-1CBE49DC806E}"/>
              </a:ext>
            </a:extLst>
          </p:cNvPr>
          <p:cNvSpPr txBox="1"/>
          <p:nvPr/>
        </p:nvSpPr>
        <p:spPr>
          <a:xfrm>
            <a:off x="2667748" y="4136795"/>
            <a:ext cx="988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Medium Cond" panose="020B0606030402020204" pitchFamily="34" charset="0"/>
                <a:ea typeface="ヒラギノ角ゴ ProN W3"/>
              </a:rPr>
              <a:t>WOMENS SPORT IS AN INTERESTING PROPERTY FOR BRANDS</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35" name="TextBox 34">
            <a:extLst>
              <a:ext uri="{FF2B5EF4-FFF2-40B4-BE49-F238E27FC236}">
                <a16:creationId xmlns:a16="http://schemas.microsoft.com/office/drawing/2014/main" id="{CF27B09D-FAF5-5A9A-DE7A-B668AEF22D27}"/>
              </a:ext>
            </a:extLst>
          </p:cNvPr>
          <p:cNvSpPr txBox="1"/>
          <p:nvPr/>
        </p:nvSpPr>
        <p:spPr>
          <a:xfrm>
            <a:off x="2677274" y="5623444"/>
            <a:ext cx="9751792"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It needs pioneers to get all stakeholder of the eco-system to work together towards a common vision and goal</a:t>
            </a:r>
          </a:p>
        </p:txBody>
      </p:sp>
      <p:sp>
        <p:nvSpPr>
          <p:cNvPr id="36" name="TextBox 35">
            <a:extLst>
              <a:ext uri="{FF2B5EF4-FFF2-40B4-BE49-F238E27FC236}">
                <a16:creationId xmlns:a16="http://schemas.microsoft.com/office/drawing/2014/main" id="{74DAECE2-4FB7-F194-9EBC-15FFB24B9D92}"/>
              </a:ext>
            </a:extLst>
          </p:cNvPr>
          <p:cNvSpPr txBox="1"/>
          <p:nvPr/>
        </p:nvSpPr>
        <p:spPr>
          <a:xfrm>
            <a:off x="2667749" y="5191837"/>
            <a:ext cx="6560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Medium Cond" panose="020B0606030402020204" pitchFamily="34" charset="0"/>
                <a:ea typeface="ヒラギノ角ゴ ProN W3"/>
              </a:rPr>
              <a:t>COLLABORATION MEANS AMPLIFICATION</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38" name="TextBox 37">
            <a:extLst>
              <a:ext uri="{FF2B5EF4-FFF2-40B4-BE49-F238E27FC236}">
                <a16:creationId xmlns:a16="http://schemas.microsoft.com/office/drawing/2014/main" id="{47A2B104-3FFB-A8F2-59AD-E7F534D7460B}"/>
              </a:ext>
            </a:extLst>
          </p:cNvPr>
          <p:cNvSpPr txBox="1"/>
          <p:nvPr/>
        </p:nvSpPr>
        <p:spPr>
          <a:xfrm>
            <a:off x="2667749" y="2276336"/>
            <a:ext cx="7902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Franklin Gothic Medium Cond" panose="020B0606030402020204" pitchFamily="34" charset="0"/>
                <a:ea typeface="ヒラギノ角ゴ ProN W3"/>
              </a:rPr>
              <a:t>VISILIBILTY IS KEY</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40" name="TextBox 39">
            <a:extLst>
              <a:ext uri="{FF2B5EF4-FFF2-40B4-BE49-F238E27FC236}">
                <a16:creationId xmlns:a16="http://schemas.microsoft.com/office/drawing/2014/main" id="{7D9C2824-E84E-E93A-3815-F463C5425E85}"/>
              </a:ext>
            </a:extLst>
          </p:cNvPr>
          <p:cNvSpPr txBox="1"/>
          <p:nvPr/>
        </p:nvSpPr>
        <p:spPr>
          <a:xfrm>
            <a:off x="2677274" y="3587831"/>
            <a:ext cx="8729442"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Any rightsholder has the power to positively impact </a:t>
            </a:r>
            <a:r>
              <a:rPr lang="en-GB" sz="1100" dirty="0">
                <a:latin typeface="Calibri Light" panose="020F0302020204030204" pitchFamily="34" charset="0"/>
                <a:ea typeface="Calibri Light" panose="020F0302020204030204" pitchFamily="34" charset="0"/>
                <a:cs typeface="Calibri Light" panose="020F0302020204030204" pitchFamily="34" charset="0"/>
              </a:rPr>
              <a:t>or even introduce </a:t>
            </a: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change</a:t>
            </a:r>
          </a:p>
        </p:txBody>
      </p:sp>
      <p:sp>
        <p:nvSpPr>
          <p:cNvPr id="41" name="TextBox 40">
            <a:extLst>
              <a:ext uri="{FF2B5EF4-FFF2-40B4-BE49-F238E27FC236}">
                <a16:creationId xmlns:a16="http://schemas.microsoft.com/office/drawing/2014/main" id="{AEB8C7FA-B04F-45A3-5B96-D2A4447E95DB}"/>
              </a:ext>
            </a:extLst>
          </p:cNvPr>
          <p:cNvSpPr txBox="1"/>
          <p:nvPr/>
        </p:nvSpPr>
        <p:spPr>
          <a:xfrm>
            <a:off x="2667748" y="3143868"/>
            <a:ext cx="7902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Franklin Gothic Medium Cond" panose="020B0606030402020204" pitchFamily="34" charset="0"/>
                <a:ea typeface="ヒラギノ角ゴ ProN W3"/>
              </a:rPr>
              <a:t>OPPORTUNITIES ARE ARISING FOR BIG &amp; SMALL</a:t>
            </a:r>
            <a:endParaRPr kumimoji="0" lang="en-GB" sz="2800" b="0" i="0" u="none" strike="noStrike" kern="1200" cap="none" spc="0" normalizeH="0" baseline="0" noProof="0" dirty="0">
              <a:ln>
                <a:noFill/>
              </a:ln>
              <a:effectLst/>
              <a:uLnTx/>
              <a:uFillTx/>
              <a:latin typeface="Franklin Gothic Medium Cond" panose="020B0606030402020204" pitchFamily="34" charset="0"/>
              <a:ea typeface="ヒラギノ角ゴ ProN W3"/>
            </a:endParaRPr>
          </a:p>
        </p:txBody>
      </p:sp>
      <p:sp>
        <p:nvSpPr>
          <p:cNvPr id="43" name="TextBox 42">
            <a:extLst>
              <a:ext uri="{FF2B5EF4-FFF2-40B4-BE49-F238E27FC236}">
                <a16:creationId xmlns:a16="http://schemas.microsoft.com/office/drawing/2014/main" id="{5ED9AA2C-33B0-D1F2-CBE1-5C105BD2A99E}"/>
              </a:ext>
            </a:extLst>
          </p:cNvPr>
          <p:cNvSpPr txBox="1"/>
          <p:nvPr/>
        </p:nvSpPr>
        <p:spPr>
          <a:xfrm>
            <a:off x="2677274" y="2714122"/>
            <a:ext cx="9751792" cy="2311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Women’s sport has been underrepresented in the media in the past – this is changing rapidly with increased reach</a:t>
            </a:r>
          </a:p>
        </p:txBody>
      </p:sp>
      <p:pic>
        <p:nvPicPr>
          <p:cNvPr id="8" name="Picture 7">
            <a:extLst>
              <a:ext uri="{FF2B5EF4-FFF2-40B4-BE49-F238E27FC236}">
                <a16:creationId xmlns:a16="http://schemas.microsoft.com/office/drawing/2014/main" id="{66A9BE79-FE2E-1CE2-C763-1031777C0D13}"/>
              </a:ext>
            </a:extLst>
          </p:cNvPr>
          <p:cNvPicPr>
            <a:picLocks noChangeAspect="1"/>
          </p:cNvPicPr>
          <p:nvPr/>
        </p:nvPicPr>
        <p:blipFill>
          <a:blip r:embed="rId2"/>
          <a:stretch>
            <a:fillRect/>
          </a:stretch>
        </p:blipFill>
        <p:spPr>
          <a:xfrm>
            <a:off x="1830817" y="1159135"/>
            <a:ext cx="1115665" cy="4974767"/>
          </a:xfrm>
          <a:prstGeom prst="rect">
            <a:avLst/>
          </a:prstGeom>
        </p:spPr>
      </p:pic>
    </p:spTree>
    <p:extLst>
      <p:ext uri="{BB962C8B-B14F-4D97-AF65-F5344CB8AC3E}">
        <p14:creationId xmlns:p14="http://schemas.microsoft.com/office/powerpoint/2010/main" val="287985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0A964E1-BB4F-89D9-2522-D457CCE107B3}"/>
              </a:ext>
            </a:extLst>
          </p:cNvPr>
          <p:cNvSpPr>
            <a:spLocks noGrp="1"/>
          </p:cNvSpPr>
          <p:nvPr>
            <p:ph type="pic" sz="quarter" idx="12"/>
          </p:nvPr>
        </p:nvSpPr>
        <p:spPr/>
        <p:txBody>
          <a:bodyPr/>
          <a:lstStyle/>
          <a:p>
            <a:endParaRPr lang="en-GB"/>
          </a:p>
        </p:txBody>
      </p:sp>
      <p:pic>
        <p:nvPicPr>
          <p:cNvPr id="5" name="Picture 4" descr="Graphical user interface, diagram, application&#10;&#10;Description automatically generated">
            <a:extLst>
              <a:ext uri="{FF2B5EF4-FFF2-40B4-BE49-F238E27FC236}">
                <a16:creationId xmlns:a16="http://schemas.microsoft.com/office/drawing/2014/main" id="{B46D7FFB-806E-9920-120E-BF58253F889B}"/>
              </a:ext>
            </a:extLst>
          </p:cNvPr>
          <p:cNvPicPr>
            <a:picLocks noChangeAspect="1"/>
          </p:cNvPicPr>
          <p:nvPr/>
        </p:nvPicPr>
        <p:blipFill>
          <a:blip r:embed="rId2"/>
          <a:stretch>
            <a:fillRect/>
          </a:stretch>
        </p:blipFill>
        <p:spPr>
          <a:xfrm>
            <a:off x="4306512" y="191619"/>
            <a:ext cx="6347580" cy="6474762"/>
          </a:xfrm>
          <a:prstGeom prst="rect">
            <a:avLst/>
          </a:prstGeom>
        </p:spPr>
      </p:pic>
      <p:sp>
        <p:nvSpPr>
          <p:cNvPr id="7" name="TextBox 6">
            <a:extLst>
              <a:ext uri="{FF2B5EF4-FFF2-40B4-BE49-F238E27FC236}">
                <a16:creationId xmlns:a16="http://schemas.microsoft.com/office/drawing/2014/main" id="{598805C2-A5CC-A176-4581-5EE109FC5492}"/>
              </a:ext>
            </a:extLst>
          </p:cNvPr>
          <p:cNvSpPr txBox="1"/>
          <p:nvPr/>
        </p:nvSpPr>
        <p:spPr>
          <a:xfrm>
            <a:off x="393699" y="5879464"/>
            <a:ext cx="502920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kkurat-Light" panose="02000503030000020004" pitchFamily="2" charset="0"/>
                <a:ea typeface="+mn-ea"/>
                <a:cs typeface="+mn-cs"/>
              </a:rPr>
              <a:t>In Women’s Sport</a:t>
            </a:r>
            <a:endParaRPr kumimoji="0" lang="en-GB" sz="2000" b="1" i="0" u="none" strike="noStrike" kern="1200" cap="none" spc="0" normalizeH="0" baseline="0" noProof="0" dirty="0">
              <a:ln>
                <a:noFill/>
              </a:ln>
              <a:effectLst/>
              <a:uLnTx/>
              <a:uFillTx/>
              <a:latin typeface="Akkurat-Light" panose="02000503030000020004" pitchFamily="2" charset="0"/>
              <a:ea typeface="+mn-ea"/>
              <a:cs typeface="+mn-cs"/>
            </a:endParaRPr>
          </a:p>
        </p:txBody>
      </p:sp>
      <p:pic>
        <p:nvPicPr>
          <p:cNvPr id="2" name="Picture 1">
            <a:extLst>
              <a:ext uri="{FF2B5EF4-FFF2-40B4-BE49-F238E27FC236}">
                <a16:creationId xmlns:a16="http://schemas.microsoft.com/office/drawing/2014/main" id="{153D0C6B-7DA3-4458-0E91-F41AE29DA597}"/>
              </a:ext>
            </a:extLst>
          </p:cNvPr>
          <p:cNvPicPr>
            <a:picLocks noChangeAspect="1"/>
          </p:cNvPicPr>
          <p:nvPr/>
        </p:nvPicPr>
        <p:blipFill>
          <a:blip r:embed="rId3"/>
          <a:stretch>
            <a:fillRect/>
          </a:stretch>
        </p:blipFill>
        <p:spPr>
          <a:xfrm>
            <a:off x="40291" y="4930234"/>
            <a:ext cx="6895174" cy="1286367"/>
          </a:xfrm>
          <a:prstGeom prst="rect">
            <a:avLst/>
          </a:prstGeom>
        </p:spPr>
      </p:pic>
    </p:spTree>
    <p:extLst>
      <p:ext uri="{BB962C8B-B14F-4D97-AF65-F5344CB8AC3E}">
        <p14:creationId xmlns:p14="http://schemas.microsoft.com/office/powerpoint/2010/main" val="424544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57B788FD-4960-76B7-ADB5-DE1F0E45D8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41" t="1092" r="33714" b="-329"/>
          <a:stretch/>
        </p:blipFill>
        <p:spPr bwMode="auto">
          <a:xfrm>
            <a:off x="0" y="6897"/>
            <a:ext cx="4085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ameraman filming a television broadcast&#10;&#10;Description automatically generated with medium confidence">
            <a:extLst>
              <a:ext uri="{FF2B5EF4-FFF2-40B4-BE49-F238E27FC236}">
                <a16:creationId xmlns:a16="http://schemas.microsoft.com/office/drawing/2014/main" id="{410DC64D-D7FF-4EC7-74B8-F411648551E7}"/>
              </a:ext>
            </a:extLst>
          </p:cNvPr>
          <p:cNvPicPr>
            <a:picLocks noChangeAspect="1"/>
          </p:cNvPicPr>
          <p:nvPr/>
        </p:nvPicPr>
        <p:blipFill rotWithShape="1">
          <a:blip r:embed="rId4">
            <a:extLst>
              <a:ext uri="{28A0092B-C50C-407E-A947-70E740481C1C}">
                <a14:useLocalDpi xmlns:a14="http://schemas.microsoft.com/office/drawing/2010/main" val="0"/>
              </a:ext>
            </a:extLst>
          </a:blip>
          <a:srcRect l="11493" r="49373"/>
          <a:stretch/>
        </p:blipFill>
        <p:spPr>
          <a:xfrm flipH="1">
            <a:off x="8199179" y="0"/>
            <a:ext cx="4025705" cy="6858000"/>
          </a:xfrm>
          <a:prstGeom prst="rect">
            <a:avLst/>
          </a:prstGeom>
        </p:spPr>
      </p:pic>
      <p:pic>
        <p:nvPicPr>
          <p:cNvPr id="9" name="Picture 8">
            <a:extLst>
              <a:ext uri="{FF2B5EF4-FFF2-40B4-BE49-F238E27FC236}">
                <a16:creationId xmlns:a16="http://schemas.microsoft.com/office/drawing/2014/main" id="{BF49F188-4ED9-A725-00F0-768105BF1DBC}"/>
              </a:ext>
            </a:extLst>
          </p:cNvPr>
          <p:cNvPicPr>
            <a:picLocks noChangeAspect="1"/>
          </p:cNvPicPr>
          <p:nvPr/>
        </p:nvPicPr>
        <p:blipFill rotWithShape="1">
          <a:blip r:embed="rId5"/>
          <a:srcRect l="10736" r="17435" b="1135"/>
          <a:stretch/>
        </p:blipFill>
        <p:spPr>
          <a:xfrm>
            <a:off x="4118534" y="5316"/>
            <a:ext cx="4004610" cy="6852684"/>
          </a:xfrm>
          <a:prstGeom prst="rect">
            <a:avLst/>
          </a:prstGeom>
        </p:spPr>
      </p:pic>
      <p:sp>
        <p:nvSpPr>
          <p:cNvPr id="10" name="Rectangle 9">
            <a:extLst>
              <a:ext uri="{FF2B5EF4-FFF2-40B4-BE49-F238E27FC236}">
                <a16:creationId xmlns:a16="http://schemas.microsoft.com/office/drawing/2014/main" id="{0356DA68-DE80-FFF2-BE14-6AE88FFEAA96}"/>
              </a:ext>
            </a:extLst>
          </p:cNvPr>
          <p:cNvSpPr/>
          <p:nvPr/>
        </p:nvSpPr>
        <p:spPr>
          <a:xfrm>
            <a:off x="13787" y="-20691"/>
            <a:ext cx="12216586" cy="6871794"/>
          </a:xfrm>
          <a:prstGeom prst="rect">
            <a:avLst/>
          </a:prstGeom>
          <a:solidFill>
            <a:srgbClr val="2C343C">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ヒラギノ角ゴ ProN W3"/>
              <a:cs typeface="+mn-cs"/>
            </a:endParaRPr>
          </a:p>
        </p:txBody>
      </p:sp>
      <p:pic>
        <p:nvPicPr>
          <p:cNvPr id="28" name="Picture 27" descr="Shape&#10;&#10;Description automatically generated">
            <a:extLst>
              <a:ext uri="{FF2B5EF4-FFF2-40B4-BE49-F238E27FC236}">
                <a16:creationId xmlns:a16="http://schemas.microsoft.com/office/drawing/2014/main" id="{A6939532-7338-1815-1494-07FA2E26F588}"/>
              </a:ext>
            </a:extLst>
          </p:cNvPr>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5165" b="-615"/>
          <a:stretch/>
        </p:blipFill>
        <p:spPr>
          <a:xfrm rot="10525744" flipH="1" flipV="1">
            <a:off x="8796478" y="1903164"/>
            <a:ext cx="7049214" cy="6112210"/>
          </a:xfrm>
          <a:prstGeom prst="rect">
            <a:avLst/>
          </a:prstGeom>
        </p:spPr>
      </p:pic>
      <p:cxnSp>
        <p:nvCxnSpPr>
          <p:cNvPr id="19" name="Straight Connector 18">
            <a:extLst>
              <a:ext uri="{FF2B5EF4-FFF2-40B4-BE49-F238E27FC236}">
                <a16:creationId xmlns:a16="http://schemas.microsoft.com/office/drawing/2014/main" id="{05DCEB70-B871-D5B7-B7F6-F554C932C678}"/>
              </a:ext>
            </a:extLst>
          </p:cNvPr>
          <p:cNvCxnSpPr/>
          <p:nvPr/>
        </p:nvCxnSpPr>
        <p:spPr>
          <a:xfrm>
            <a:off x="8144719"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406624-C357-5DA4-4AA6-16C08905951F}"/>
              </a:ext>
            </a:extLst>
          </p:cNvPr>
          <p:cNvCxnSpPr/>
          <p:nvPr/>
        </p:nvCxnSpPr>
        <p:spPr>
          <a:xfrm>
            <a:off x="4097438"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50E41C4-E4F6-6395-DEF3-419D5A580E55}"/>
              </a:ext>
            </a:extLst>
          </p:cNvPr>
          <p:cNvSpPr txBox="1"/>
          <p:nvPr/>
        </p:nvSpPr>
        <p:spPr>
          <a:xfrm>
            <a:off x="9862532" y="167771"/>
            <a:ext cx="2301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a:noFill/>
                </a:ln>
                <a:solidFill>
                  <a:srgbClr val="FFFFFF"/>
                </a:solidFill>
                <a:effectLst/>
                <a:uLnTx/>
                <a:uFillTx/>
                <a:latin typeface="Akkurat"/>
                <a:ea typeface="ヒラギノ角ゴ ProN W3"/>
              </a:rPr>
              <a:t>’</a:t>
            </a:r>
            <a:endParaRPr kumimoji="0" lang="en-US" sz="1800" b="0" i="0" u="none" strike="noStrike" kern="1200" cap="none" spc="0" normalizeH="0" baseline="0" noProof="0">
              <a:ln>
                <a:noFill/>
              </a:ln>
              <a:solidFill>
                <a:srgbClr val="000000"/>
              </a:solidFill>
              <a:effectLst/>
              <a:uLnTx/>
              <a:uFillTx/>
              <a:latin typeface="Akkurat"/>
              <a:ea typeface="ヒラギノ角ゴ ProN W3"/>
            </a:endParaRPr>
          </a:p>
        </p:txBody>
      </p:sp>
      <p:pic>
        <p:nvPicPr>
          <p:cNvPr id="6" name="Picture 5" descr="Shape&#10;&#10;Description automatically generated">
            <a:extLst>
              <a:ext uri="{FF2B5EF4-FFF2-40B4-BE49-F238E27FC236}">
                <a16:creationId xmlns:a16="http://schemas.microsoft.com/office/drawing/2014/main" id="{5EFD183C-7FB7-5EDE-CFC7-6204379FC7FD}"/>
              </a:ext>
            </a:extLst>
          </p:cNvPr>
          <p:cNvPicPr>
            <a:picLocks noChangeAspect="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r="35495" b="39363"/>
          <a:stretch/>
        </p:blipFill>
        <p:spPr>
          <a:xfrm flipH="1" flipV="1">
            <a:off x="76098" y="-13794"/>
            <a:ext cx="4794764" cy="3683603"/>
          </a:xfrm>
          <a:prstGeom prst="rect">
            <a:avLst/>
          </a:prstGeom>
        </p:spPr>
      </p:pic>
      <p:pic>
        <p:nvPicPr>
          <p:cNvPr id="11" name="Graphic 10">
            <a:extLst>
              <a:ext uri="{FF2B5EF4-FFF2-40B4-BE49-F238E27FC236}">
                <a16:creationId xmlns:a16="http://schemas.microsoft.com/office/drawing/2014/main" id="{52EBF3A9-C713-03AE-2BA6-40F1049164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2207" y="3435897"/>
            <a:ext cx="1376250" cy="1376250"/>
          </a:xfrm>
          <a:prstGeom prst="rect">
            <a:avLst/>
          </a:prstGeom>
        </p:spPr>
      </p:pic>
      <p:pic>
        <p:nvPicPr>
          <p:cNvPr id="12" name="Graphic 11">
            <a:extLst>
              <a:ext uri="{FF2B5EF4-FFF2-40B4-BE49-F238E27FC236}">
                <a16:creationId xmlns:a16="http://schemas.microsoft.com/office/drawing/2014/main" id="{869E78F4-A66D-7321-E58C-571798A6CE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04564" y="3435897"/>
            <a:ext cx="1376250" cy="1376250"/>
          </a:xfrm>
          <a:prstGeom prst="rect">
            <a:avLst/>
          </a:prstGeom>
        </p:spPr>
      </p:pic>
      <p:pic>
        <p:nvPicPr>
          <p:cNvPr id="14" name="Graphic 13">
            <a:extLst>
              <a:ext uri="{FF2B5EF4-FFF2-40B4-BE49-F238E27FC236}">
                <a16:creationId xmlns:a16="http://schemas.microsoft.com/office/drawing/2014/main" id="{9AD26D94-F5CC-3B60-4A7D-BD61537C8F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36137" y="3547193"/>
            <a:ext cx="1153659" cy="1153659"/>
          </a:xfrm>
          <a:prstGeom prst="rect">
            <a:avLst/>
          </a:prstGeom>
        </p:spPr>
      </p:pic>
      <p:pic>
        <p:nvPicPr>
          <p:cNvPr id="25" name="Picture 24">
            <a:extLst>
              <a:ext uri="{FF2B5EF4-FFF2-40B4-BE49-F238E27FC236}">
                <a16:creationId xmlns:a16="http://schemas.microsoft.com/office/drawing/2014/main" id="{F75364F1-3B62-A50F-0FA5-D230C0F27ECC}"/>
              </a:ext>
            </a:extLst>
          </p:cNvPr>
          <p:cNvPicPr>
            <a:picLocks noChangeAspect="1"/>
          </p:cNvPicPr>
          <p:nvPr/>
        </p:nvPicPr>
        <p:blipFill>
          <a:blip r:embed="rId15"/>
          <a:stretch>
            <a:fillRect/>
          </a:stretch>
        </p:blipFill>
        <p:spPr>
          <a:xfrm>
            <a:off x="69581" y="2652609"/>
            <a:ext cx="12052837" cy="1231499"/>
          </a:xfrm>
          <a:prstGeom prst="rect">
            <a:avLst/>
          </a:prstGeom>
        </p:spPr>
      </p:pic>
    </p:spTree>
    <p:extLst>
      <p:ext uri="{BB962C8B-B14F-4D97-AF65-F5344CB8AC3E}">
        <p14:creationId xmlns:p14="http://schemas.microsoft.com/office/powerpoint/2010/main" val="222410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cer-Women's World Cup: Reaction to Spain beating England in the final |  Reuters">
            <a:extLst>
              <a:ext uri="{FF2B5EF4-FFF2-40B4-BE49-F238E27FC236}">
                <a16:creationId xmlns:a16="http://schemas.microsoft.com/office/drawing/2014/main" id="{1CFE6932-4247-09D3-2DD7-C4306059B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1" r="27461"/>
          <a:stretch/>
        </p:blipFill>
        <p:spPr bwMode="auto">
          <a:xfrm>
            <a:off x="0" y="0"/>
            <a:ext cx="60959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wenty million England fans go wild across the country as Lionesses WIN  nerve-shredding Euro final against Germany | The Sun">
            <a:extLst>
              <a:ext uri="{FF2B5EF4-FFF2-40B4-BE49-F238E27FC236}">
                <a16:creationId xmlns:a16="http://schemas.microsoft.com/office/drawing/2014/main" id="{3AA4EA27-D3F5-DC55-22A9-B5D581C65B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96" t="7514" r="20904" b="14000"/>
          <a:stretch/>
        </p:blipFill>
        <p:spPr bwMode="auto">
          <a:xfrm>
            <a:off x="6095998" y="-1"/>
            <a:ext cx="6096002" cy="68580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D6EBBE5-0FEA-855B-44FF-3066C9F3AD1A}"/>
              </a:ext>
            </a:extLst>
          </p:cNvPr>
          <p:cNvSpPr/>
          <p:nvPr/>
        </p:nvSpPr>
        <p:spPr>
          <a:xfrm>
            <a:off x="0" y="-2"/>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kkurat" panose="02000503040000020004" pitchFamily="2" charset="0"/>
              <a:ea typeface="ヒラギノ角ゴ ProN W3"/>
            </a:endParaRPr>
          </a:p>
        </p:txBody>
      </p:sp>
      <p:cxnSp>
        <p:nvCxnSpPr>
          <p:cNvPr id="3" name="Straight Connector 2">
            <a:extLst>
              <a:ext uri="{FF2B5EF4-FFF2-40B4-BE49-F238E27FC236}">
                <a16:creationId xmlns:a16="http://schemas.microsoft.com/office/drawing/2014/main" id="{6DCBD232-B2CA-3AE0-B260-DA0A15BC2B77}"/>
              </a:ext>
            </a:extLst>
          </p:cNvPr>
          <p:cNvCxnSpPr>
            <a:cxnSpLocks/>
          </p:cNvCxnSpPr>
          <p:nvPr/>
        </p:nvCxnSpPr>
        <p:spPr>
          <a:xfrm>
            <a:off x="6095999" y="1597312"/>
            <a:ext cx="0" cy="5260688"/>
          </a:xfrm>
          <a:prstGeom prst="line">
            <a:avLst/>
          </a:prstGeom>
          <a:ln w="38100">
            <a:solidFill>
              <a:srgbClr val="B28EC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E54890-E296-7640-6654-D6236874EB61}"/>
              </a:ext>
            </a:extLst>
          </p:cNvPr>
          <p:cNvCxnSpPr>
            <a:cxnSpLocks/>
          </p:cNvCxnSpPr>
          <p:nvPr/>
        </p:nvCxnSpPr>
        <p:spPr>
          <a:xfrm>
            <a:off x="6095999" y="0"/>
            <a:ext cx="0" cy="889426"/>
          </a:xfrm>
          <a:prstGeom prst="line">
            <a:avLst/>
          </a:prstGeom>
          <a:ln w="38100">
            <a:solidFill>
              <a:srgbClr val="B28EC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0AEFE8-8769-42B8-4C6D-457013BC1E95}"/>
              </a:ext>
            </a:extLst>
          </p:cNvPr>
          <p:cNvSpPr txBox="1"/>
          <p:nvPr/>
        </p:nvSpPr>
        <p:spPr>
          <a:xfrm>
            <a:off x="1336433" y="4576030"/>
            <a:ext cx="3424823"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cumulated audience compared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2015 FIFA Women’s World</a:t>
            </a:r>
            <a:r>
              <a:rPr kumimoji="0" lang="en-US" sz="2800" b="0" i="0" u="none" strike="noStrike" kern="1200" cap="none" spc="0" normalizeH="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rPr>
              <a:t> Cup</a:t>
            </a:r>
            <a:endParaRPr kumimoji="0" lang="en-GB" sz="28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757A704D-93EA-F3CE-1CD2-2095555F4359}"/>
              </a:ext>
            </a:extLst>
          </p:cNvPr>
          <p:cNvSpPr txBox="1"/>
          <p:nvPr/>
        </p:nvSpPr>
        <p:spPr>
          <a:xfrm>
            <a:off x="7234682" y="4576030"/>
            <a:ext cx="3818634" cy="1815882"/>
          </a:xfrm>
          <a:prstGeom prst="rect">
            <a:avLst/>
          </a:prstGeom>
          <a:noFill/>
        </p:spPr>
        <p:txBody>
          <a:bodyPr wrap="square" rtlCol="0">
            <a:spAutoFit/>
          </a:bodyPr>
          <a:lstStyle/>
          <a:p>
            <a:pPr lvl="0" algn="ctr">
              <a:defRPr/>
            </a:pPr>
            <a:r>
              <a:rPr lang="en-US" sz="28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cumulated audience compared to</a:t>
            </a:r>
          </a:p>
          <a:p>
            <a:pPr lvl="0" algn="ctr">
              <a:defRPr/>
            </a:pPr>
            <a:r>
              <a:rPr lang="en-US" sz="28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2013 UEFA Women’s Euros</a:t>
            </a:r>
            <a:endParaRPr kumimoji="0" lang="en-GB" sz="28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8" name="Picture 17">
            <a:extLst>
              <a:ext uri="{FF2B5EF4-FFF2-40B4-BE49-F238E27FC236}">
                <a16:creationId xmlns:a16="http://schemas.microsoft.com/office/drawing/2014/main" id="{48CAEEBF-453A-F3B4-6925-365B0A4F7D12}"/>
              </a:ext>
            </a:extLst>
          </p:cNvPr>
          <p:cNvPicPr>
            <a:picLocks noChangeAspect="1"/>
          </p:cNvPicPr>
          <p:nvPr/>
        </p:nvPicPr>
        <p:blipFill>
          <a:blip r:embed="rId5"/>
          <a:stretch>
            <a:fillRect/>
          </a:stretch>
        </p:blipFill>
        <p:spPr>
          <a:xfrm>
            <a:off x="706669" y="722343"/>
            <a:ext cx="10778662" cy="4523624"/>
          </a:xfrm>
          <a:prstGeom prst="rect">
            <a:avLst/>
          </a:prstGeom>
        </p:spPr>
      </p:pic>
    </p:spTree>
    <p:extLst>
      <p:ext uri="{BB962C8B-B14F-4D97-AF65-F5344CB8AC3E}">
        <p14:creationId xmlns:p14="http://schemas.microsoft.com/office/powerpoint/2010/main" val="9627813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179D5D5-C3F2-A095-79DA-3B94D377238D}"/>
              </a:ext>
            </a:extLst>
          </p:cNvPr>
          <p:cNvGraphicFramePr/>
          <p:nvPr>
            <p:extLst>
              <p:ext uri="{D42A27DB-BD31-4B8C-83A1-F6EECF244321}">
                <p14:modId xmlns:p14="http://schemas.microsoft.com/office/powerpoint/2010/main" val="521571006"/>
              </p:ext>
            </p:extLst>
          </p:nvPr>
        </p:nvGraphicFramePr>
        <p:xfrm>
          <a:off x="1015001" y="1934934"/>
          <a:ext cx="10185342" cy="311862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393E345D-48F2-0F8B-4B6C-17F02F79B47B}"/>
              </a:ext>
            </a:extLst>
          </p:cNvPr>
          <p:cNvSpPr/>
          <p:nvPr/>
        </p:nvSpPr>
        <p:spPr>
          <a:xfrm>
            <a:off x="3635112" y="5247229"/>
            <a:ext cx="1762577" cy="294273"/>
          </a:xfrm>
          <a:prstGeom prst="rect">
            <a:avLst/>
          </a:prstGeom>
          <a:solidFill>
            <a:srgbClr val="00AEDB"/>
          </a:solidFill>
          <a:ln>
            <a:noFill/>
          </a:ln>
          <a:effectLst/>
        </p:spPr>
        <p:txBody>
          <a:bodyPr lIns="91440" tIns="45720" rIns="91440" bIns="45720"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WOMEN'S SUPER LEAGUE</a:t>
            </a:r>
            <a:endParaRPr kumimoji="0" lang="fr-FR"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BC9AA554-0C28-D2FE-DFE4-36BDEA86C433}"/>
              </a:ext>
            </a:extLst>
          </p:cNvPr>
          <p:cNvGrpSpPr/>
          <p:nvPr/>
        </p:nvGrpSpPr>
        <p:grpSpPr>
          <a:xfrm>
            <a:off x="1565761" y="4939575"/>
            <a:ext cx="2069351" cy="276999"/>
            <a:chOff x="2185934" y="5012722"/>
            <a:chExt cx="2540865" cy="276999"/>
          </a:xfrm>
        </p:grpSpPr>
        <p:sp>
          <p:nvSpPr>
            <p:cNvPr id="6" name="TextBox 5">
              <a:extLst>
                <a:ext uri="{FF2B5EF4-FFF2-40B4-BE49-F238E27FC236}">
                  <a16:creationId xmlns:a16="http://schemas.microsoft.com/office/drawing/2014/main" id="{65C4F9A7-3EB5-C8EA-5352-4C951BD97CFB}"/>
                </a:ext>
              </a:extLst>
            </p:cNvPr>
            <p:cNvSpPr txBox="1"/>
            <p:nvPr/>
          </p:nvSpPr>
          <p:spPr>
            <a:xfrm>
              <a:off x="2185934" y="5012722"/>
              <a:ext cx="1057887"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21</a:t>
              </a:r>
            </a:p>
          </p:txBody>
        </p:sp>
        <p:sp>
          <p:nvSpPr>
            <p:cNvPr id="7" name="TextBox 6">
              <a:extLst>
                <a:ext uri="{FF2B5EF4-FFF2-40B4-BE49-F238E27FC236}">
                  <a16:creationId xmlns:a16="http://schemas.microsoft.com/office/drawing/2014/main" id="{FA326C84-F05B-CD5E-1E45-7D3B49B09961}"/>
                </a:ext>
              </a:extLst>
            </p:cNvPr>
            <p:cNvSpPr txBox="1"/>
            <p:nvPr/>
          </p:nvSpPr>
          <p:spPr>
            <a:xfrm>
              <a:off x="3019368" y="5012722"/>
              <a:ext cx="919505"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22</a:t>
              </a:r>
            </a:p>
          </p:txBody>
        </p:sp>
        <p:sp>
          <p:nvSpPr>
            <p:cNvPr id="8" name="TextBox 7">
              <a:extLst>
                <a:ext uri="{FF2B5EF4-FFF2-40B4-BE49-F238E27FC236}">
                  <a16:creationId xmlns:a16="http://schemas.microsoft.com/office/drawing/2014/main" id="{4AD8739C-008B-0779-CA17-D44088FEF2FF}"/>
                </a:ext>
              </a:extLst>
            </p:cNvPr>
            <p:cNvSpPr txBox="1"/>
            <p:nvPr/>
          </p:nvSpPr>
          <p:spPr>
            <a:xfrm>
              <a:off x="3698459" y="5012722"/>
              <a:ext cx="1028340"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23</a:t>
              </a:r>
            </a:p>
          </p:txBody>
        </p:sp>
      </p:grpSp>
      <p:sp>
        <p:nvSpPr>
          <p:cNvPr id="9" name="Rectangle 8">
            <a:extLst>
              <a:ext uri="{FF2B5EF4-FFF2-40B4-BE49-F238E27FC236}">
                <a16:creationId xmlns:a16="http://schemas.microsoft.com/office/drawing/2014/main" id="{AF00B1C4-135E-8D4E-8BA1-212B5C868376}"/>
              </a:ext>
            </a:extLst>
          </p:cNvPr>
          <p:cNvSpPr/>
          <p:nvPr/>
        </p:nvSpPr>
        <p:spPr>
          <a:xfrm>
            <a:off x="7400844" y="5247229"/>
            <a:ext cx="1739089" cy="294273"/>
          </a:xfrm>
          <a:prstGeom prst="rect">
            <a:avLst/>
          </a:prstGeom>
          <a:solidFill>
            <a:srgbClr val="475FF3"/>
          </a:solidFill>
          <a:ln>
            <a:noFill/>
          </a:ln>
          <a:effectLst/>
        </p:spPr>
        <p:txBody>
          <a:bodyPr lIns="91440" tIns="45720" rIns="91440" bIns="45720"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LIGA F</a:t>
            </a:r>
          </a:p>
        </p:txBody>
      </p:sp>
      <p:sp>
        <p:nvSpPr>
          <p:cNvPr id="10" name="Rectangle 9">
            <a:extLst>
              <a:ext uri="{FF2B5EF4-FFF2-40B4-BE49-F238E27FC236}">
                <a16:creationId xmlns:a16="http://schemas.microsoft.com/office/drawing/2014/main" id="{CA406C61-897B-B35E-5D3B-C15367948999}"/>
              </a:ext>
            </a:extLst>
          </p:cNvPr>
          <p:cNvSpPr/>
          <p:nvPr/>
        </p:nvSpPr>
        <p:spPr>
          <a:xfrm>
            <a:off x="9288634" y="5247229"/>
            <a:ext cx="1771487" cy="294273"/>
          </a:xfrm>
          <a:prstGeom prst="rect">
            <a:avLst/>
          </a:prstGeom>
          <a:solidFill>
            <a:srgbClr val="962064"/>
          </a:solidFill>
          <a:ln>
            <a:noFill/>
          </a:ln>
          <a:effectLst/>
        </p:spPr>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D1 FÉMININE</a:t>
            </a:r>
            <a:endParaRPr kumimoji="0" lang="en-CH" sz="11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2" descr="Women's Super League - Wikipedia">
            <a:extLst>
              <a:ext uri="{FF2B5EF4-FFF2-40B4-BE49-F238E27FC236}">
                <a16:creationId xmlns:a16="http://schemas.microsoft.com/office/drawing/2014/main" id="{3D1B4056-10B4-4F91-B950-DFAC90E72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118" y="5620790"/>
            <a:ext cx="347325" cy="5038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5B99AAB-49C5-C953-B9C7-25B657ABA903}"/>
              </a:ext>
            </a:extLst>
          </p:cNvPr>
          <p:cNvSpPr/>
          <p:nvPr/>
        </p:nvSpPr>
        <p:spPr>
          <a:xfrm>
            <a:off x="5525827" y="5247229"/>
            <a:ext cx="1739089" cy="294273"/>
          </a:xfrm>
          <a:prstGeom prst="rect">
            <a:avLst/>
          </a:prstGeom>
          <a:solidFill>
            <a:srgbClr val="018850"/>
          </a:solidFill>
          <a:ln>
            <a:noFill/>
          </a:ln>
          <a:effectLst/>
        </p:spPr>
        <p:txBody>
          <a:bodyPr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FRAUEN-BUNDESLIGA</a:t>
            </a:r>
            <a:endParaRPr kumimoji="0" lang="en-CH" sz="11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A8B9FDD4-DFF4-8706-5C92-998100A11978}"/>
              </a:ext>
            </a:extLst>
          </p:cNvPr>
          <p:cNvGrpSpPr/>
          <p:nvPr/>
        </p:nvGrpSpPr>
        <p:grpSpPr>
          <a:xfrm>
            <a:off x="3498887" y="4939575"/>
            <a:ext cx="2077780" cy="276999"/>
            <a:chOff x="2282634" y="5012722"/>
            <a:chExt cx="2479434" cy="276999"/>
          </a:xfrm>
        </p:grpSpPr>
        <p:sp>
          <p:nvSpPr>
            <p:cNvPr id="14" name="TextBox 13">
              <a:extLst>
                <a:ext uri="{FF2B5EF4-FFF2-40B4-BE49-F238E27FC236}">
                  <a16:creationId xmlns:a16="http://schemas.microsoft.com/office/drawing/2014/main" id="{43CA2E22-C29F-6059-9829-E4E6F97DB96D}"/>
                </a:ext>
              </a:extLst>
            </p:cNvPr>
            <p:cNvSpPr txBox="1"/>
            <p:nvPr/>
          </p:nvSpPr>
          <p:spPr>
            <a:xfrm>
              <a:off x="2282634" y="5012722"/>
              <a:ext cx="911613"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21/2</a:t>
              </a: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rPr>
                <a:t>2</a:t>
              </a:r>
              <a:endPar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endParaRPr>
            </a:p>
          </p:txBody>
        </p:sp>
        <p:sp>
          <p:nvSpPr>
            <p:cNvPr id="25" name="TextBox 24">
              <a:extLst>
                <a:ext uri="{FF2B5EF4-FFF2-40B4-BE49-F238E27FC236}">
                  <a16:creationId xmlns:a16="http://schemas.microsoft.com/office/drawing/2014/main" id="{A7B8A8A0-DB50-0EFF-052B-7BFD88F6CEC0}"/>
                </a:ext>
              </a:extLst>
            </p:cNvPr>
            <p:cNvSpPr txBox="1"/>
            <p:nvPr/>
          </p:nvSpPr>
          <p:spPr>
            <a:xfrm>
              <a:off x="3037089" y="5012722"/>
              <a:ext cx="919504"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22/23</a:t>
              </a:r>
            </a:p>
          </p:txBody>
        </p:sp>
        <p:sp>
          <p:nvSpPr>
            <p:cNvPr id="26" name="TextBox 25">
              <a:extLst>
                <a:ext uri="{FF2B5EF4-FFF2-40B4-BE49-F238E27FC236}">
                  <a16:creationId xmlns:a16="http://schemas.microsoft.com/office/drawing/2014/main" id="{D7D0C200-35F0-ABEC-09A8-E28FCA146F1D}"/>
                </a:ext>
              </a:extLst>
            </p:cNvPr>
            <p:cNvSpPr txBox="1"/>
            <p:nvPr/>
          </p:nvSpPr>
          <p:spPr>
            <a:xfrm>
              <a:off x="3733728" y="5012722"/>
              <a:ext cx="1028340"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23/24</a:t>
              </a:r>
            </a:p>
          </p:txBody>
        </p:sp>
      </p:grpSp>
      <p:sp>
        <p:nvSpPr>
          <p:cNvPr id="36" name="AutoShape 6">
            <a:extLst>
              <a:ext uri="{FF2B5EF4-FFF2-40B4-BE49-F238E27FC236}">
                <a16:creationId xmlns:a16="http://schemas.microsoft.com/office/drawing/2014/main" id="{CEBAC347-9C4B-11A0-3E87-CFD69CFC80A1}"/>
              </a:ext>
            </a:extLst>
          </p:cNvPr>
          <p:cNvSpPr>
            <a:spLocks noChangeAspect="1" noChangeArrowheads="1"/>
          </p:cNvSpPr>
          <p:nvPr/>
        </p:nvSpPr>
        <p:spPr bwMode="auto">
          <a:xfrm>
            <a:off x="5689809" y="3584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ヒラギノ角ゴ ProN W3"/>
              <a:cs typeface="+mn-cs"/>
            </a:endParaRPr>
          </a:p>
        </p:txBody>
      </p:sp>
      <p:sp>
        <p:nvSpPr>
          <p:cNvPr id="37" name="TextBox 36">
            <a:extLst>
              <a:ext uri="{FF2B5EF4-FFF2-40B4-BE49-F238E27FC236}">
                <a16:creationId xmlns:a16="http://schemas.microsoft.com/office/drawing/2014/main" id="{75027934-7F94-80AB-57F4-E5802353CF7A}"/>
              </a:ext>
            </a:extLst>
          </p:cNvPr>
          <p:cNvSpPr txBox="1"/>
          <p:nvPr/>
        </p:nvSpPr>
        <p:spPr>
          <a:xfrm>
            <a:off x="5934791" y="3463787"/>
            <a:ext cx="1485900"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850"/>
                </a:solidFill>
                <a:effectLst/>
                <a:uLnTx/>
                <a:uFillTx/>
                <a:latin typeface="Calibri" panose="020F0502020204030204" pitchFamily="34" charset="0"/>
                <a:ea typeface="Calibri" panose="020F0502020204030204" pitchFamily="34" charset="0"/>
                <a:cs typeface="Calibri" panose="020F0502020204030204" pitchFamily="34" charset="0"/>
              </a:rPr>
              <a:t>+6%</a:t>
            </a:r>
            <a:endParaRPr kumimoji="0" lang="en-CH" sz="1400" b="1" i="0" u="none" strike="noStrike" kern="1200" cap="none" spc="0" normalizeH="0" baseline="0" noProof="0">
              <a:ln>
                <a:noFill/>
              </a:ln>
              <a:solidFill>
                <a:srgbClr val="0188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6FAF087D-FBEB-D0CE-7A31-EFFB8C4D94C8}"/>
              </a:ext>
            </a:extLst>
          </p:cNvPr>
          <p:cNvSpPr txBox="1"/>
          <p:nvPr/>
        </p:nvSpPr>
        <p:spPr>
          <a:xfrm>
            <a:off x="7561851" y="3832634"/>
            <a:ext cx="1485900"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75FF3"/>
                </a:solidFill>
                <a:effectLst/>
                <a:uLnTx/>
                <a:uFillTx/>
                <a:latin typeface="Calibri" panose="020F0502020204030204" pitchFamily="34" charset="0"/>
                <a:ea typeface="Calibri" panose="020F0502020204030204" pitchFamily="34" charset="0"/>
                <a:cs typeface="Calibri" panose="020F0502020204030204" pitchFamily="34" charset="0"/>
              </a:rPr>
              <a:t>+11%</a:t>
            </a:r>
            <a:endParaRPr kumimoji="0" lang="en-CH" sz="1400" b="1" i="0" u="none" strike="noStrike" kern="1200" cap="none" spc="0" normalizeH="0" baseline="0" noProof="0">
              <a:ln>
                <a:noFill/>
              </a:ln>
              <a:solidFill>
                <a:srgbClr val="475FF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AB80F0B6-F67F-79A1-054C-2C507A2DCD0A}"/>
              </a:ext>
            </a:extLst>
          </p:cNvPr>
          <p:cNvSpPr txBox="1"/>
          <p:nvPr/>
        </p:nvSpPr>
        <p:spPr>
          <a:xfrm>
            <a:off x="9656156" y="4068227"/>
            <a:ext cx="1485900"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62064"/>
                </a:solidFill>
                <a:effectLst/>
                <a:uLnTx/>
                <a:uFillTx/>
                <a:latin typeface="Calibri" panose="020F0502020204030204" pitchFamily="34" charset="0"/>
                <a:ea typeface="Calibri" panose="020F0502020204030204" pitchFamily="34" charset="0"/>
                <a:cs typeface="Calibri" panose="020F0502020204030204" pitchFamily="34" charset="0"/>
              </a:rPr>
              <a:t>+38%</a:t>
            </a:r>
            <a:endParaRPr kumimoji="0" lang="en-CH" sz="1400" b="1" i="0" u="none" strike="noStrike" kern="1200" cap="none" spc="0" normalizeH="0" baseline="0" noProof="0">
              <a:ln>
                <a:noFill/>
              </a:ln>
              <a:solidFill>
                <a:srgbClr val="96206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2ACB4E11-512A-9FAD-6A7F-3C16ED451756}"/>
              </a:ext>
            </a:extLst>
          </p:cNvPr>
          <p:cNvSpPr txBox="1"/>
          <p:nvPr/>
        </p:nvSpPr>
        <p:spPr>
          <a:xfrm>
            <a:off x="4043020" y="2675507"/>
            <a:ext cx="831181"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A1D4"/>
                </a:solidFill>
                <a:effectLst/>
                <a:uLnTx/>
                <a:uFillTx/>
                <a:latin typeface="Calibri" panose="020F0502020204030204" pitchFamily="34" charset="0"/>
                <a:ea typeface="Calibri" panose="020F0502020204030204" pitchFamily="34" charset="0"/>
                <a:cs typeface="Calibri" panose="020F0502020204030204" pitchFamily="34" charset="0"/>
              </a:rPr>
              <a:t>+41%</a:t>
            </a:r>
            <a:endParaRPr kumimoji="0" lang="en-CH" sz="1400" b="1" i="0" u="none" strike="noStrike" kern="1200" cap="none" spc="0" normalizeH="0" baseline="0" noProof="0">
              <a:ln>
                <a:noFill/>
              </a:ln>
              <a:solidFill>
                <a:srgbClr val="00A1D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B34C4558-C697-2778-0EC1-68B9D111EB07}"/>
              </a:ext>
            </a:extLst>
          </p:cNvPr>
          <p:cNvSpPr txBox="1"/>
          <p:nvPr/>
        </p:nvSpPr>
        <p:spPr>
          <a:xfrm>
            <a:off x="3373609" y="3468683"/>
            <a:ext cx="887911"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A1D4"/>
                </a:solidFill>
                <a:effectLst/>
                <a:uLnTx/>
                <a:uFillTx/>
                <a:latin typeface="Calibri" panose="020F0502020204030204" pitchFamily="34" charset="0"/>
                <a:ea typeface="Calibri" panose="020F0502020204030204" pitchFamily="34" charset="0"/>
                <a:cs typeface="Calibri" panose="020F0502020204030204" pitchFamily="34" charset="0"/>
              </a:rPr>
              <a:t>+172%</a:t>
            </a:r>
            <a:endParaRPr kumimoji="0" lang="en-CH" sz="1400" b="1" i="0" u="none" strike="noStrike" kern="1200" cap="none" spc="0" normalizeH="0" baseline="0" noProof="0">
              <a:ln>
                <a:noFill/>
              </a:ln>
              <a:solidFill>
                <a:srgbClr val="00A1D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41EF37AB-956C-B1ED-A07B-6B036749B522}"/>
              </a:ext>
            </a:extLst>
          </p:cNvPr>
          <p:cNvSpPr txBox="1"/>
          <p:nvPr/>
        </p:nvSpPr>
        <p:spPr>
          <a:xfrm>
            <a:off x="9317748" y="4269843"/>
            <a:ext cx="856629"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62064"/>
                </a:solidFill>
                <a:effectLst/>
                <a:uLnTx/>
                <a:uFillTx/>
                <a:latin typeface="Calibri" panose="020F0502020204030204" pitchFamily="34" charset="0"/>
                <a:ea typeface="Calibri" panose="020F0502020204030204" pitchFamily="34" charset="0"/>
                <a:cs typeface="Calibri" panose="020F0502020204030204" pitchFamily="34" charset="0"/>
              </a:rPr>
              <a:t>+42%</a:t>
            </a:r>
            <a:endParaRPr kumimoji="0" lang="en-CH" sz="1400" b="1" i="0" u="none" strike="noStrike" kern="1200" cap="none" spc="0" normalizeH="0" baseline="0" noProof="0">
              <a:ln>
                <a:noFill/>
              </a:ln>
              <a:solidFill>
                <a:srgbClr val="96206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0DBF742F-FC8D-E039-2217-59374C41984B}"/>
              </a:ext>
            </a:extLst>
          </p:cNvPr>
          <p:cNvSpPr txBox="1"/>
          <p:nvPr/>
        </p:nvSpPr>
        <p:spPr>
          <a:xfrm>
            <a:off x="7014895" y="4080484"/>
            <a:ext cx="1485900"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75FF3"/>
                </a:solidFill>
                <a:effectLst/>
                <a:uLnTx/>
                <a:uFillTx/>
                <a:latin typeface="Calibri" panose="020F0502020204030204" pitchFamily="34" charset="0"/>
                <a:ea typeface="Calibri" panose="020F0502020204030204" pitchFamily="34" charset="0"/>
                <a:cs typeface="Calibri" panose="020F0502020204030204" pitchFamily="34" charset="0"/>
              </a:rPr>
              <a:t>+124%</a:t>
            </a:r>
            <a:endParaRPr kumimoji="0" lang="en-CH" sz="1400" b="1" i="0" u="none" strike="noStrike" kern="1200" cap="none" spc="0" normalizeH="0" baseline="0" noProof="0">
              <a:ln>
                <a:noFill/>
              </a:ln>
              <a:solidFill>
                <a:srgbClr val="475FF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57FCE425-A2A6-4CFE-71DF-D7D325D94BD1}"/>
              </a:ext>
            </a:extLst>
          </p:cNvPr>
          <p:cNvSpPr txBox="1"/>
          <p:nvPr/>
        </p:nvSpPr>
        <p:spPr>
          <a:xfrm>
            <a:off x="5427071" y="3860833"/>
            <a:ext cx="903681"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850"/>
                </a:solidFill>
                <a:effectLst/>
                <a:uLnTx/>
                <a:uFillTx/>
                <a:latin typeface="Calibri" panose="020F0502020204030204" pitchFamily="34" charset="0"/>
                <a:ea typeface="Calibri" panose="020F0502020204030204" pitchFamily="34" charset="0"/>
                <a:cs typeface="Calibri" panose="020F0502020204030204" pitchFamily="34" charset="0"/>
              </a:rPr>
              <a:t>+221%</a:t>
            </a:r>
            <a:endParaRPr kumimoji="0" lang="en-CH" sz="1400" b="1" i="0" u="none" strike="noStrike" kern="1200" cap="none" spc="0" normalizeH="0" baseline="0" noProof="0">
              <a:ln>
                <a:noFill/>
              </a:ln>
              <a:solidFill>
                <a:srgbClr val="0188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7" name="Freeform: Shape 46">
            <a:extLst>
              <a:ext uri="{FF2B5EF4-FFF2-40B4-BE49-F238E27FC236}">
                <a16:creationId xmlns:a16="http://schemas.microsoft.com/office/drawing/2014/main" id="{4A83DFF4-CDCA-7A76-3F56-45F42D22AD5E}"/>
              </a:ext>
            </a:extLst>
          </p:cNvPr>
          <p:cNvSpPr/>
          <p:nvPr/>
        </p:nvSpPr>
        <p:spPr>
          <a:xfrm>
            <a:off x="5879240" y="4167993"/>
            <a:ext cx="166303" cy="300258"/>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00B05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sp>
        <p:nvSpPr>
          <p:cNvPr id="48" name="Freeform: Shape 47">
            <a:extLst>
              <a:ext uri="{FF2B5EF4-FFF2-40B4-BE49-F238E27FC236}">
                <a16:creationId xmlns:a16="http://schemas.microsoft.com/office/drawing/2014/main" id="{FC88C4F6-142B-DCBB-4C43-6C3B8810FE5E}"/>
              </a:ext>
            </a:extLst>
          </p:cNvPr>
          <p:cNvSpPr/>
          <p:nvPr/>
        </p:nvSpPr>
        <p:spPr>
          <a:xfrm>
            <a:off x="6529318" y="3857173"/>
            <a:ext cx="304800" cy="154690"/>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00B05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sp>
        <p:nvSpPr>
          <p:cNvPr id="49" name="Freeform: Shape 48">
            <a:extLst>
              <a:ext uri="{FF2B5EF4-FFF2-40B4-BE49-F238E27FC236}">
                <a16:creationId xmlns:a16="http://schemas.microsoft.com/office/drawing/2014/main" id="{A41BD4CC-DC5B-7373-77D3-0930AE8C8E05}"/>
              </a:ext>
            </a:extLst>
          </p:cNvPr>
          <p:cNvSpPr/>
          <p:nvPr/>
        </p:nvSpPr>
        <p:spPr>
          <a:xfrm>
            <a:off x="3880856" y="3488646"/>
            <a:ext cx="324694" cy="598986"/>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chemeClr val="tx2"/>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sp>
        <p:nvSpPr>
          <p:cNvPr id="50" name="Freeform: Shape 49">
            <a:extLst>
              <a:ext uri="{FF2B5EF4-FFF2-40B4-BE49-F238E27FC236}">
                <a16:creationId xmlns:a16="http://schemas.microsoft.com/office/drawing/2014/main" id="{C64337B3-4C61-0B50-7B6F-5A24FA4E16ED}"/>
              </a:ext>
            </a:extLst>
          </p:cNvPr>
          <p:cNvSpPr/>
          <p:nvPr/>
        </p:nvSpPr>
        <p:spPr>
          <a:xfrm>
            <a:off x="4550973" y="2739672"/>
            <a:ext cx="232523" cy="443765"/>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chemeClr val="tx2"/>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sp>
        <p:nvSpPr>
          <p:cNvPr id="51" name="Freeform: Shape 50">
            <a:extLst>
              <a:ext uri="{FF2B5EF4-FFF2-40B4-BE49-F238E27FC236}">
                <a16:creationId xmlns:a16="http://schemas.microsoft.com/office/drawing/2014/main" id="{CC7FDEEB-E191-7A6E-6C93-ED82F32D829D}"/>
              </a:ext>
            </a:extLst>
          </p:cNvPr>
          <p:cNvSpPr/>
          <p:nvPr/>
        </p:nvSpPr>
        <p:spPr>
          <a:xfrm>
            <a:off x="7683164" y="4500446"/>
            <a:ext cx="277805" cy="203755"/>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475FF3"/>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sp>
        <p:nvSpPr>
          <p:cNvPr id="52" name="Freeform: Shape 51">
            <a:extLst>
              <a:ext uri="{FF2B5EF4-FFF2-40B4-BE49-F238E27FC236}">
                <a16:creationId xmlns:a16="http://schemas.microsoft.com/office/drawing/2014/main" id="{FAE49181-1977-AB7C-3ABC-6AAEAE96D9C5}"/>
              </a:ext>
            </a:extLst>
          </p:cNvPr>
          <p:cNvSpPr/>
          <p:nvPr/>
        </p:nvSpPr>
        <p:spPr>
          <a:xfrm>
            <a:off x="8331840" y="4167356"/>
            <a:ext cx="304800" cy="154690"/>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475FF3"/>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sp>
        <p:nvSpPr>
          <p:cNvPr id="53" name="Freeform: Shape 52">
            <a:extLst>
              <a:ext uri="{FF2B5EF4-FFF2-40B4-BE49-F238E27FC236}">
                <a16:creationId xmlns:a16="http://schemas.microsoft.com/office/drawing/2014/main" id="{AE5C991D-864B-DAD3-FFE5-F63B3BE67014}"/>
              </a:ext>
            </a:extLst>
          </p:cNvPr>
          <p:cNvSpPr/>
          <p:nvPr/>
        </p:nvSpPr>
        <p:spPr>
          <a:xfrm>
            <a:off x="9656156" y="4498487"/>
            <a:ext cx="304800" cy="154690"/>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962064"/>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sp>
        <p:nvSpPr>
          <p:cNvPr id="54" name="Freeform: Shape 53">
            <a:extLst>
              <a:ext uri="{FF2B5EF4-FFF2-40B4-BE49-F238E27FC236}">
                <a16:creationId xmlns:a16="http://schemas.microsoft.com/office/drawing/2014/main" id="{27BE176D-97EB-0541-A1F9-9E61A6D5C7F2}"/>
              </a:ext>
            </a:extLst>
          </p:cNvPr>
          <p:cNvSpPr/>
          <p:nvPr/>
        </p:nvSpPr>
        <p:spPr>
          <a:xfrm>
            <a:off x="10231345" y="4441619"/>
            <a:ext cx="304800" cy="138012"/>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962064"/>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pic>
        <p:nvPicPr>
          <p:cNvPr id="56" name="Picture 55" descr="A logo of a company&#10;&#10;Description automatically generated">
            <a:extLst>
              <a:ext uri="{FF2B5EF4-FFF2-40B4-BE49-F238E27FC236}">
                <a16:creationId xmlns:a16="http://schemas.microsoft.com/office/drawing/2014/main" id="{69A8BEC8-4D44-02D5-9CA8-A67B4DAFE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497" y="5666538"/>
            <a:ext cx="989882" cy="412370"/>
          </a:xfrm>
          <a:prstGeom prst="rect">
            <a:avLst/>
          </a:prstGeom>
        </p:spPr>
      </p:pic>
      <p:pic>
        <p:nvPicPr>
          <p:cNvPr id="57" name="Image 1" descr="Fichier:D1 Arkema Logo.png — Wikipédia">
            <a:extLst>
              <a:ext uri="{FF2B5EF4-FFF2-40B4-BE49-F238E27FC236}">
                <a16:creationId xmlns:a16="http://schemas.microsoft.com/office/drawing/2014/main" id="{182FC6C6-E18C-BD4D-65F0-B1140B33E5C9}"/>
              </a:ext>
            </a:extLst>
          </p:cNvPr>
          <p:cNvPicPr>
            <a:picLocks noChangeAspect="1"/>
          </p:cNvPicPr>
          <p:nvPr/>
        </p:nvPicPr>
        <p:blipFill>
          <a:blip r:embed="rId6"/>
          <a:stretch>
            <a:fillRect/>
          </a:stretch>
        </p:blipFill>
        <p:spPr>
          <a:xfrm>
            <a:off x="9769835" y="5636127"/>
            <a:ext cx="589046" cy="473192"/>
          </a:xfrm>
          <a:prstGeom prst="rect">
            <a:avLst/>
          </a:prstGeom>
        </p:spPr>
      </p:pic>
      <p:sp>
        <p:nvSpPr>
          <p:cNvPr id="58" name="Rectangle 57">
            <a:extLst>
              <a:ext uri="{FF2B5EF4-FFF2-40B4-BE49-F238E27FC236}">
                <a16:creationId xmlns:a16="http://schemas.microsoft.com/office/drawing/2014/main" id="{A2132CCD-471D-B010-984F-A8ED2360BAA1}"/>
              </a:ext>
            </a:extLst>
          </p:cNvPr>
          <p:cNvSpPr/>
          <p:nvPr/>
        </p:nvSpPr>
        <p:spPr>
          <a:xfrm>
            <a:off x="1722251" y="5247229"/>
            <a:ext cx="1764000" cy="294273"/>
          </a:xfrm>
          <a:prstGeom prst="rect">
            <a:avLst/>
          </a:prstGeom>
          <a:solidFill>
            <a:srgbClr val="E9304A"/>
          </a:solidFill>
          <a:ln>
            <a:noFill/>
          </a:ln>
          <a:effectLst/>
        </p:spPr>
        <p:txBody>
          <a:bodyPr lIns="91440" tIns="45720" rIns="91440" bIns="45720" rtlCol="0" anchor="ct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NWSL</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9" name="Picture 58">
            <a:extLst>
              <a:ext uri="{FF2B5EF4-FFF2-40B4-BE49-F238E27FC236}">
                <a16:creationId xmlns:a16="http://schemas.microsoft.com/office/drawing/2014/main" id="{250A6453-8C45-A941-90EB-AC78D76EE0FA}"/>
              </a:ext>
            </a:extLst>
          </p:cNvPr>
          <p:cNvPicPr>
            <a:picLocks noChangeAspect="1"/>
          </p:cNvPicPr>
          <p:nvPr/>
        </p:nvPicPr>
        <p:blipFill>
          <a:blip r:embed="rId7"/>
          <a:stretch>
            <a:fillRect/>
          </a:stretch>
        </p:blipFill>
        <p:spPr>
          <a:xfrm>
            <a:off x="2410042" y="5651204"/>
            <a:ext cx="469359" cy="443039"/>
          </a:xfrm>
          <a:prstGeom prst="rect">
            <a:avLst/>
          </a:prstGeom>
        </p:spPr>
      </p:pic>
      <p:sp>
        <p:nvSpPr>
          <p:cNvPr id="61" name="TextBox 60">
            <a:extLst>
              <a:ext uri="{FF2B5EF4-FFF2-40B4-BE49-F238E27FC236}">
                <a16:creationId xmlns:a16="http://schemas.microsoft.com/office/drawing/2014/main" id="{EB4872C4-A4B2-FE5F-86D6-D213F2A6ABA4}"/>
              </a:ext>
            </a:extLst>
          </p:cNvPr>
          <p:cNvSpPr txBox="1"/>
          <p:nvPr/>
        </p:nvSpPr>
        <p:spPr>
          <a:xfrm>
            <a:off x="2162222" y="1959209"/>
            <a:ext cx="831181"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9304A"/>
                </a:solidFill>
                <a:effectLst/>
                <a:uLnTx/>
                <a:uFillTx/>
                <a:latin typeface="Calibri" panose="020F0502020204030204" pitchFamily="34" charset="0"/>
                <a:ea typeface="Calibri" panose="020F0502020204030204" pitchFamily="34" charset="0"/>
                <a:cs typeface="Calibri" panose="020F0502020204030204" pitchFamily="34" charset="0"/>
              </a:rPr>
              <a:t>+33%</a:t>
            </a:r>
            <a:endParaRPr kumimoji="0" lang="en-CH" sz="1400" b="1" i="0" u="none" strike="noStrike" kern="1200" cap="none" spc="0" normalizeH="0" baseline="0" noProof="0">
              <a:ln>
                <a:noFill/>
              </a:ln>
              <a:solidFill>
                <a:srgbClr val="E9304A"/>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1276AB8E-5A25-49B2-594C-3D428AB1C952}"/>
              </a:ext>
            </a:extLst>
          </p:cNvPr>
          <p:cNvSpPr txBox="1"/>
          <p:nvPr/>
        </p:nvSpPr>
        <p:spPr>
          <a:xfrm>
            <a:off x="1492811" y="2762545"/>
            <a:ext cx="887911"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9304A"/>
                </a:solidFill>
                <a:effectLst/>
                <a:uLnTx/>
                <a:uFillTx/>
                <a:latin typeface="Calibri" panose="020F0502020204030204" pitchFamily="34" charset="0"/>
                <a:ea typeface="Calibri" panose="020F0502020204030204" pitchFamily="34" charset="0"/>
                <a:cs typeface="Calibri" panose="020F0502020204030204" pitchFamily="34" charset="0"/>
              </a:rPr>
              <a:t>+57%</a:t>
            </a:r>
            <a:endParaRPr kumimoji="0" lang="en-CH" sz="1400" b="1" i="0" u="none" strike="noStrike" kern="1200" cap="none" spc="0" normalizeH="0" baseline="0" noProof="0" dirty="0">
              <a:ln>
                <a:noFill/>
              </a:ln>
              <a:solidFill>
                <a:srgbClr val="E9304A"/>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3" name="Freeform: Shape 62">
            <a:extLst>
              <a:ext uri="{FF2B5EF4-FFF2-40B4-BE49-F238E27FC236}">
                <a16:creationId xmlns:a16="http://schemas.microsoft.com/office/drawing/2014/main" id="{47677796-35CA-14DF-52BF-169834EC3ACC}"/>
              </a:ext>
            </a:extLst>
          </p:cNvPr>
          <p:cNvSpPr/>
          <p:nvPr/>
        </p:nvSpPr>
        <p:spPr>
          <a:xfrm>
            <a:off x="2006242" y="2782508"/>
            <a:ext cx="318509" cy="318469"/>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E9304A"/>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21D6"/>
              </a:solidFill>
              <a:effectLst/>
              <a:uLnTx/>
              <a:uFillTx/>
              <a:latin typeface="Akkurat"/>
              <a:ea typeface="ヒラギノ角ゴ ProN W3"/>
            </a:endParaRPr>
          </a:p>
        </p:txBody>
      </p:sp>
      <p:sp>
        <p:nvSpPr>
          <p:cNvPr id="64" name="Freeform: Shape 63">
            <a:extLst>
              <a:ext uri="{FF2B5EF4-FFF2-40B4-BE49-F238E27FC236}">
                <a16:creationId xmlns:a16="http://schemas.microsoft.com/office/drawing/2014/main" id="{F588B873-1AB9-F659-8B1A-B4CA5ABBC421}"/>
              </a:ext>
            </a:extLst>
          </p:cNvPr>
          <p:cNvSpPr/>
          <p:nvPr/>
        </p:nvSpPr>
        <p:spPr>
          <a:xfrm>
            <a:off x="2670175" y="2023374"/>
            <a:ext cx="232523" cy="443765"/>
          </a:xfrm>
          <a:custGeom>
            <a:avLst/>
            <a:gdLst>
              <a:gd name="connsiteX0" fmla="*/ 0 w 516048"/>
              <a:gd name="connsiteY0" fmla="*/ 461726 h 461726"/>
              <a:gd name="connsiteX1" fmla="*/ 334979 w 516048"/>
              <a:gd name="connsiteY1" fmla="*/ 307817 h 461726"/>
              <a:gd name="connsiteX2" fmla="*/ 516048 w 516048"/>
              <a:gd name="connsiteY2" fmla="*/ 0 h 461726"/>
            </a:gdLst>
            <a:ahLst/>
            <a:cxnLst>
              <a:cxn ang="0">
                <a:pos x="connsiteX0" y="connsiteY0"/>
              </a:cxn>
              <a:cxn ang="0">
                <a:pos x="connsiteX1" y="connsiteY1"/>
              </a:cxn>
              <a:cxn ang="0">
                <a:pos x="connsiteX2" y="connsiteY2"/>
              </a:cxn>
            </a:cxnLst>
            <a:rect l="l" t="t" r="r" b="b"/>
            <a:pathLst>
              <a:path w="516048" h="461726">
                <a:moveTo>
                  <a:pt x="0" y="461726"/>
                </a:moveTo>
                <a:cubicBezTo>
                  <a:pt x="124485" y="423248"/>
                  <a:pt x="248971" y="384771"/>
                  <a:pt x="334979" y="307817"/>
                </a:cubicBezTo>
                <a:cubicBezTo>
                  <a:pt x="420987" y="230863"/>
                  <a:pt x="468517" y="115431"/>
                  <a:pt x="516048" y="0"/>
                </a:cubicBezTo>
              </a:path>
            </a:pathLst>
          </a:custGeom>
          <a:noFill/>
          <a:ln>
            <a:solidFill>
              <a:srgbClr val="E9304A"/>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kkurat"/>
              <a:ea typeface="ヒラギノ角ゴ ProN W3"/>
            </a:endParaRPr>
          </a:p>
        </p:txBody>
      </p:sp>
      <p:grpSp>
        <p:nvGrpSpPr>
          <p:cNvPr id="17" name="Group 16">
            <a:extLst>
              <a:ext uri="{FF2B5EF4-FFF2-40B4-BE49-F238E27FC236}">
                <a16:creationId xmlns:a16="http://schemas.microsoft.com/office/drawing/2014/main" id="{21199E1E-38F7-14A1-17B0-E7E5D8EDA246}"/>
              </a:ext>
            </a:extLst>
          </p:cNvPr>
          <p:cNvGrpSpPr/>
          <p:nvPr/>
        </p:nvGrpSpPr>
        <p:grpSpPr>
          <a:xfrm>
            <a:off x="5387988" y="4939575"/>
            <a:ext cx="2077780" cy="276999"/>
            <a:chOff x="2282634" y="5012722"/>
            <a:chExt cx="2479434" cy="276999"/>
          </a:xfrm>
        </p:grpSpPr>
        <p:sp>
          <p:nvSpPr>
            <p:cNvPr id="18" name="TextBox 17">
              <a:extLst>
                <a:ext uri="{FF2B5EF4-FFF2-40B4-BE49-F238E27FC236}">
                  <a16:creationId xmlns:a16="http://schemas.microsoft.com/office/drawing/2014/main" id="{09F0C894-D361-58B8-6B73-563B2AF79F64}"/>
                </a:ext>
              </a:extLst>
            </p:cNvPr>
            <p:cNvSpPr txBox="1"/>
            <p:nvPr/>
          </p:nvSpPr>
          <p:spPr>
            <a:xfrm>
              <a:off x="2282634" y="5012722"/>
              <a:ext cx="911613"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21/2</a:t>
              </a: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rPr>
                <a:t>2</a:t>
              </a:r>
              <a:endPar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endParaRPr>
            </a:p>
          </p:txBody>
        </p:sp>
        <p:sp>
          <p:nvSpPr>
            <p:cNvPr id="19" name="TextBox 18">
              <a:extLst>
                <a:ext uri="{FF2B5EF4-FFF2-40B4-BE49-F238E27FC236}">
                  <a16:creationId xmlns:a16="http://schemas.microsoft.com/office/drawing/2014/main" id="{B98465EB-24F6-374A-8853-AEC68A8E04A1}"/>
                </a:ext>
              </a:extLst>
            </p:cNvPr>
            <p:cNvSpPr txBox="1"/>
            <p:nvPr/>
          </p:nvSpPr>
          <p:spPr>
            <a:xfrm>
              <a:off x="3037089" y="5012722"/>
              <a:ext cx="919504"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22/23</a:t>
              </a:r>
            </a:p>
          </p:txBody>
        </p:sp>
        <p:sp>
          <p:nvSpPr>
            <p:cNvPr id="20" name="TextBox 19">
              <a:extLst>
                <a:ext uri="{FF2B5EF4-FFF2-40B4-BE49-F238E27FC236}">
                  <a16:creationId xmlns:a16="http://schemas.microsoft.com/office/drawing/2014/main" id="{7ACFFDD8-3146-E33E-2B02-7BE6311E3D2B}"/>
                </a:ext>
              </a:extLst>
            </p:cNvPr>
            <p:cNvSpPr txBox="1"/>
            <p:nvPr/>
          </p:nvSpPr>
          <p:spPr>
            <a:xfrm>
              <a:off x="3733728" y="5012722"/>
              <a:ext cx="1028340"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23/24</a:t>
              </a:r>
            </a:p>
          </p:txBody>
        </p:sp>
      </p:grpSp>
      <p:grpSp>
        <p:nvGrpSpPr>
          <p:cNvPr id="21" name="Group 20">
            <a:extLst>
              <a:ext uri="{FF2B5EF4-FFF2-40B4-BE49-F238E27FC236}">
                <a16:creationId xmlns:a16="http://schemas.microsoft.com/office/drawing/2014/main" id="{FB3DEC96-1AE7-C72E-C580-4F5BD0F1806F}"/>
              </a:ext>
            </a:extLst>
          </p:cNvPr>
          <p:cNvGrpSpPr/>
          <p:nvPr/>
        </p:nvGrpSpPr>
        <p:grpSpPr>
          <a:xfrm>
            <a:off x="7283697" y="4939575"/>
            <a:ext cx="2077780" cy="276999"/>
            <a:chOff x="2282634" y="5012722"/>
            <a:chExt cx="2479434" cy="276999"/>
          </a:xfrm>
        </p:grpSpPr>
        <p:sp>
          <p:nvSpPr>
            <p:cNvPr id="22" name="TextBox 21">
              <a:extLst>
                <a:ext uri="{FF2B5EF4-FFF2-40B4-BE49-F238E27FC236}">
                  <a16:creationId xmlns:a16="http://schemas.microsoft.com/office/drawing/2014/main" id="{13B2BD2B-BF47-2313-D362-50B71B5EB010}"/>
                </a:ext>
              </a:extLst>
            </p:cNvPr>
            <p:cNvSpPr txBox="1"/>
            <p:nvPr/>
          </p:nvSpPr>
          <p:spPr>
            <a:xfrm>
              <a:off x="2282634" y="5012722"/>
              <a:ext cx="911613"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21/2</a:t>
              </a: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rPr>
                <a:t>2</a:t>
              </a:r>
              <a:endPar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endParaRPr>
            </a:p>
          </p:txBody>
        </p:sp>
        <p:sp>
          <p:nvSpPr>
            <p:cNvPr id="23" name="TextBox 22">
              <a:extLst>
                <a:ext uri="{FF2B5EF4-FFF2-40B4-BE49-F238E27FC236}">
                  <a16:creationId xmlns:a16="http://schemas.microsoft.com/office/drawing/2014/main" id="{A71C5C61-870A-8707-3008-CC21C989A30A}"/>
                </a:ext>
              </a:extLst>
            </p:cNvPr>
            <p:cNvSpPr txBox="1"/>
            <p:nvPr/>
          </p:nvSpPr>
          <p:spPr>
            <a:xfrm>
              <a:off x="3037089" y="5012722"/>
              <a:ext cx="919504"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22/23</a:t>
              </a:r>
            </a:p>
          </p:txBody>
        </p:sp>
        <p:sp>
          <p:nvSpPr>
            <p:cNvPr id="24" name="TextBox 23">
              <a:extLst>
                <a:ext uri="{FF2B5EF4-FFF2-40B4-BE49-F238E27FC236}">
                  <a16:creationId xmlns:a16="http://schemas.microsoft.com/office/drawing/2014/main" id="{376D69CB-D352-6822-EB63-858614ED1087}"/>
                </a:ext>
              </a:extLst>
            </p:cNvPr>
            <p:cNvSpPr txBox="1"/>
            <p:nvPr/>
          </p:nvSpPr>
          <p:spPr>
            <a:xfrm>
              <a:off x="3733728" y="5012722"/>
              <a:ext cx="1028340"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23/24</a:t>
              </a:r>
            </a:p>
          </p:txBody>
        </p:sp>
      </p:grpSp>
      <p:grpSp>
        <p:nvGrpSpPr>
          <p:cNvPr id="55" name="Group 54">
            <a:extLst>
              <a:ext uri="{FF2B5EF4-FFF2-40B4-BE49-F238E27FC236}">
                <a16:creationId xmlns:a16="http://schemas.microsoft.com/office/drawing/2014/main" id="{F4F7757A-78BA-899F-B624-3ADE01710CB2}"/>
              </a:ext>
            </a:extLst>
          </p:cNvPr>
          <p:cNvGrpSpPr/>
          <p:nvPr/>
        </p:nvGrpSpPr>
        <p:grpSpPr>
          <a:xfrm>
            <a:off x="9122563" y="4939575"/>
            <a:ext cx="2077780" cy="276999"/>
            <a:chOff x="2282634" y="5012722"/>
            <a:chExt cx="2479434" cy="276999"/>
          </a:xfrm>
        </p:grpSpPr>
        <p:sp>
          <p:nvSpPr>
            <p:cNvPr id="60" name="TextBox 59">
              <a:extLst>
                <a:ext uri="{FF2B5EF4-FFF2-40B4-BE49-F238E27FC236}">
                  <a16:creationId xmlns:a16="http://schemas.microsoft.com/office/drawing/2014/main" id="{87E6FA2D-F1D6-75FC-387E-E8EB80008CD1}"/>
                </a:ext>
              </a:extLst>
            </p:cNvPr>
            <p:cNvSpPr txBox="1"/>
            <p:nvPr/>
          </p:nvSpPr>
          <p:spPr>
            <a:xfrm>
              <a:off x="2282634" y="5012722"/>
              <a:ext cx="911613"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21/2</a:t>
              </a: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rPr>
                <a:t>2</a:t>
              </a:r>
              <a:endPar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endParaRPr>
            </a:p>
          </p:txBody>
        </p:sp>
        <p:sp>
          <p:nvSpPr>
            <p:cNvPr id="66" name="TextBox 65">
              <a:extLst>
                <a:ext uri="{FF2B5EF4-FFF2-40B4-BE49-F238E27FC236}">
                  <a16:creationId xmlns:a16="http://schemas.microsoft.com/office/drawing/2014/main" id="{BCC4AD14-8A4D-69F0-5158-B71565F40C81}"/>
                </a:ext>
              </a:extLst>
            </p:cNvPr>
            <p:cNvSpPr txBox="1"/>
            <p:nvPr/>
          </p:nvSpPr>
          <p:spPr>
            <a:xfrm>
              <a:off x="3037089" y="5012722"/>
              <a:ext cx="919504"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22/23</a:t>
              </a:r>
            </a:p>
          </p:txBody>
        </p:sp>
        <p:sp>
          <p:nvSpPr>
            <p:cNvPr id="67" name="TextBox 66">
              <a:extLst>
                <a:ext uri="{FF2B5EF4-FFF2-40B4-BE49-F238E27FC236}">
                  <a16:creationId xmlns:a16="http://schemas.microsoft.com/office/drawing/2014/main" id="{D3837D68-85B8-62F2-D3D5-6EF460492727}"/>
                </a:ext>
              </a:extLst>
            </p:cNvPr>
            <p:cNvSpPr txBox="1"/>
            <p:nvPr/>
          </p:nvSpPr>
          <p:spPr>
            <a:xfrm>
              <a:off x="3733728" y="5012722"/>
              <a:ext cx="1028340" cy="276999"/>
            </a:xfrm>
            <a:prstGeom prst="rect">
              <a:avLst/>
            </a:prstGeom>
            <a:noFill/>
          </p:spPr>
          <p:txBody>
            <a:bodyPr wrap="square" rtlCol="0">
              <a:spAutoFit/>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kkurat" panose="02000503040000020004" pitchFamily="2" charset="77"/>
                  <a:ea typeface="ヒラギノ角ゴ ProN W3"/>
                  <a:cs typeface="+mn-cs"/>
                </a:rPr>
                <a:t>23/24</a:t>
              </a:r>
            </a:p>
          </p:txBody>
        </p:sp>
      </p:grpSp>
      <p:pic>
        <p:nvPicPr>
          <p:cNvPr id="68" name="Picture 2" descr="League F - YouTube">
            <a:extLst>
              <a:ext uri="{FF2B5EF4-FFF2-40B4-BE49-F238E27FC236}">
                <a16:creationId xmlns:a16="http://schemas.microsoft.com/office/drawing/2014/main" id="{17A71A99-0886-C199-CBAC-57056C99AAFA}"/>
              </a:ext>
            </a:extLst>
          </p:cNvPr>
          <p:cNvPicPr>
            <a:picLocks noChangeAspect="1" noChangeArrowheads="1"/>
          </p:cNvPicPr>
          <p:nvPr/>
        </p:nvPicPr>
        <p:blipFill>
          <a:blip r:embed="rId8">
            <a:clrChange>
              <a:clrFrom>
                <a:srgbClr val="00206B"/>
              </a:clrFrom>
              <a:clrTo>
                <a:srgbClr val="00206B">
                  <a:alpha val="0"/>
                </a:srgbClr>
              </a:clrTo>
            </a:clrChange>
            <a:extLst>
              <a:ext uri="{28A0092B-C50C-407E-A947-70E740481C1C}">
                <a14:useLocalDpi xmlns:a14="http://schemas.microsoft.com/office/drawing/2010/main" val="0"/>
              </a:ext>
            </a:extLst>
          </a:blip>
          <a:srcRect/>
          <a:stretch>
            <a:fillRect/>
          </a:stretch>
        </p:blipFill>
        <p:spPr bwMode="auto">
          <a:xfrm>
            <a:off x="8050793" y="5592633"/>
            <a:ext cx="560180" cy="5601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4">
            <a:extLst>
              <a:ext uri="{FF2B5EF4-FFF2-40B4-BE49-F238E27FC236}">
                <a16:creationId xmlns:a16="http://schemas.microsoft.com/office/drawing/2014/main" id="{EA35FC33-5988-2BA1-C4F6-C4E03263819F}"/>
              </a:ext>
            </a:extLst>
          </p:cNvPr>
          <p:cNvSpPr txBox="1">
            <a:spLocks/>
          </p:cNvSpPr>
          <p:nvPr/>
        </p:nvSpPr>
        <p:spPr>
          <a:xfrm>
            <a:off x="947796" y="6452668"/>
            <a:ext cx="11312434" cy="316082"/>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kkurat-Light" panose="02000503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effectLst/>
                <a:uLnTx/>
                <a:uFillTx/>
                <a:latin typeface="Akkurat-Light" panose="02000503030000020004" pitchFamily="2" charset="77"/>
                <a:ea typeface="ヒラギノ角ゴ ProN W3"/>
              </a:rPr>
              <a:t>Sources</a:t>
            </a:r>
            <a:r>
              <a:rPr kumimoji="0" lang="en-GB" sz="1050" b="0" i="0" u="none" strike="noStrike" kern="1200" cap="none" spc="0" normalizeH="0" baseline="0" noProof="0" dirty="0">
                <a:ln>
                  <a:noFill/>
                </a:ln>
                <a:effectLst/>
                <a:uLnTx/>
                <a:uFillTx/>
                <a:latin typeface="Akkurat-Light" panose="02000503030000020004" pitchFamily="2" charset="77"/>
                <a:ea typeface="ヒラギノ角ゴ ProN W3"/>
              </a:rPr>
              <a:t>: publicly accessible information</a:t>
            </a:r>
          </a:p>
        </p:txBody>
      </p:sp>
      <p:sp>
        <p:nvSpPr>
          <p:cNvPr id="40" name="Text Placeholder 39">
            <a:extLst>
              <a:ext uri="{FF2B5EF4-FFF2-40B4-BE49-F238E27FC236}">
                <a16:creationId xmlns:a16="http://schemas.microsoft.com/office/drawing/2014/main" id="{DB325150-3B28-0790-B554-1D42BCFA3C83}"/>
              </a:ext>
            </a:extLst>
          </p:cNvPr>
          <p:cNvSpPr>
            <a:spLocks noGrp="1"/>
          </p:cNvSpPr>
          <p:nvPr>
            <p:ph type="body" sz="quarter" idx="11"/>
          </p:nvPr>
        </p:nvSpPr>
        <p:spPr>
          <a:xfrm>
            <a:off x="947796" y="1589897"/>
            <a:ext cx="10731500" cy="307777"/>
          </a:xfrm>
        </p:spPr>
        <p:txBody>
          <a:bodyPr/>
          <a:lstStyle/>
          <a:p>
            <a:pPr algn="ctr"/>
            <a:r>
              <a:rPr lang="en-US" sz="1400" dirty="0">
                <a:latin typeface="Calibri Light" panose="020F0302020204030204" pitchFamily="34" charset="0"/>
                <a:ea typeface="Calibri Light" panose="020F0302020204030204" pitchFamily="34" charset="0"/>
                <a:cs typeface="Calibri Light" panose="020F0302020204030204" pitchFamily="34" charset="0"/>
              </a:rPr>
              <a:t>Average audiences</a:t>
            </a:r>
            <a:r>
              <a:rPr kumimoji="0" lang="en-US" sz="14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 per match | 21/22 – 23/24 seasons</a:t>
            </a:r>
            <a:endParaRPr kumimoji="0" lang="en-GB" sz="1400"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9" name="Picture 28">
            <a:extLst>
              <a:ext uri="{FF2B5EF4-FFF2-40B4-BE49-F238E27FC236}">
                <a16:creationId xmlns:a16="http://schemas.microsoft.com/office/drawing/2014/main" id="{FBE1E381-6902-8B52-2AF9-02E1117172AA}"/>
              </a:ext>
            </a:extLst>
          </p:cNvPr>
          <p:cNvPicPr>
            <a:picLocks noChangeAspect="1"/>
          </p:cNvPicPr>
          <p:nvPr/>
        </p:nvPicPr>
        <p:blipFill>
          <a:blip r:embed="rId9"/>
          <a:stretch>
            <a:fillRect/>
          </a:stretch>
        </p:blipFill>
        <p:spPr>
          <a:xfrm>
            <a:off x="1016240" y="41450"/>
            <a:ext cx="10803048" cy="1786283"/>
          </a:xfrm>
          <a:prstGeom prst="rect">
            <a:avLst/>
          </a:prstGeom>
        </p:spPr>
      </p:pic>
    </p:spTree>
    <p:extLst>
      <p:ext uri="{BB962C8B-B14F-4D97-AF65-F5344CB8AC3E}">
        <p14:creationId xmlns:p14="http://schemas.microsoft.com/office/powerpoint/2010/main" val="455670971"/>
      </p:ext>
    </p:extLst>
  </p:cSld>
  <p:clrMapOvr>
    <a:masterClrMapping/>
  </p:clrMapOvr>
</p:sld>
</file>

<file path=ppt/theme/theme1.xml><?xml version="1.0" encoding="utf-8"?>
<a:theme xmlns:a="http://schemas.openxmlformats.org/drawingml/2006/main" name="6_Custom Design">
  <a:themeElements>
    <a:clrScheme name="Two Circles">
      <a:dk1>
        <a:srgbClr val="000000"/>
      </a:dk1>
      <a:lt1>
        <a:srgbClr val="FFFFFF"/>
      </a:lt1>
      <a:dk2>
        <a:srgbClr val="009FD3"/>
      </a:dk2>
      <a:lt2>
        <a:srgbClr val="2C343C"/>
      </a:lt2>
      <a:accent1>
        <a:srgbClr val="FEEB17"/>
      </a:accent1>
      <a:accent2>
        <a:srgbClr val="EA572F"/>
      </a:accent2>
      <a:accent3>
        <a:srgbClr val="69BD95"/>
      </a:accent3>
      <a:accent4>
        <a:srgbClr val="E94B5F"/>
      </a:accent4>
      <a:accent5>
        <a:srgbClr val="8D4D98"/>
      </a:accent5>
      <a:accent6>
        <a:srgbClr val="6DC6DA"/>
      </a:accent6>
      <a:hlink>
        <a:srgbClr val="009FD3"/>
      </a:hlink>
      <a:folHlink>
        <a:srgbClr val="D322F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Two Circles">
      <a:dk1>
        <a:srgbClr val="000000"/>
      </a:dk1>
      <a:lt1>
        <a:srgbClr val="FFFFFF"/>
      </a:lt1>
      <a:dk2>
        <a:srgbClr val="009FD3"/>
      </a:dk2>
      <a:lt2>
        <a:srgbClr val="2C343C"/>
      </a:lt2>
      <a:accent1>
        <a:srgbClr val="FEEB17"/>
      </a:accent1>
      <a:accent2>
        <a:srgbClr val="EA572F"/>
      </a:accent2>
      <a:accent3>
        <a:srgbClr val="69BD95"/>
      </a:accent3>
      <a:accent4>
        <a:srgbClr val="E94B5F"/>
      </a:accent4>
      <a:accent5>
        <a:srgbClr val="8D4D98"/>
      </a:accent5>
      <a:accent6>
        <a:srgbClr val="6DC6DA"/>
      </a:accent6>
      <a:hlink>
        <a:srgbClr val="009FD3"/>
      </a:hlink>
      <a:folHlink>
        <a:srgbClr val="D322F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hite Layout 2C Ptrn1">
  <a:themeElements>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a:solidFill>
              <a:schemeClr val="tx1"/>
            </a:solidFill>
            <a:latin typeface="Akkurat" panose="0200050304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 Template SK (1)" id="{37D195F2-F25C-482E-B5CD-10585860D675}" vid="{0F4FC285-EAB2-4B51-92E0-19BACC8505F2}"/>
    </a:ext>
  </a:extLst>
</a:theme>
</file>

<file path=ppt/theme/theme4.xml><?xml version="1.0" encoding="utf-8"?>
<a:theme xmlns:a="http://schemas.openxmlformats.org/drawingml/2006/main" name="4_White Layout 2C Ptrn1">
  <a:themeElements>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a:solidFill>
              <a:schemeClr val="tx1"/>
            </a:solidFill>
            <a:latin typeface="Akkurat" panose="0200050304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ite Layout 2C Ptrn2">
  <a:themeElements>
    <a:clrScheme name="Two Circles">
      <a:dk1>
        <a:srgbClr val="000000"/>
      </a:dk1>
      <a:lt1>
        <a:srgbClr val="FFFFFF"/>
      </a:lt1>
      <a:dk2>
        <a:srgbClr val="009FD3"/>
      </a:dk2>
      <a:lt2>
        <a:srgbClr val="2C343C"/>
      </a:lt2>
      <a:accent1>
        <a:srgbClr val="FEEB17"/>
      </a:accent1>
      <a:accent2>
        <a:srgbClr val="EA572F"/>
      </a:accent2>
      <a:accent3>
        <a:srgbClr val="69BD95"/>
      </a:accent3>
      <a:accent4>
        <a:srgbClr val="E94B5F"/>
      </a:accent4>
      <a:accent5>
        <a:srgbClr val="8D4D98"/>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a:solidFill>
              <a:schemeClr val="tx1"/>
            </a:solidFill>
            <a:latin typeface="Akkurat" panose="0200050304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hite Layout 2C Ptrn1">
  <a:themeElements>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a:solidFill>
              <a:schemeClr val="tx1"/>
            </a:solidFill>
            <a:latin typeface="Akkurat" panose="0200050304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wo Circles Template Update - May 2022" id="{64DB1BE8-277C-4704-A192-5C4B839F3DF9}" vid="{1D00AD67-F899-4977-A654-1617E2105D24}"/>
    </a:ext>
  </a:extLst>
</a:theme>
</file>

<file path=ppt/theme/theme7.xml><?xml version="1.0" encoding="utf-8"?>
<a:theme xmlns:a="http://schemas.openxmlformats.org/drawingml/2006/main" name="1_Navy Layout 2C Ptrn2">
  <a:themeElements>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a:solidFill>
              <a:schemeClr val="tx1"/>
            </a:solidFill>
            <a:latin typeface="Akkurat" panose="0200050304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over Two Circles">
  <a:themeElements>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a:solidFill>
              <a:schemeClr val="tx1"/>
            </a:solidFill>
            <a:latin typeface="Akkurat" panose="0200050304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Navy Layout 2C Ptrn4">
  <a:themeElements>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a:solidFill>
              <a:schemeClr val="tx1"/>
            </a:solidFill>
            <a:latin typeface="Akkurat" panose="02000503040000020004"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fontScheme name="Custom 1">
    <a:majorFont>
      <a:latin typeface="Knockout HTF47-Bantamweight"/>
      <a:ea typeface="ヒラギノ角ゴ ProN W3"/>
      <a:cs typeface="ヒラギノ角ゴ ProN W3"/>
    </a:majorFont>
    <a:minorFont>
      <a:latin typeface="Akkura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themeOverride>
</file>

<file path=ppt/theme/themeOverride3.xml><?xml version="1.0" encoding="utf-8"?>
<a:themeOverride xmlns:a="http://schemas.openxmlformats.org/drawingml/2006/main">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themeOverride>
</file>

<file path=ppt/theme/themeOverride4.xml><?xml version="1.0" encoding="utf-8"?>
<a:themeOverride xmlns:a="http://schemas.openxmlformats.org/drawingml/2006/main">
  <a:clrScheme name="Custom 13">
    <a:dk1>
      <a:srgbClr val="000000"/>
    </a:dk1>
    <a:lt1>
      <a:srgbClr val="FFFFFF"/>
    </a:lt1>
    <a:dk2>
      <a:srgbClr val="009FD3"/>
    </a:dk2>
    <a:lt2>
      <a:srgbClr val="2C343C"/>
    </a:lt2>
    <a:accent1>
      <a:srgbClr val="FFED00"/>
    </a:accent1>
    <a:accent2>
      <a:srgbClr val="E05B3C"/>
    </a:accent2>
    <a:accent3>
      <a:srgbClr val="5DB88F"/>
    </a:accent3>
    <a:accent4>
      <a:srgbClr val="EB4959"/>
    </a:accent4>
    <a:accent5>
      <a:srgbClr val="7B4D8E"/>
    </a:accent5>
    <a:accent6>
      <a:srgbClr val="6DC6DA"/>
    </a:accent6>
    <a:hlink>
      <a:srgbClr val="009FD3"/>
    </a:hlink>
    <a:folHlink>
      <a:srgbClr val="D322F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2216973CBCB34D8A28B7107784AD14" ma:contentTypeVersion="14" ma:contentTypeDescription="Create a new document." ma:contentTypeScope="" ma:versionID="efa51351279422b77cc1556c52d37e82">
  <xsd:schema xmlns:xsd="http://www.w3.org/2001/XMLSchema" xmlns:xs="http://www.w3.org/2001/XMLSchema" xmlns:p="http://schemas.microsoft.com/office/2006/metadata/properties" xmlns:ns2="b2bd5ba7-b6ec-4979-a8d1-16439fba9275" xmlns:ns3="0ddd63c9-be8e-49d1-8274-cc5c8d31670b" targetNamespace="http://schemas.microsoft.com/office/2006/metadata/properties" ma:root="true" ma:fieldsID="f237d2a5a3890f8fbf86550a8c97e620" ns2:_="" ns3:_="">
    <xsd:import namespace="b2bd5ba7-b6ec-4979-a8d1-16439fba9275"/>
    <xsd:import namespace="0ddd63c9-be8e-49d1-8274-cc5c8d3167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bd5ba7-b6ec-4979-a8d1-16439fba92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7eea5e5-a890-4767-9c00-e4b29f70744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dd63c9-be8e-49d1-8274-cc5c8d31670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a65500-654f-42b0-a674-4768ebca25a0}" ma:internalName="TaxCatchAll" ma:showField="CatchAllData" ma:web="0ddd63c9-be8e-49d1-8274-cc5c8d31670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bd5ba7-b6ec-4979-a8d1-16439fba9275">
      <Terms xmlns="http://schemas.microsoft.com/office/infopath/2007/PartnerControls"/>
    </lcf76f155ced4ddcb4097134ff3c332f>
    <TaxCatchAll xmlns="0ddd63c9-be8e-49d1-8274-cc5c8d31670b" xsi:nil="true"/>
    <SharedWithUsers xmlns="0ddd63c9-be8e-49d1-8274-cc5c8d31670b">
      <UserInfo>
        <DisplayName>Charlie Wood</DisplayName>
        <AccountId>97</AccountId>
        <AccountType/>
      </UserInfo>
    </SharedWithUsers>
  </documentManagement>
</p:properties>
</file>

<file path=customXml/itemProps1.xml><?xml version="1.0" encoding="utf-8"?>
<ds:datastoreItem xmlns:ds="http://schemas.openxmlformats.org/officeDocument/2006/customXml" ds:itemID="{B163FAAC-06DF-4462-BFF5-0A48320488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bd5ba7-b6ec-4979-a8d1-16439fba9275"/>
    <ds:schemaRef ds:uri="0ddd63c9-be8e-49d1-8274-cc5c8d3167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291B33-EB25-443E-9B36-F0C50EC10A2E}">
  <ds:schemaRefs>
    <ds:schemaRef ds:uri="http://schemas.microsoft.com/sharepoint/v3/contenttype/forms"/>
  </ds:schemaRefs>
</ds:datastoreItem>
</file>

<file path=customXml/itemProps3.xml><?xml version="1.0" encoding="utf-8"?>
<ds:datastoreItem xmlns:ds="http://schemas.openxmlformats.org/officeDocument/2006/customXml" ds:itemID="{AE414A1A-E424-478D-ADFC-9645044B452B}">
  <ds:schemaRefs>
    <ds:schemaRef ds:uri="http://schemas.microsoft.com/office/infopath/2007/PartnerControls"/>
    <ds:schemaRef ds:uri="http://purl.org/dc/terms/"/>
    <ds:schemaRef ds:uri="0ddd63c9-be8e-49d1-8274-cc5c8d31670b"/>
    <ds:schemaRef ds:uri="http://purl.org/dc/dcmitype/"/>
    <ds:schemaRef ds:uri="http://purl.org/dc/elements/1.1/"/>
    <ds:schemaRef ds:uri="b2bd5ba7-b6ec-4979-a8d1-16439fba9275"/>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3235</Words>
  <Application>Microsoft Office PowerPoint</Application>
  <PresentationFormat>Widescreen</PresentationFormat>
  <Paragraphs>404</Paragraphs>
  <Slides>35</Slides>
  <Notes>23</Notes>
  <HiddenSlides>11</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35</vt:i4>
      </vt:variant>
    </vt:vector>
  </HeadingPairs>
  <TitlesOfParts>
    <vt:vector size="56" baseType="lpstr">
      <vt:lpstr>Akkurat</vt:lpstr>
      <vt:lpstr>Akkurat-Bold</vt:lpstr>
      <vt:lpstr>Akkurat-BoldItalic</vt:lpstr>
      <vt:lpstr>Akkurat-Light</vt:lpstr>
      <vt:lpstr>Arial</vt:lpstr>
      <vt:lpstr>Calibri</vt:lpstr>
      <vt:lpstr>Calibri Light</vt:lpstr>
      <vt:lpstr>Franklin Gothic Medium Cond</vt:lpstr>
      <vt:lpstr>Knockout HTF47-Bantamweight</vt:lpstr>
      <vt:lpstr>Masqualero ExtraBlack</vt:lpstr>
      <vt:lpstr>MasqualeroW04-Black</vt:lpstr>
      <vt:lpstr>Wingdings</vt:lpstr>
      <vt:lpstr>6_Custom Design</vt:lpstr>
      <vt:lpstr>8_Custom Design</vt:lpstr>
      <vt:lpstr>2_White Layout 2C Ptrn1</vt:lpstr>
      <vt:lpstr>4_White Layout 2C Ptrn1</vt:lpstr>
      <vt:lpstr>1_White Layout 2C Ptrn2</vt:lpstr>
      <vt:lpstr>3_White Layout 2C Ptrn1</vt:lpstr>
      <vt:lpstr>1_Navy Layout 2C Ptrn2</vt:lpstr>
      <vt:lpstr>4_Cover Two Circles</vt:lpstr>
      <vt:lpstr>3_Navy Layout 2C Ptrn4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Womens Sport Growth</dc:title>
  <dc:creator>Bettina Baer</dc:creator>
  <cp:lastModifiedBy>Bettina Baer</cp:lastModifiedBy>
  <cp:revision>33</cp:revision>
  <dcterms:created xsi:type="dcterms:W3CDTF">2022-06-13T09:24:19Z</dcterms:created>
  <dcterms:modified xsi:type="dcterms:W3CDTF">2024-10-28T10:42:13Z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0x010100772216973CBCB34D8A28B7107784AD14</vt:lpwstr>
  </property>
  <property fmtid="{D5CDD505-2E9C-101B-9397-08002B2CF9AE}" pid="3" name="MediaServiceImageTags">
    <vt:lpwstr/>
  </property>
</Properties>
</file>