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7" r:id="rId5"/>
  </p:sldMasterIdLst>
  <p:notesMasterIdLst>
    <p:notesMasterId r:id="rId27"/>
  </p:notesMasterIdLst>
  <p:sldIdLst>
    <p:sldId id="257" r:id="rId6"/>
    <p:sldId id="2147470465" r:id="rId7"/>
    <p:sldId id="2147470505" r:id="rId8"/>
    <p:sldId id="2147470507" r:id="rId9"/>
    <p:sldId id="2147470494" r:id="rId10"/>
    <p:sldId id="2147470495" r:id="rId11"/>
    <p:sldId id="2147470496" r:id="rId12"/>
    <p:sldId id="2147470497" r:id="rId13"/>
    <p:sldId id="2147470504" r:id="rId14"/>
    <p:sldId id="2147470502" r:id="rId15"/>
    <p:sldId id="2147470500" r:id="rId16"/>
    <p:sldId id="2147470499" r:id="rId17"/>
    <p:sldId id="2147470493" r:id="rId18"/>
    <p:sldId id="2147470501" r:id="rId19"/>
    <p:sldId id="2147470492" r:id="rId20"/>
    <p:sldId id="2147470503" r:id="rId21"/>
    <p:sldId id="2147470469" r:id="rId22"/>
    <p:sldId id="3810" r:id="rId23"/>
    <p:sldId id="2147470470" r:id="rId24"/>
    <p:sldId id="2147470484" r:id="rId25"/>
    <p:sldId id="266" r:id="rId2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D01C2A-A0A4-6246-AC38-351FE79E5F38}" v="1303" dt="2023-09-24T09:24:42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75"/>
    <p:restoredTop sz="82817"/>
  </p:normalViewPr>
  <p:slideViewPr>
    <p:cSldViewPr snapToGrid="0" snapToObjects="1">
      <p:cViewPr varScale="1">
        <p:scale>
          <a:sx n="101" d="100"/>
          <a:sy n="101" d="100"/>
        </p:scale>
        <p:origin x="11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-laskentataulukko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-laskentataulukko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Oletteko harkinneet keskitetyn B-to-C asiakastiedon järjestelmän käyttöönottoa?</c:v>
                </c:pt>
              </c:strCache>
            </c:strRef>
          </c:tx>
          <c:spPr>
            <a:solidFill>
              <a:srgbClr val="4682B4"/>
            </a:solidFill>
            <a:ln>
              <a:noFill/>
            </a:ln>
            <a:effectLst>
              <a:outerShdw blurRad="50800" dist="50800" dir="5400000" algn="ctr" rotWithShape="0">
                <a:srgbClr val="C00000"/>
              </a:outerShdw>
            </a:effectLst>
          </c:spPr>
          <c:invertIfNegative val="1"/>
          <c:dPt>
            <c:idx val="0"/>
            <c:invertIfNegative val="0"/>
            <c:bubble3D val="0"/>
            <c:spPr>
              <a:solidFill>
                <a:srgbClr val="C00000"/>
              </a:solidFill>
              <a:effectLst>
                <a:outerShdw blurRad="50800" dist="50800" dir="5400000" algn="ctr" rotWithShape="0">
                  <a:srgbClr val="C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DE3-8C44-BB8E-9A77887D2B9C}"/>
              </c:ext>
            </c:extLst>
          </c:dPt>
          <c:dPt>
            <c:idx val="1"/>
            <c:invertIfNegative val="0"/>
            <c:bubble3D val="0"/>
            <c:spPr>
              <a:solidFill>
                <a:srgbClr val="9ACD32"/>
              </a:solidFill>
              <a:effectLst>
                <a:outerShdw blurRad="50800" dist="50800" dir="5400000" algn="ctr" rotWithShape="0">
                  <a:srgbClr val="C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DE3-8C44-BB8E-9A77887D2B9C}"/>
              </c:ext>
            </c:extLst>
          </c:dPt>
          <c:dPt>
            <c:idx val="2"/>
            <c:invertIfNegative val="0"/>
            <c:bubble3D val="0"/>
            <c:spPr>
              <a:solidFill>
                <a:srgbClr val="708090"/>
              </a:solidFill>
              <a:effectLst>
                <a:outerShdw blurRad="50800" dist="50800" dir="5400000" algn="ctr" rotWithShape="0">
                  <a:srgbClr val="C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DE3-8C44-BB8E-9A77887D2B9C}"/>
              </c:ext>
            </c:extLst>
          </c:dPt>
          <c:dPt>
            <c:idx val="3"/>
            <c:invertIfNegative val="0"/>
            <c:bubble3D val="0"/>
            <c:spPr>
              <a:solidFill>
                <a:srgbClr val="CD853F"/>
              </a:solidFill>
              <a:effectLst>
                <a:outerShdw blurRad="50800" dist="50800" dir="5400000" algn="ctr" rotWithShape="0">
                  <a:srgbClr val="C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DE3-8C44-BB8E-9A77887D2B9C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Kyllä</c:v>
                </c:pt>
                <c:pt idx="1">
                  <c:v>Ei</c:v>
                </c:pt>
                <c:pt idx="2">
                  <c:v>En osaa sanoa</c:v>
                </c:pt>
                <c:pt idx="3">
                  <c:v>Muu, mikä?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>
                    <a:outerShdw blurRad="50800" dist="50800" dir="5400000" algn="ctr" rotWithShape="0">
                      <a:srgbClr val="C00000"/>
                    </a:outerShdw>
                  </a:effectLst>
                </c14:spPr>
              </c14:invertSolidFillFmt>
            </c:ext>
            <c:ext xmlns:c16="http://schemas.microsoft.com/office/drawing/2014/chart" uri="{C3380CC4-5D6E-409C-BE32-E72D297353CC}">
              <c16:uniqueId val="{00000008-DDE3-8C44-BB8E-9A77887D2B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ax val="1"/>
          <c:min val="0"/>
        </c:scaling>
        <c:delete val="0"/>
        <c:axPos val="l"/>
        <c:majorGridlines>
          <c:spPr>
            <a:ln w="12700">
              <a:solidFill>
                <a:srgbClr val="D3D3D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lang="en-US" noProof="0"/>
                </a:pPr>
                <a:r>
                  <a:rPr lang="en-US" noProof="0" dirty="0"/>
                  <a:t>Percentage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noFill/>
          </a:ln>
        </c:sp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>
          <a:solidFill>
            <a:schemeClr val="bg1"/>
          </a:solidFill>
        </a:defRPr>
      </a:pPr>
      <a:endParaRPr lang="fi-FI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Kuinka tyytyväisiä olette mobiilisovellukseenne?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</c:spPr>
          <c:invertIfNegative val="1"/>
          <c:dPt>
            <c:idx val="0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C055-264B-8AFD-1B86895FCB1F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C055-264B-8AFD-1B86895FCB1F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5-C055-264B-8AFD-1B86895FCB1F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C055-264B-8AFD-1B86895FCB1F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9-C055-264B-8AFD-1B86895FCB1F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Erittäin Tyytymätön</c:v>
                </c:pt>
                <c:pt idx="1">
                  <c:v>Tyytymätön</c:v>
                </c:pt>
                <c:pt idx="2">
                  <c:v>Ei tyytyväinen eikä tyytymätön</c:v>
                </c:pt>
                <c:pt idx="3">
                  <c:v>Tyytyväinen</c:v>
                </c:pt>
                <c:pt idx="4">
                  <c:v>Erittäin Tyytyväinen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6.6666666666666666E-2</c:v>
                </c:pt>
                <c:pt idx="1">
                  <c:v>6.6666666666666666E-2</c:v>
                </c:pt>
                <c:pt idx="2">
                  <c:v>0.46666666666666667</c:v>
                </c:pt>
                <c:pt idx="3">
                  <c:v>0.4</c:v>
                </c:pt>
                <c:pt idx="4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A-C055-264B-8AFD-1B86895FC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67451136"/>
        <c:axId val="66437120"/>
      </c:barChart>
      <c:catAx>
        <c:axId val="67451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noFill/>
          </a:ln>
        </c:sp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ax val="1"/>
          <c:min val="0"/>
        </c:scaling>
        <c:delete val="0"/>
        <c:axPos val="l"/>
        <c:majorGridlines>
          <c:spPr>
            <a:ln w="12700">
              <a:solidFill>
                <a:srgbClr val="D3D3D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fi-FI" dirty="0" err="1"/>
                  <a:t>Percentage</a:t>
                </a:r>
                <a:endParaRPr lang="fi-FI" dirty="0"/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spPr>
          <a:ln>
            <a:noFill/>
          </a:ln>
        </c:sp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>
          <a:solidFill>
            <a:schemeClr val="bg1"/>
          </a:solidFill>
        </a:defRPr>
      </a:pPr>
      <a:endParaRPr lang="fi-FI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6BA390-67DF-3F47-8505-0CC8C4E4BB1B}" type="datetimeFigureOut">
              <a:rPr lang="fi-FI" smtClean="0"/>
              <a:t>26.9.2023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D2BF0-0CBE-3F4B-AE1A-24254962F13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0639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afternoon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my </a:t>
            </a:r>
            <a:r>
              <a:rPr lang="fi-FI" dirty="0" err="1"/>
              <a:t>behalf</a:t>
            </a:r>
            <a:r>
              <a:rPr lang="fi-FI" dirty="0"/>
              <a:t> as </a:t>
            </a:r>
            <a:r>
              <a:rPr lang="fi-FI" dirty="0" err="1"/>
              <a:t>well</a:t>
            </a:r>
            <a:endParaRPr lang="fi-FI" dirty="0"/>
          </a:p>
          <a:p>
            <a:r>
              <a:rPr lang="fi-FI" dirty="0"/>
              <a:t>- I am </a:t>
            </a:r>
            <a:r>
              <a:rPr lang="fi-FI" dirty="0" err="1"/>
              <a:t>going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tlaking</a:t>
            </a:r>
            <a:r>
              <a:rPr lang="fi-FI" dirty="0"/>
              <a:t> </a:t>
            </a:r>
            <a:r>
              <a:rPr lang="fi-FI" dirty="0" err="1"/>
              <a:t>under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next</a:t>
            </a:r>
            <a:r>
              <a:rPr lang="fi-FI" dirty="0"/>
              <a:t> 20 </a:t>
            </a:r>
            <a:r>
              <a:rPr lang="fi-FI" dirty="0" err="1"/>
              <a:t>mins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…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8992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Firstly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worked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imporatantly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developing</a:t>
            </a:r>
            <a:r>
              <a:rPr lang="fi-FI" dirty="0"/>
              <a:t> a </a:t>
            </a:r>
            <a:r>
              <a:rPr lang="fi-FI" dirty="0" err="1"/>
              <a:t>whole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stats</a:t>
            </a:r>
            <a:r>
              <a:rPr lang="fi-FI" dirty="0"/>
              <a:t> data </a:t>
            </a:r>
            <a:r>
              <a:rPr lang="fi-FI" dirty="0" err="1"/>
              <a:t>warehouse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stats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season</a:t>
            </a:r>
            <a:r>
              <a:rPr lang="fi-FI" dirty="0"/>
              <a:t> in </a:t>
            </a:r>
            <a:r>
              <a:rPr lang="fi-FI" dirty="0" err="1"/>
              <a:t>year</a:t>
            </a:r>
            <a:r>
              <a:rPr lang="fi-FI" dirty="0"/>
              <a:t> 1975 to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way</a:t>
            </a:r>
            <a:r>
              <a:rPr lang="fi-FI" dirty="0"/>
              <a:t> </a:t>
            </a:r>
            <a:r>
              <a:rPr lang="fi-FI" dirty="0" err="1"/>
              <a:t>today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database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on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, in </a:t>
            </a:r>
            <a:r>
              <a:rPr lang="fi-FI" dirty="0" err="1"/>
              <a:t>our</a:t>
            </a:r>
            <a:r>
              <a:rPr lang="fi-FI" dirty="0"/>
              <a:t> mobile </a:t>
            </a:r>
            <a:r>
              <a:rPr lang="fi-FI" dirty="0" err="1"/>
              <a:t>app</a:t>
            </a:r>
            <a:r>
              <a:rPr lang="fi-FI" dirty="0"/>
              <a:t> and in </a:t>
            </a:r>
            <a:r>
              <a:rPr lang="fi-FI" dirty="0" err="1"/>
              <a:t>social</a:t>
            </a:r>
            <a:r>
              <a:rPr lang="fi-FI" dirty="0"/>
              <a:t> media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animations</a:t>
            </a:r>
            <a:r>
              <a:rPr lang="fi-FI" dirty="0"/>
              <a:t> as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see</a:t>
            </a:r>
            <a:r>
              <a:rPr lang="fi-FI" dirty="0"/>
              <a:t> in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example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actually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way</a:t>
            </a:r>
            <a:r>
              <a:rPr lang="fi-FI" dirty="0"/>
              <a:t> </a:t>
            </a:r>
            <a:r>
              <a:rPr lang="fi-FI" dirty="0" err="1"/>
              <a:t>done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work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already</a:t>
            </a:r>
            <a:r>
              <a:rPr lang="fi-FI" dirty="0"/>
              <a:t> </a:t>
            </a:r>
            <a:r>
              <a:rPr lang="fi-FI" dirty="0" err="1"/>
              <a:t>utilize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database</a:t>
            </a:r>
            <a:r>
              <a:rPr lang="fi-FI" dirty="0"/>
              <a:t> for </a:t>
            </a:r>
            <a:r>
              <a:rPr lang="fi-FI" dirty="0" err="1"/>
              <a:t>example</a:t>
            </a:r>
            <a:r>
              <a:rPr lang="fi-FI" dirty="0"/>
              <a:t> in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kinds</a:t>
            </a:r>
            <a:r>
              <a:rPr lang="fi-FI" dirty="0"/>
              <a:t> of </a:t>
            </a:r>
            <a:r>
              <a:rPr lang="fi-FI" dirty="0" err="1"/>
              <a:t>animiations</a:t>
            </a:r>
            <a:endParaRPr lang="fi-FI" dirty="0"/>
          </a:p>
          <a:p>
            <a:r>
              <a:rPr lang="fi-FI" dirty="0"/>
              <a:t>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4340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then</a:t>
            </a:r>
            <a:r>
              <a:rPr lang="fi-FI" dirty="0"/>
              <a:t> 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developed</a:t>
            </a:r>
            <a:r>
              <a:rPr lang="fi-FI" dirty="0"/>
              <a:t> a </a:t>
            </a:r>
            <a:r>
              <a:rPr lang="fi-FI" dirty="0" err="1"/>
              <a:t>registration</a:t>
            </a:r>
            <a:r>
              <a:rPr lang="fi-FI" dirty="0"/>
              <a:t> and </a:t>
            </a:r>
            <a:r>
              <a:rPr lang="fi-FI" dirty="0" err="1"/>
              <a:t>profile</a:t>
            </a:r>
            <a:r>
              <a:rPr lang="fi-FI" dirty="0"/>
              <a:t> for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 as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seen</a:t>
            </a:r>
            <a:r>
              <a:rPr lang="fi-FI" dirty="0"/>
              <a:t> </a:t>
            </a:r>
            <a:r>
              <a:rPr lang="fi-FI" dirty="0" err="1"/>
              <a:t>here</a:t>
            </a:r>
            <a:endParaRPr lang="fi-FI" dirty="0"/>
          </a:p>
          <a:p>
            <a:r>
              <a:rPr lang="fi-FI" dirty="0"/>
              <a:t>- As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wanted</a:t>
            </a:r>
            <a:r>
              <a:rPr lang="fi-FI" dirty="0"/>
              <a:t> to </a:t>
            </a:r>
            <a:r>
              <a:rPr lang="fi-FI" dirty="0" err="1"/>
              <a:t>created</a:t>
            </a:r>
            <a:r>
              <a:rPr lang="fi-FI" dirty="0"/>
              <a:t> a </a:t>
            </a:r>
            <a:r>
              <a:rPr lang="fi-FI" dirty="0" err="1"/>
              <a:t>digital</a:t>
            </a:r>
            <a:r>
              <a:rPr lang="fi-FI" dirty="0"/>
              <a:t> </a:t>
            </a:r>
            <a:r>
              <a:rPr lang="fi-FI" dirty="0" err="1"/>
              <a:t>homebase</a:t>
            </a:r>
            <a:r>
              <a:rPr lang="fi-FI" dirty="0"/>
              <a:t> for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supporters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basically</a:t>
            </a:r>
            <a:r>
              <a:rPr lang="fi-FI" dirty="0"/>
              <a:t> a </a:t>
            </a:r>
            <a:r>
              <a:rPr lang="fi-FI" dirty="0" err="1"/>
              <a:t>must</a:t>
            </a:r>
            <a:r>
              <a:rPr lang="fi-FI" dirty="0"/>
              <a:t> </a:t>
            </a:r>
            <a:r>
              <a:rPr lang="fi-FI" dirty="0" err="1"/>
              <a:t>before</a:t>
            </a:r>
            <a:r>
              <a:rPr lang="fi-FI" dirty="0"/>
              <a:t> </a:t>
            </a:r>
            <a:r>
              <a:rPr lang="fi-FI" dirty="0" err="1"/>
              <a:t>anything</a:t>
            </a:r>
            <a:r>
              <a:rPr lang="fi-FI" dirty="0"/>
              <a:t> </a:t>
            </a:r>
            <a:r>
              <a:rPr lang="fi-FI" dirty="0" err="1"/>
              <a:t>else</a:t>
            </a:r>
            <a:r>
              <a:rPr lang="fi-FI" dirty="0"/>
              <a:t> </a:t>
            </a:r>
            <a:r>
              <a:rPr lang="fi-FI" dirty="0" err="1"/>
              <a:t>could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done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This</a:t>
            </a:r>
            <a:r>
              <a:rPr lang="fi-FI" dirty="0"/>
              <a:t> of </a:t>
            </a:r>
            <a:r>
              <a:rPr lang="fi-FI" dirty="0" err="1"/>
              <a:t>course</a:t>
            </a:r>
            <a:r>
              <a:rPr lang="fi-FI" dirty="0"/>
              <a:t> </a:t>
            </a:r>
            <a:r>
              <a:rPr lang="fi-FI" dirty="0" err="1"/>
              <a:t>gave</a:t>
            </a:r>
            <a:r>
              <a:rPr lang="fi-FI" dirty="0"/>
              <a:t> us an </a:t>
            </a:r>
            <a:r>
              <a:rPr lang="fi-FI" dirty="0" err="1"/>
              <a:t>opportunity</a:t>
            </a:r>
            <a:r>
              <a:rPr lang="fi-FI" dirty="0"/>
              <a:t> to </a:t>
            </a:r>
            <a:r>
              <a:rPr lang="fi-FI" dirty="0" err="1"/>
              <a:t>start</a:t>
            </a:r>
            <a:r>
              <a:rPr lang="fi-FI" dirty="0"/>
              <a:t> to </a:t>
            </a:r>
            <a:r>
              <a:rPr lang="fi-FI" dirty="0" err="1"/>
              <a:t>collect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data </a:t>
            </a:r>
            <a:r>
              <a:rPr lang="fi-FI" dirty="0" err="1"/>
              <a:t>better</a:t>
            </a:r>
            <a:r>
              <a:rPr lang="fi-FI" dirty="0"/>
              <a:t> as </a:t>
            </a:r>
            <a:r>
              <a:rPr lang="fi-FI" dirty="0" err="1"/>
              <a:t>well</a:t>
            </a:r>
            <a:r>
              <a:rPr lang="fi-FI" dirty="0"/>
              <a:t>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7344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then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connected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profile</a:t>
            </a:r>
            <a:r>
              <a:rPr lang="fi-FI" dirty="0"/>
              <a:t> to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season</a:t>
            </a:r>
            <a:r>
              <a:rPr lang="fi-FI" dirty="0"/>
              <a:t> </a:t>
            </a:r>
            <a:r>
              <a:rPr lang="fi-FI" dirty="0" err="1"/>
              <a:t>tickets</a:t>
            </a:r>
            <a:r>
              <a:rPr lang="fi-FI" dirty="0"/>
              <a:t> as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seen</a:t>
            </a:r>
            <a:r>
              <a:rPr lang="fi-FI" dirty="0"/>
              <a:t> in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demonstration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enables</a:t>
            </a:r>
            <a:r>
              <a:rPr lang="fi-FI" dirty="0"/>
              <a:t> us to </a:t>
            </a:r>
            <a:r>
              <a:rPr lang="fi-FI" dirty="0" err="1"/>
              <a:t>indetify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customers</a:t>
            </a:r>
            <a:r>
              <a:rPr lang="fi-FI" dirty="0"/>
              <a:t> </a:t>
            </a:r>
            <a:r>
              <a:rPr lang="fi-FI" dirty="0" err="1"/>
              <a:t>better</a:t>
            </a:r>
            <a:r>
              <a:rPr lang="fi-FI" dirty="0"/>
              <a:t> and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QR-</a:t>
            </a:r>
            <a:r>
              <a:rPr lang="fi-FI" dirty="0" err="1"/>
              <a:t>code</a:t>
            </a:r>
            <a:r>
              <a:rPr lang="fi-FI" dirty="0"/>
              <a:t> </a:t>
            </a:r>
            <a:r>
              <a:rPr lang="fi-FI" dirty="0" err="1"/>
              <a:t>isntead</a:t>
            </a:r>
            <a:r>
              <a:rPr lang="fi-FI" dirty="0"/>
              <a:t> of a </a:t>
            </a:r>
            <a:r>
              <a:rPr lang="fi-FI" dirty="0" err="1"/>
              <a:t>bar</a:t>
            </a:r>
            <a:r>
              <a:rPr lang="fi-FI" dirty="0"/>
              <a:t> </a:t>
            </a:r>
            <a:r>
              <a:rPr lang="fi-FI" dirty="0" err="1"/>
              <a:t>code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start</a:t>
            </a:r>
            <a:r>
              <a:rPr lang="fi-FI" dirty="0"/>
              <a:t> to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services</a:t>
            </a:r>
            <a:r>
              <a:rPr lang="fi-FI" dirty="0"/>
              <a:t> </a:t>
            </a:r>
            <a:r>
              <a:rPr lang="fi-FI" dirty="0" err="1"/>
              <a:t>behind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</a:t>
            </a:r>
            <a:r>
              <a:rPr lang="fi-FI" dirty="0" err="1"/>
              <a:t>code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individual</a:t>
            </a:r>
            <a:r>
              <a:rPr lang="fi-FI" dirty="0"/>
              <a:t> </a:t>
            </a:r>
            <a:r>
              <a:rPr lang="fi-FI" dirty="0" err="1"/>
              <a:t>tickets</a:t>
            </a:r>
            <a:r>
              <a:rPr lang="fi-FI" dirty="0"/>
              <a:t> in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yet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hopefully</a:t>
            </a:r>
            <a:r>
              <a:rPr lang="fi-FI" dirty="0"/>
              <a:t> </a:t>
            </a:r>
            <a:r>
              <a:rPr lang="fi-FI" dirty="0" err="1"/>
              <a:t>come</a:t>
            </a:r>
            <a:r>
              <a:rPr lang="fi-FI" dirty="0"/>
              <a:t> </a:t>
            </a:r>
            <a:r>
              <a:rPr lang="fi-FI" dirty="0" err="1"/>
              <a:t>soon</a:t>
            </a:r>
            <a:r>
              <a:rPr lang="fi-FI" dirty="0"/>
              <a:t>… </a:t>
            </a:r>
            <a:r>
              <a:rPr lang="fi-FI" dirty="0" err="1"/>
              <a:t>depending</a:t>
            </a:r>
            <a:r>
              <a:rPr lang="fi-FI" dirty="0"/>
              <a:t> on </a:t>
            </a:r>
            <a:r>
              <a:rPr lang="fi-FI" dirty="0" err="1"/>
              <a:t>how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co-operate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ticket</a:t>
            </a:r>
            <a:r>
              <a:rPr lang="fi-FI" dirty="0"/>
              <a:t> </a:t>
            </a:r>
            <a:r>
              <a:rPr lang="fi-FI" dirty="0" err="1"/>
              <a:t>providers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95648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profile</a:t>
            </a:r>
            <a:r>
              <a:rPr lang="fi-FI" dirty="0"/>
              <a:t> in </a:t>
            </a:r>
            <a:r>
              <a:rPr lang="fi-FI" dirty="0" err="1"/>
              <a:t>place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start</a:t>
            </a:r>
            <a:r>
              <a:rPr lang="fi-FI" dirty="0"/>
              <a:t> to </a:t>
            </a:r>
            <a:r>
              <a:rPr lang="fi-FI" dirty="0" err="1"/>
              <a:t>add</a:t>
            </a:r>
            <a:r>
              <a:rPr lang="fi-FI" dirty="0"/>
              <a:t> </a:t>
            </a:r>
            <a:r>
              <a:rPr lang="fi-FI" dirty="0" err="1"/>
              <a:t>payment</a:t>
            </a:r>
            <a:r>
              <a:rPr lang="fi-FI" dirty="0"/>
              <a:t> </a:t>
            </a:r>
            <a:r>
              <a:rPr lang="fi-FI" dirty="0" err="1"/>
              <a:t>methods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app</a:t>
            </a:r>
            <a:r>
              <a:rPr lang="fi-FI" dirty="0"/>
              <a:t> as </a:t>
            </a:r>
            <a:r>
              <a:rPr lang="fi-FI" dirty="0" err="1"/>
              <a:t>well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this</a:t>
            </a:r>
            <a:r>
              <a:rPr lang="fi-FI" dirty="0"/>
              <a:t> is an </a:t>
            </a:r>
            <a:r>
              <a:rPr lang="fi-FI" dirty="0" err="1"/>
              <a:t>example</a:t>
            </a:r>
            <a:r>
              <a:rPr lang="fi-FI" dirty="0"/>
              <a:t> of TPS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which</a:t>
            </a:r>
            <a:r>
              <a:rPr lang="fi-FI" dirty="0"/>
              <a:t> is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published</a:t>
            </a:r>
            <a:r>
              <a:rPr lang="fi-FI" dirty="0"/>
              <a:t> </a:t>
            </a:r>
            <a:r>
              <a:rPr lang="fi-FI" dirty="0" err="1"/>
              <a:t>yet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wil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during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fall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witht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solution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enhance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 and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sales</a:t>
            </a:r>
            <a:r>
              <a:rPr lang="fi-FI" dirty="0"/>
              <a:t> as </a:t>
            </a:r>
            <a:r>
              <a:rPr lang="fi-FI" dirty="0" err="1"/>
              <a:t>foods</a:t>
            </a:r>
            <a:r>
              <a:rPr lang="fi-FI" dirty="0"/>
              <a:t> and </a:t>
            </a:r>
            <a:r>
              <a:rPr lang="fi-FI" dirty="0" err="1"/>
              <a:t>drinks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being</a:t>
            </a:r>
            <a:r>
              <a:rPr lang="fi-FI" dirty="0"/>
              <a:t> </a:t>
            </a:r>
            <a:r>
              <a:rPr lang="fi-FI" dirty="0" err="1"/>
              <a:t>delevered</a:t>
            </a:r>
            <a:r>
              <a:rPr lang="fi-FI" dirty="0"/>
              <a:t> to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seat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Looking</a:t>
            </a:r>
            <a:r>
              <a:rPr lang="fi-FI" dirty="0"/>
              <a:t> </a:t>
            </a:r>
            <a:r>
              <a:rPr lang="fi-FI" dirty="0" err="1"/>
              <a:t>forward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testing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out in Turku </a:t>
            </a:r>
            <a:r>
              <a:rPr lang="fi-FI" dirty="0" err="1"/>
              <a:t>soon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016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things</a:t>
            </a:r>
            <a:r>
              <a:rPr lang="fi-FI" dirty="0"/>
              <a:t> is fan </a:t>
            </a:r>
            <a:r>
              <a:rPr lang="fi-FI" dirty="0" err="1"/>
              <a:t>engagement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Starting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thsi</a:t>
            </a:r>
            <a:r>
              <a:rPr lang="fi-FI" dirty="0"/>
              <a:t> </a:t>
            </a:r>
            <a:r>
              <a:rPr lang="fi-FI" dirty="0" err="1"/>
              <a:t>season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eight</a:t>
            </a:r>
            <a:r>
              <a:rPr lang="fi-FI" dirty="0"/>
              <a:t> </a:t>
            </a:r>
            <a:r>
              <a:rPr lang="fi-FI" dirty="0" err="1"/>
              <a:t>clubs</a:t>
            </a:r>
            <a:r>
              <a:rPr lang="fi-FI" dirty="0"/>
              <a:t> + Liiga </a:t>
            </a:r>
            <a:r>
              <a:rPr lang="fi-FI" dirty="0" err="1"/>
              <a:t>using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Fannex</a:t>
            </a:r>
            <a:r>
              <a:rPr lang="fi-FI" dirty="0"/>
              <a:t> fan </a:t>
            </a:r>
            <a:r>
              <a:rPr lang="fi-FI" dirty="0" err="1"/>
              <a:t>engagement</a:t>
            </a:r>
            <a:r>
              <a:rPr lang="fi-FI" dirty="0"/>
              <a:t> </a:t>
            </a:r>
            <a:r>
              <a:rPr lang="fi-FI" dirty="0" err="1"/>
              <a:t>platform</a:t>
            </a:r>
            <a:r>
              <a:rPr lang="fi-FI" dirty="0"/>
              <a:t> in </a:t>
            </a:r>
            <a:r>
              <a:rPr lang="fi-FI" dirty="0" err="1"/>
              <a:t>our</a:t>
            </a:r>
            <a:r>
              <a:rPr lang="fi-FI" dirty="0"/>
              <a:t> mobile </a:t>
            </a:r>
            <a:r>
              <a:rPr lang="fi-FI" dirty="0" err="1"/>
              <a:t>app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Fannex</a:t>
            </a:r>
            <a:r>
              <a:rPr lang="fi-FI" dirty="0"/>
              <a:t> is </a:t>
            </a:r>
            <a:r>
              <a:rPr lang="fi-FI" dirty="0" err="1"/>
              <a:t>platform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mayb</a:t>
            </a:r>
            <a:r>
              <a:rPr lang="fi-FI" dirty="0"/>
              <a:t> NHL and NFL </a:t>
            </a:r>
            <a:r>
              <a:rPr lang="fi-FI" dirty="0" err="1"/>
              <a:t>clubs</a:t>
            </a:r>
            <a:r>
              <a:rPr lang="fi-FI" dirty="0"/>
              <a:t> and it </a:t>
            </a:r>
            <a:r>
              <a:rPr lang="fi-FI" dirty="0" err="1"/>
              <a:t>has</a:t>
            </a:r>
            <a:r>
              <a:rPr lang="fi-FI" dirty="0"/>
              <a:t> </a:t>
            </a:r>
            <a:r>
              <a:rPr lang="fi-FI" dirty="0" err="1"/>
              <a:t>roughly</a:t>
            </a:r>
            <a:r>
              <a:rPr lang="fi-FI" dirty="0"/>
              <a:t> 15 made </a:t>
            </a:r>
            <a:r>
              <a:rPr lang="fi-FI" dirty="0" err="1"/>
              <a:t>games</a:t>
            </a:r>
            <a:r>
              <a:rPr lang="fi-FI" dirty="0"/>
              <a:t> </a:t>
            </a:r>
            <a:r>
              <a:rPr lang="fi-FI" dirty="0" err="1"/>
              <a:t>within</a:t>
            </a:r>
            <a:r>
              <a:rPr lang="fi-FI" dirty="0"/>
              <a:t>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platform</a:t>
            </a:r>
            <a:endParaRPr lang="fi-FI" dirty="0"/>
          </a:p>
          <a:p>
            <a:r>
              <a:rPr lang="fi-FI" dirty="0"/>
              <a:t>–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theme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games</a:t>
            </a:r>
            <a:r>
              <a:rPr lang="fi-FI" dirty="0"/>
              <a:t> to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own</a:t>
            </a:r>
            <a:r>
              <a:rPr lang="fi-FI" dirty="0"/>
              <a:t> design and </a:t>
            </a:r>
            <a:r>
              <a:rPr lang="fi-FI" dirty="0" err="1"/>
              <a:t>utilize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as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see</a:t>
            </a:r>
            <a:r>
              <a:rPr lang="fi-FI" dirty="0"/>
              <a:t> </a:t>
            </a:r>
            <a:r>
              <a:rPr lang="fi-FI" dirty="0" err="1"/>
              <a:t>fit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here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an </a:t>
            </a:r>
            <a:r>
              <a:rPr lang="fi-FI" dirty="0" err="1"/>
              <a:t>example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Ilves and Jukurit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platform</a:t>
            </a:r>
            <a:r>
              <a:rPr lang="fi-FI" dirty="0"/>
              <a:t> to </a:t>
            </a:r>
            <a:r>
              <a:rPr lang="fi-FI" dirty="0" err="1"/>
              <a:t>allow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game</a:t>
            </a:r>
            <a:r>
              <a:rPr lang="fi-FI" dirty="0"/>
              <a:t> to </a:t>
            </a:r>
            <a:r>
              <a:rPr lang="fi-FI" dirty="0" err="1"/>
              <a:t>vote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player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game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results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then</a:t>
            </a:r>
            <a:r>
              <a:rPr lang="fi-FI" dirty="0"/>
              <a:t> </a:t>
            </a:r>
            <a:r>
              <a:rPr lang="fi-FI" dirty="0" err="1"/>
              <a:t>shown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media </a:t>
            </a:r>
            <a:r>
              <a:rPr lang="fi-FI" dirty="0" err="1"/>
              <a:t>screen</a:t>
            </a:r>
            <a:r>
              <a:rPr lang="fi-FI" dirty="0"/>
              <a:t> and </a:t>
            </a:r>
            <a:r>
              <a:rPr lang="fi-FI" dirty="0" err="1"/>
              <a:t>winners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picked</a:t>
            </a:r>
            <a:endParaRPr lang="fi-FI" dirty="0"/>
          </a:p>
          <a:p>
            <a:r>
              <a:rPr lang="fi-FI" dirty="0"/>
              <a:t>- Lukko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platform</a:t>
            </a:r>
            <a:r>
              <a:rPr lang="fi-FI" dirty="0"/>
              <a:t> on </a:t>
            </a:r>
            <a:r>
              <a:rPr lang="fi-FI" dirty="0" err="1"/>
              <a:t>theri</a:t>
            </a:r>
            <a:r>
              <a:rPr lang="fi-FI" dirty="0"/>
              <a:t> </a:t>
            </a:r>
            <a:r>
              <a:rPr lang="fi-FI" dirty="0" err="1"/>
              <a:t>practice</a:t>
            </a:r>
            <a:r>
              <a:rPr lang="fi-FI" dirty="0"/>
              <a:t> </a:t>
            </a:r>
            <a:r>
              <a:rPr lang="fi-FI" dirty="0" err="1"/>
              <a:t>games</a:t>
            </a:r>
            <a:r>
              <a:rPr lang="fi-FI" dirty="0"/>
              <a:t> </a:t>
            </a:r>
            <a:r>
              <a:rPr lang="fi-FI" dirty="0" err="1"/>
              <a:t>tournament</a:t>
            </a:r>
            <a:r>
              <a:rPr lang="fi-FI" dirty="0"/>
              <a:t> Pitsi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 at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arena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vote</a:t>
            </a:r>
            <a:r>
              <a:rPr lang="fi-FI" dirty="0"/>
              <a:t> </a:t>
            </a:r>
            <a:r>
              <a:rPr lang="fi-FI" dirty="0" err="1"/>
              <a:t>whether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a </a:t>
            </a:r>
            <a:r>
              <a:rPr lang="fi-FI" dirty="0" err="1"/>
              <a:t>shootout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overtime</a:t>
            </a:r>
            <a:r>
              <a:rPr lang="fi-FI" dirty="0"/>
              <a:t> </a:t>
            </a:r>
            <a:r>
              <a:rPr lang="fi-FI" dirty="0" err="1"/>
              <a:t>if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a tie</a:t>
            </a:r>
          </a:p>
          <a:p>
            <a:r>
              <a:rPr lang="fi-FI" dirty="0"/>
              <a:t>- Sky is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limit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 and it </a:t>
            </a:r>
            <a:r>
              <a:rPr lang="fi-FI" dirty="0" err="1"/>
              <a:t>also</a:t>
            </a:r>
            <a:r>
              <a:rPr lang="fi-FI" dirty="0"/>
              <a:t> a </a:t>
            </a:r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way</a:t>
            </a:r>
            <a:r>
              <a:rPr lang="fi-FI" dirty="0"/>
              <a:t> to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sponsorship</a:t>
            </a:r>
            <a:r>
              <a:rPr lang="fi-FI" dirty="0"/>
              <a:t> money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963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where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now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Sense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</a:t>
            </a:r>
            <a:r>
              <a:rPr lang="fi-FI" dirty="0" err="1"/>
              <a:t>achieve</a:t>
            </a:r>
            <a:r>
              <a:rPr lang="fi-FI" dirty="0"/>
              <a:t> </a:t>
            </a:r>
            <a:r>
              <a:rPr lang="fi-FI" dirty="0" err="1"/>
              <a:t>pretty</a:t>
            </a:r>
            <a:r>
              <a:rPr lang="fi-FI" dirty="0"/>
              <a:t> </a:t>
            </a:r>
            <a:r>
              <a:rPr lang="fi-FI" dirty="0" err="1"/>
              <a:t>good</a:t>
            </a:r>
            <a:r>
              <a:rPr lang="fi-FI" dirty="0"/>
              <a:t> </a:t>
            </a:r>
            <a:r>
              <a:rPr lang="fi-FI" dirty="0" err="1"/>
              <a:t>progress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app</a:t>
            </a:r>
            <a:r>
              <a:rPr lang="fi-FI" dirty="0"/>
              <a:t>,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clubs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to </a:t>
            </a:r>
            <a:r>
              <a:rPr lang="fi-FI" dirty="0" err="1"/>
              <a:t>follow</a:t>
            </a:r>
            <a:r>
              <a:rPr lang="fi-FI" dirty="0"/>
              <a:t> and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clubs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</a:t>
            </a:r>
            <a:r>
              <a:rPr lang="fi-FI" dirty="0" err="1"/>
              <a:t>enviroment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end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year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season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visits</a:t>
            </a:r>
            <a:r>
              <a:rPr lang="fi-FI" dirty="0"/>
              <a:t> to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apps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20% </a:t>
            </a:r>
            <a:r>
              <a:rPr lang="fi-FI" dirty="0" err="1"/>
              <a:t>compared</a:t>
            </a:r>
            <a:r>
              <a:rPr lang="fi-FI" dirty="0"/>
              <a:t> to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season</a:t>
            </a:r>
            <a:r>
              <a:rPr lang="fi-FI" dirty="0"/>
              <a:t> and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importantly</a:t>
            </a:r>
            <a:r>
              <a:rPr lang="fi-FI" dirty="0"/>
              <a:t>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loads</a:t>
            </a:r>
            <a:r>
              <a:rPr lang="fi-FI" dirty="0"/>
              <a:t> to </a:t>
            </a:r>
            <a:r>
              <a:rPr lang="fi-FI" dirty="0" err="1"/>
              <a:t>new</a:t>
            </a:r>
            <a:r>
              <a:rPr lang="fi-FI" dirty="0"/>
              <a:t> mobile </a:t>
            </a:r>
            <a:r>
              <a:rPr lang="fi-FI" dirty="0" err="1"/>
              <a:t>phones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44% </a:t>
            </a:r>
            <a:r>
              <a:rPr lang="fi-FI" dirty="0" err="1"/>
              <a:t>througout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apps</a:t>
            </a:r>
            <a:r>
              <a:rPr lang="fi-FI" dirty="0"/>
              <a:t> </a:t>
            </a:r>
            <a:r>
              <a:rPr lang="fi-FI" dirty="0" err="1"/>
              <a:t>compared</a:t>
            </a:r>
            <a:r>
              <a:rPr lang="fi-FI" dirty="0"/>
              <a:t> to </a:t>
            </a:r>
            <a:r>
              <a:rPr lang="fi-FI" dirty="0" err="1"/>
              <a:t>previous</a:t>
            </a:r>
            <a:r>
              <a:rPr lang="fi-FI" dirty="0"/>
              <a:t> </a:t>
            </a:r>
            <a:r>
              <a:rPr lang="fi-FI" dirty="0" err="1"/>
              <a:t>season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hopefully</a:t>
            </a:r>
            <a:r>
              <a:rPr lang="fi-FI" dirty="0"/>
              <a:t> </a:t>
            </a:r>
            <a:r>
              <a:rPr lang="fi-FI" dirty="0" err="1"/>
              <a:t>proves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direction</a:t>
            </a:r>
            <a:r>
              <a:rPr lang="fi-FI" dirty="0"/>
              <a:t> is </a:t>
            </a:r>
            <a:r>
              <a:rPr lang="fi-FI" dirty="0" err="1"/>
              <a:t>right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does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future</a:t>
            </a:r>
            <a:r>
              <a:rPr lang="fi-FI" dirty="0"/>
              <a:t> </a:t>
            </a:r>
            <a:r>
              <a:rPr lang="fi-FI" dirty="0" err="1"/>
              <a:t>hold</a:t>
            </a:r>
            <a:r>
              <a:rPr lang="fi-FI" dirty="0"/>
              <a:t>…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241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Buyer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personas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 </a:t>
            </a:r>
            <a:r>
              <a:rPr lang="fi-FI" b="0" i="0" dirty="0">
                <a:solidFill>
                  <a:srgbClr val="040C28"/>
                </a:solidFill>
                <a:effectLst/>
                <a:latin typeface="Google Sans"/>
              </a:rPr>
              <a:t>help </a:t>
            </a:r>
            <a:r>
              <a:rPr lang="fi-FI" b="0" i="0" dirty="0" err="1">
                <a:solidFill>
                  <a:srgbClr val="040C28"/>
                </a:solidFill>
                <a:effectLst/>
                <a:latin typeface="Google Sans"/>
              </a:rPr>
              <a:t>you</a:t>
            </a:r>
            <a:r>
              <a:rPr lang="fi-FI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040C28"/>
                </a:solidFill>
                <a:effectLst/>
                <a:latin typeface="Google Sans"/>
              </a:rPr>
              <a:t>understand</a:t>
            </a:r>
            <a:r>
              <a:rPr lang="fi-FI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040C28"/>
                </a:solidFill>
                <a:effectLst/>
                <a:latin typeface="Google Sans"/>
              </a:rPr>
              <a:t>your</a:t>
            </a:r>
            <a:r>
              <a:rPr lang="fi-FI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040C28"/>
                </a:solidFill>
                <a:effectLst/>
                <a:latin typeface="Google Sans"/>
              </a:rPr>
              <a:t>customers</a:t>
            </a:r>
            <a:r>
              <a:rPr lang="fi-FI" b="0" i="0" dirty="0">
                <a:solidFill>
                  <a:srgbClr val="040C28"/>
                </a:solidFill>
                <a:effectLst/>
                <a:latin typeface="Google Sans"/>
              </a:rPr>
              <a:t> (and </a:t>
            </a:r>
            <a:r>
              <a:rPr lang="fi-FI" b="0" i="0" dirty="0" err="1">
                <a:solidFill>
                  <a:srgbClr val="040C28"/>
                </a:solidFill>
                <a:effectLst/>
                <a:latin typeface="Google Sans"/>
              </a:rPr>
              <a:t>prospective</a:t>
            </a:r>
            <a:r>
              <a:rPr lang="fi-FI" b="0" i="0" dirty="0">
                <a:solidFill>
                  <a:srgbClr val="040C28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040C28"/>
                </a:solidFill>
                <a:effectLst/>
                <a:latin typeface="Google Sans"/>
              </a:rPr>
              <a:t>customers</a:t>
            </a:r>
            <a:r>
              <a:rPr lang="fi-FI" b="0" i="0" dirty="0">
                <a:solidFill>
                  <a:srgbClr val="040C28"/>
                </a:solidFill>
                <a:effectLst/>
                <a:latin typeface="Google Sans"/>
              </a:rPr>
              <a:t>) </a:t>
            </a:r>
            <a:r>
              <a:rPr lang="fi-FI" b="0" i="0" dirty="0" err="1">
                <a:solidFill>
                  <a:srgbClr val="040C28"/>
                </a:solidFill>
                <a:effectLst/>
                <a:latin typeface="Google Sans"/>
              </a:rPr>
              <a:t>better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.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This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makes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it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easier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for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you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to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tailor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your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content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,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messaging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,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product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development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, and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services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to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meet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the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specific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needs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,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behaviors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, and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concerns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of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the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members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of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your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target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fi-FI" b="0" i="0" dirty="0" err="1">
                <a:solidFill>
                  <a:srgbClr val="202124"/>
                </a:solidFill>
                <a:effectLst/>
                <a:latin typeface="Google Sans"/>
              </a:rPr>
              <a:t>audience</a:t>
            </a:r>
            <a:r>
              <a:rPr lang="fi-FI" b="0" i="0" dirty="0">
                <a:solidFill>
                  <a:srgbClr val="202124"/>
                </a:solidFill>
                <a:effectLst/>
                <a:latin typeface="Google Sans"/>
              </a:rPr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1698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1994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478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first</a:t>
            </a:r>
            <a:r>
              <a:rPr lang="fi-FI" dirty="0"/>
              <a:t>, just </a:t>
            </a:r>
            <a:r>
              <a:rPr lang="fi-FI" dirty="0" err="1"/>
              <a:t>quickly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myself</a:t>
            </a:r>
            <a:r>
              <a:rPr lang="fi-FI" dirty="0"/>
              <a:t> and </a:t>
            </a:r>
            <a:r>
              <a:rPr lang="fi-FI" dirty="0" err="1"/>
              <a:t>why</a:t>
            </a:r>
            <a:r>
              <a:rPr lang="fi-FI" dirty="0"/>
              <a:t> I am </a:t>
            </a:r>
            <a:r>
              <a:rPr lang="fi-FI" dirty="0" err="1"/>
              <a:t>here</a:t>
            </a:r>
            <a:r>
              <a:rPr lang="fi-FI" dirty="0"/>
              <a:t> </a:t>
            </a:r>
            <a:r>
              <a:rPr lang="fi-FI" dirty="0" err="1"/>
              <a:t>talking</a:t>
            </a:r>
            <a:r>
              <a:rPr lang="fi-FI" dirty="0"/>
              <a:t> to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all</a:t>
            </a:r>
            <a:endParaRPr lang="fi-FI" dirty="0"/>
          </a:p>
          <a:p>
            <a:r>
              <a:rPr lang="fi-FI" dirty="0"/>
              <a:t>- +20years </a:t>
            </a:r>
            <a:r>
              <a:rPr lang="fi-FI" dirty="0" err="1"/>
              <a:t>worth</a:t>
            </a:r>
            <a:r>
              <a:rPr lang="fi-FI" dirty="0"/>
              <a:t> of </a:t>
            </a:r>
            <a:r>
              <a:rPr lang="fi-FI" dirty="0" err="1"/>
              <a:t>experience</a:t>
            </a:r>
            <a:r>
              <a:rPr lang="fi-FI" dirty="0"/>
              <a:t> </a:t>
            </a:r>
            <a:r>
              <a:rPr lang="fi-FI" dirty="0" err="1"/>
              <a:t>within</a:t>
            </a:r>
            <a:r>
              <a:rPr lang="fi-FI" dirty="0"/>
              <a:t> </a:t>
            </a:r>
            <a:r>
              <a:rPr lang="fi-FI" dirty="0" err="1"/>
              <a:t>digital</a:t>
            </a:r>
            <a:r>
              <a:rPr lang="fi-FI" dirty="0"/>
              <a:t> business</a:t>
            </a:r>
            <a:r>
              <a:rPr lang="fi-FI" dirty="0">
                <a:sym typeface="Wingdings" pitchFamily="2" charset="2"/>
              </a:rPr>
              <a:t> I </a:t>
            </a:r>
            <a:r>
              <a:rPr lang="fi-FI" dirty="0" err="1">
                <a:sym typeface="Wingdings" pitchFamily="2" charset="2"/>
              </a:rPr>
              <a:t>have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been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running</a:t>
            </a:r>
            <a:r>
              <a:rPr lang="fi-FI" dirty="0">
                <a:sym typeface="Wingdings" pitchFamily="2" charset="2"/>
              </a:rPr>
              <a:t> my </a:t>
            </a:r>
            <a:r>
              <a:rPr lang="fi-FI" dirty="0" err="1">
                <a:sym typeface="Wingdings" pitchFamily="2" charset="2"/>
              </a:rPr>
              <a:t>own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company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first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within</a:t>
            </a:r>
            <a:r>
              <a:rPr lang="fi-FI" dirty="0">
                <a:sym typeface="Wingdings" pitchFamily="2" charset="2"/>
              </a:rPr>
              <a:t> data </a:t>
            </a:r>
            <a:r>
              <a:rPr lang="fi-FI" dirty="0" err="1">
                <a:sym typeface="Wingdings" pitchFamily="2" charset="2"/>
              </a:rPr>
              <a:t>driven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marketing</a:t>
            </a:r>
            <a:r>
              <a:rPr lang="fi-FI" dirty="0">
                <a:sym typeface="Wingdings" pitchFamily="2" charset="2"/>
              </a:rPr>
              <a:t> and </a:t>
            </a:r>
            <a:r>
              <a:rPr lang="fi-FI" dirty="0" err="1">
                <a:sym typeface="Wingdings" pitchFamily="2" charset="2"/>
              </a:rPr>
              <a:t>sales</a:t>
            </a:r>
            <a:r>
              <a:rPr lang="fi-FI" dirty="0">
                <a:sym typeface="Wingdings" pitchFamily="2" charset="2"/>
              </a:rPr>
              <a:t> and </a:t>
            </a:r>
            <a:r>
              <a:rPr lang="fi-FI" dirty="0" err="1">
                <a:sym typeface="Wingdings" pitchFamily="2" charset="2"/>
              </a:rPr>
              <a:t>later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also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included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digital</a:t>
            </a:r>
            <a:r>
              <a:rPr lang="fi-FI" dirty="0">
                <a:sym typeface="Wingdings" pitchFamily="2" charset="2"/>
              </a:rPr>
              <a:t> business </a:t>
            </a:r>
            <a:r>
              <a:rPr lang="fi-FI" dirty="0" err="1">
                <a:sym typeface="Wingdings" pitchFamily="2" charset="2"/>
              </a:rPr>
              <a:t>development</a:t>
            </a:r>
            <a:r>
              <a:rPr lang="fi-FI" dirty="0">
                <a:sym typeface="Wingdings" pitchFamily="2" charset="2"/>
              </a:rPr>
              <a:t> to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mix</a:t>
            </a:r>
          </a:p>
          <a:p>
            <a:r>
              <a:rPr lang="fi-FI" dirty="0">
                <a:sym typeface="Wingdings" pitchFamily="2" charset="2"/>
              </a:rPr>
              <a:t>- </a:t>
            </a:r>
            <a:r>
              <a:rPr lang="fi-FI" dirty="0" err="1">
                <a:sym typeface="Wingdings" pitchFamily="2" charset="2"/>
              </a:rPr>
              <a:t>You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can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say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that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this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experience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has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given</a:t>
            </a:r>
            <a:r>
              <a:rPr lang="fi-FI" dirty="0">
                <a:sym typeface="Wingdings" pitchFamily="2" charset="2"/>
              </a:rPr>
              <a:t> me a </a:t>
            </a:r>
            <a:r>
              <a:rPr lang="fi-FI" dirty="0" err="1">
                <a:sym typeface="Wingdings" pitchFamily="2" charset="2"/>
              </a:rPr>
              <a:t>wide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experience</a:t>
            </a:r>
            <a:r>
              <a:rPr lang="fi-FI" dirty="0">
                <a:sym typeface="Wingdings" pitchFamily="2" charset="2"/>
              </a:rPr>
              <a:t> on </a:t>
            </a:r>
            <a:r>
              <a:rPr lang="fi-FI" dirty="0" err="1">
                <a:sym typeface="Wingdings" pitchFamily="2" charset="2"/>
              </a:rPr>
              <a:t>different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areas</a:t>
            </a:r>
            <a:r>
              <a:rPr lang="fi-FI" dirty="0">
                <a:sym typeface="Wingdings" pitchFamily="2" charset="2"/>
              </a:rPr>
              <a:t> of </a:t>
            </a:r>
            <a:r>
              <a:rPr lang="fi-FI" dirty="0" err="1">
                <a:sym typeface="Wingdings" pitchFamily="2" charset="2"/>
              </a:rPr>
              <a:t>digital</a:t>
            </a:r>
            <a:r>
              <a:rPr lang="fi-FI" dirty="0">
                <a:sym typeface="Wingdings" pitchFamily="2" charset="2"/>
              </a:rPr>
              <a:t> business </a:t>
            </a:r>
            <a:r>
              <a:rPr lang="fi-FI" dirty="0" err="1">
                <a:sym typeface="Wingdings" pitchFamily="2" charset="2"/>
              </a:rPr>
              <a:t>but</a:t>
            </a:r>
            <a:r>
              <a:rPr lang="fi-FI" dirty="0">
                <a:sym typeface="Wingdings" pitchFamily="2" charset="2"/>
              </a:rPr>
              <a:t> I am no </a:t>
            </a:r>
            <a:r>
              <a:rPr lang="fi-FI" dirty="0" err="1">
                <a:sym typeface="Wingdings" pitchFamily="2" charset="2"/>
              </a:rPr>
              <a:t>expert</a:t>
            </a:r>
            <a:r>
              <a:rPr lang="fi-FI" dirty="0">
                <a:sym typeface="Wingdings" pitchFamily="2" charset="2"/>
              </a:rPr>
              <a:t> in </a:t>
            </a:r>
            <a:r>
              <a:rPr lang="fi-FI" dirty="0" err="1">
                <a:sym typeface="Wingdings" pitchFamily="2" charset="2"/>
              </a:rPr>
              <a:t>any</a:t>
            </a:r>
            <a:r>
              <a:rPr lang="fi-FI" dirty="0">
                <a:sym typeface="Wingdings" pitchFamily="2" charset="2"/>
              </a:rPr>
              <a:t> of </a:t>
            </a:r>
            <a:r>
              <a:rPr lang="fi-FI" dirty="0" err="1">
                <a:sym typeface="Wingdings" pitchFamily="2" charset="2"/>
              </a:rPr>
              <a:t>those</a:t>
            </a:r>
            <a:r>
              <a:rPr lang="fi-FI" dirty="0">
                <a:sym typeface="Wingdings" pitchFamily="2" charset="2"/>
              </a:rPr>
              <a:t>  </a:t>
            </a:r>
            <a:r>
              <a:rPr lang="fi-FI" dirty="0" err="1">
                <a:sym typeface="Wingdings" pitchFamily="2" charset="2"/>
              </a:rPr>
              <a:t>those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things</a:t>
            </a:r>
            <a:r>
              <a:rPr lang="fi-FI" dirty="0">
                <a:sym typeface="Wingdings" pitchFamily="2" charset="2"/>
              </a:rPr>
              <a:t> I </a:t>
            </a:r>
            <a:r>
              <a:rPr lang="fi-FI" dirty="0" err="1">
                <a:sym typeface="Wingdings" pitchFamily="2" charset="2"/>
              </a:rPr>
              <a:t>leave</a:t>
            </a:r>
            <a:r>
              <a:rPr lang="fi-FI" dirty="0">
                <a:sym typeface="Wingdings" pitchFamily="2" charset="2"/>
              </a:rPr>
              <a:t> to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experts</a:t>
            </a:r>
            <a:endParaRPr lang="fi-FI" dirty="0">
              <a:sym typeface="Wingdings" pitchFamily="2" charset="2"/>
            </a:endParaRPr>
          </a:p>
          <a:p>
            <a:r>
              <a:rPr lang="fi-FI" dirty="0">
                <a:sym typeface="Wingdings" pitchFamily="2" charset="2"/>
              </a:rPr>
              <a:t>- For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last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two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years</a:t>
            </a:r>
            <a:r>
              <a:rPr lang="fi-FI" dirty="0">
                <a:sym typeface="Wingdings" pitchFamily="2" charset="2"/>
              </a:rPr>
              <a:t> I </a:t>
            </a:r>
            <a:r>
              <a:rPr lang="fi-FI" dirty="0" err="1">
                <a:sym typeface="Wingdings" pitchFamily="2" charset="2"/>
              </a:rPr>
              <a:t>ahve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been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working</a:t>
            </a:r>
            <a:r>
              <a:rPr lang="fi-FI" dirty="0">
                <a:sym typeface="Wingdings" pitchFamily="2" charset="2"/>
              </a:rPr>
              <a:t> as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chief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digital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officer</a:t>
            </a:r>
            <a:r>
              <a:rPr lang="fi-FI" dirty="0">
                <a:sym typeface="Wingdings" pitchFamily="2" charset="2"/>
              </a:rPr>
              <a:t> for </a:t>
            </a:r>
            <a:r>
              <a:rPr lang="fi-FI" dirty="0" err="1">
                <a:sym typeface="Wingdings" pitchFamily="2" charset="2"/>
              </a:rPr>
              <a:t>Finnish</a:t>
            </a:r>
            <a:r>
              <a:rPr lang="fi-FI" dirty="0">
                <a:sym typeface="Wingdings" pitchFamily="2" charset="2"/>
              </a:rPr>
              <a:t> Ice </a:t>
            </a:r>
            <a:r>
              <a:rPr lang="fi-FI" dirty="0" err="1">
                <a:sym typeface="Wingdings" pitchFamily="2" charset="2"/>
              </a:rPr>
              <a:t>hokcey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league</a:t>
            </a:r>
            <a:r>
              <a:rPr lang="fi-FI" dirty="0">
                <a:sym typeface="Wingdings" pitchFamily="2" charset="2"/>
              </a:rPr>
              <a:t> and </a:t>
            </a:r>
            <a:r>
              <a:rPr lang="fi-FI" dirty="0" err="1">
                <a:sym typeface="Wingdings" pitchFamily="2" charset="2"/>
              </a:rPr>
              <a:t>we</a:t>
            </a:r>
            <a:r>
              <a:rPr lang="fi-FI" dirty="0">
                <a:sym typeface="Wingdings" pitchFamily="2" charset="2"/>
              </a:rPr>
              <a:t> at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whole</a:t>
            </a:r>
            <a:r>
              <a:rPr lang="fi-FI" dirty="0">
                <a:sym typeface="Wingdings" pitchFamily="2" charset="2"/>
              </a:rPr>
              <a:t> Liiga </a:t>
            </a:r>
            <a:r>
              <a:rPr lang="fi-FI" dirty="0" err="1">
                <a:sym typeface="Wingdings" pitchFamily="2" charset="2"/>
              </a:rPr>
              <a:t>community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have</a:t>
            </a:r>
            <a:r>
              <a:rPr lang="fi-FI" dirty="0">
                <a:sym typeface="Wingdings" pitchFamily="2" charset="2"/>
              </a:rPr>
              <a:t> a </a:t>
            </a:r>
            <a:r>
              <a:rPr lang="fi-FI" dirty="0" err="1">
                <a:sym typeface="Wingdings" pitchFamily="2" charset="2"/>
              </a:rPr>
              <a:t>strong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focus</a:t>
            </a:r>
            <a:r>
              <a:rPr lang="fi-FI" dirty="0">
                <a:sym typeface="Wingdings" pitchFamily="2" charset="2"/>
              </a:rPr>
              <a:t> in </a:t>
            </a:r>
            <a:r>
              <a:rPr lang="fi-FI" dirty="0" err="1">
                <a:sym typeface="Wingdings" pitchFamily="2" charset="2"/>
              </a:rPr>
              <a:t>digitalization</a:t>
            </a:r>
            <a:endParaRPr lang="fi-FI" dirty="0">
              <a:sym typeface="Wingdings" pitchFamily="2" charset="2"/>
            </a:endParaRPr>
          </a:p>
          <a:p>
            <a:r>
              <a:rPr lang="fi-FI" dirty="0">
                <a:sym typeface="Wingdings" pitchFamily="2" charset="2"/>
              </a:rPr>
              <a:t>- and </a:t>
            </a:r>
            <a:r>
              <a:rPr lang="fi-FI" dirty="0" err="1">
                <a:sym typeface="Wingdings" pitchFamily="2" charset="2"/>
              </a:rPr>
              <a:t>now</a:t>
            </a:r>
            <a:r>
              <a:rPr lang="fi-FI" dirty="0">
                <a:sym typeface="Wingdings" pitchFamily="2" charset="2"/>
              </a:rPr>
              <a:t> I am </a:t>
            </a:r>
            <a:r>
              <a:rPr lang="fi-FI" dirty="0" err="1">
                <a:sym typeface="Wingdings" pitchFamily="2" charset="2"/>
              </a:rPr>
              <a:t>going</a:t>
            </a:r>
            <a:r>
              <a:rPr lang="fi-FI" dirty="0">
                <a:sym typeface="Wingdings" pitchFamily="2" charset="2"/>
              </a:rPr>
              <a:t> to </a:t>
            </a:r>
            <a:r>
              <a:rPr lang="fi-FI" dirty="0" err="1">
                <a:sym typeface="Wingdings" pitchFamily="2" charset="2"/>
              </a:rPr>
              <a:t>give</a:t>
            </a:r>
            <a:r>
              <a:rPr lang="fi-FI" dirty="0">
                <a:sym typeface="Wingdings" pitchFamily="2" charset="2"/>
              </a:rPr>
              <a:t> a </a:t>
            </a:r>
            <a:r>
              <a:rPr lang="fi-FI" dirty="0" err="1">
                <a:sym typeface="Wingdings" pitchFamily="2" charset="2"/>
              </a:rPr>
              <a:t>little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insight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about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what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have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been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planning</a:t>
            </a:r>
            <a:r>
              <a:rPr lang="fi-FI" dirty="0">
                <a:sym typeface="Wingdings" pitchFamily="2" charset="2"/>
              </a:rPr>
              <a:t> and </a:t>
            </a:r>
            <a:r>
              <a:rPr lang="fi-FI" dirty="0" err="1">
                <a:sym typeface="Wingdings" pitchFamily="2" charset="2"/>
              </a:rPr>
              <a:t>building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during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these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two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years</a:t>
            </a:r>
            <a:r>
              <a:rPr lang="fi-FI" dirty="0">
                <a:sym typeface="Wingdings" pitchFamily="2" charset="2"/>
              </a:rPr>
              <a:t> and </a:t>
            </a:r>
            <a:r>
              <a:rPr lang="fi-FI" dirty="0" err="1">
                <a:sym typeface="Wingdings" pitchFamily="2" charset="2"/>
              </a:rPr>
              <a:t>what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are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planning</a:t>
            </a:r>
            <a:r>
              <a:rPr lang="fi-FI" dirty="0">
                <a:sym typeface="Wingdings" pitchFamily="2" charset="2"/>
              </a:rPr>
              <a:t> in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future</a:t>
            </a:r>
            <a:endParaRPr lang="fi-FI" dirty="0">
              <a:sym typeface="Wingdings" pitchFamily="2" charset="2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0164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To </a:t>
            </a:r>
            <a:r>
              <a:rPr lang="fi-FI" dirty="0" err="1"/>
              <a:t>start</a:t>
            </a:r>
            <a:r>
              <a:rPr lang="fi-FI" dirty="0"/>
              <a:t> </a:t>
            </a:r>
            <a:r>
              <a:rPr lang="fi-FI" dirty="0" err="1"/>
              <a:t>things</a:t>
            </a:r>
            <a:r>
              <a:rPr lang="fi-FI" dirty="0"/>
              <a:t> of I </a:t>
            </a:r>
            <a:r>
              <a:rPr lang="fi-FI" dirty="0" err="1"/>
              <a:t>want</a:t>
            </a:r>
            <a:r>
              <a:rPr lang="fi-FI" dirty="0"/>
              <a:t> to show a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slider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strategy</a:t>
            </a:r>
            <a:endParaRPr lang="fi-FI" dirty="0"/>
          </a:p>
          <a:p>
            <a:r>
              <a:rPr lang="fi-FI" dirty="0"/>
              <a:t>- And 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worry</a:t>
            </a:r>
            <a:r>
              <a:rPr lang="fi-FI" dirty="0"/>
              <a:t>, I am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gonna</a:t>
            </a:r>
            <a:r>
              <a:rPr lang="fi-FI" dirty="0"/>
              <a:t> go </a:t>
            </a:r>
            <a:r>
              <a:rPr lang="fi-FI" dirty="0" err="1"/>
              <a:t>through</a:t>
            </a:r>
            <a:r>
              <a:rPr lang="fi-FI" dirty="0"/>
              <a:t> it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 </a:t>
            </a:r>
            <a:r>
              <a:rPr lang="fi-FI" dirty="0" err="1"/>
              <a:t>cause</a:t>
            </a:r>
            <a:r>
              <a:rPr lang="fi-FI" dirty="0"/>
              <a:t> </a:t>
            </a:r>
            <a:r>
              <a:rPr lang="fi-FI" dirty="0" err="1"/>
              <a:t>then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presentation</a:t>
            </a:r>
            <a:r>
              <a:rPr lang="fi-FI" dirty="0"/>
              <a:t> </a:t>
            </a:r>
            <a:r>
              <a:rPr lang="fi-FI" dirty="0" err="1"/>
              <a:t>would</a:t>
            </a:r>
            <a:r>
              <a:rPr lang="fi-FI" dirty="0"/>
              <a:t> </a:t>
            </a:r>
            <a:r>
              <a:rPr lang="fi-FI" dirty="0" err="1"/>
              <a:t>take</a:t>
            </a:r>
            <a:r>
              <a:rPr lang="fi-FI" dirty="0"/>
              <a:t>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20 </a:t>
            </a:r>
            <a:r>
              <a:rPr lang="fi-FI" dirty="0" err="1"/>
              <a:t>minutes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but</a:t>
            </a:r>
            <a:r>
              <a:rPr lang="fi-FI" dirty="0"/>
              <a:t> I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want</a:t>
            </a:r>
            <a:r>
              <a:rPr lang="fi-FI" dirty="0"/>
              <a:t> to show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because</a:t>
            </a:r>
            <a:r>
              <a:rPr lang="fi-FI" dirty="0"/>
              <a:t> </a:t>
            </a:r>
            <a:r>
              <a:rPr lang="fi-FI" dirty="0" err="1"/>
              <a:t>when</a:t>
            </a:r>
            <a:r>
              <a:rPr lang="fi-FI" dirty="0"/>
              <a:t> I </a:t>
            </a:r>
            <a:r>
              <a:rPr lang="fi-FI" dirty="0" err="1"/>
              <a:t>was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recruitment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talked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Ice hockey </a:t>
            </a:r>
            <a:r>
              <a:rPr lang="fi-FI" dirty="0" err="1"/>
              <a:t>league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updated</a:t>
            </a:r>
            <a:r>
              <a:rPr lang="fi-FI" dirty="0"/>
              <a:t> </a:t>
            </a:r>
            <a:r>
              <a:rPr lang="fi-FI" dirty="0" err="1"/>
              <a:t>quite</a:t>
            </a:r>
            <a:r>
              <a:rPr lang="fi-FI" dirty="0"/>
              <a:t> </a:t>
            </a:r>
            <a:r>
              <a:rPr lang="fi-FI" dirty="0" err="1"/>
              <a:t>recently</a:t>
            </a:r>
            <a:endParaRPr lang="fi-FI" dirty="0"/>
          </a:p>
          <a:p>
            <a:r>
              <a:rPr lang="fi-FI" dirty="0"/>
              <a:t>- I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impressed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it, </a:t>
            </a:r>
            <a:r>
              <a:rPr lang="fi-FI" dirty="0" err="1"/>
              <a:t>right</a:t>
            </a:r>
            <a:r>
              <a:rPr lang="fi-FI" dirty="0"/>
              <a:t> </a:t>
            </a:r>
            <a:r>
              <a:rPr lang="fi-FI" dirty="0" err="1"/>
              <a:t>kind</a:t>
            </a:r>
            <a:r>
              <a:rPr lang="fi-FI" dirty="0"/>
              <a:t> of </a:t>
            </a:r>
            <a:r>
              <a:rPr lang="fi-FI" dirty="0" err="1"/>
              <a:t>drivinf</a:t>
            </a:r>
            <a:r>
              <a:rPr lang="fi-FI" dirty="0"/>
              <a:t> </a:t>
            </a:r>
            <a:r>
              <a:rPr lang="fi-FI" dirty="0" err="1"/>
              <a:t>forces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identified</a:t>
            </a:r>
            <a:r>
              <a:rPr lang="fi-FI" dirty="0"/>
              <a:t>, it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enough</a:t>
            </a:r>
            <a:r>
              <a:rPr lang="fi-FI" dirty="0"/>
              <a:t> ambition and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importantly</a:t>
            </a:r>
            <a:r>
              <a:rPr lang="fi-FI" dirty="0"/>
              <a:t> </a:t>
            </a:r>
            <a:r>
              <a:rPr lang="fi-FI" dirty="0" err="1"/>
              <a:t>mentioned</a:t>
            </a:r>
            <a:r>
              <a:rPr lang="fi-FI" dirty="0"/>
              <a:t> </a:t>
            </a:r>
            <a:r>
              <a:rPr lang="fi-FI" dirty="0" err="1"/>
              <a:t>strategic</a:t>
            </a:r>
            <a:r>
              <a:rPr lang="fi-FI" dirty="0"/>
              <a:t> </a:t>
            </a:r>
            <a:r>
              <a:rPr lang="fi-FI" dirty="0" err="1"/>
              <a:t>goals</a:t>
            </a:r>
            <a:r>
              <a:rPr lang="fi-FI" dirty="0"/>
              <a:t> and </a:t>
            </a:r>
            <a:r>
              <a:rPr lang="fi-FI" dirty="0" err="1"/>
              <a:t>development</a:t>
            </a:r>
            <a:r>
              <a:rPr lang="fi-FI" dirty="0"/>
              <a:t> </a:t>
            </a:r>
            <a:r>
              <a:rPr lang="fi-FI" dirty="0" err="1"/>
              <a:t>programs</a:t>
            </a:r>
            <a:r>
              <a:rPr lang="fi-FI" dirty="0"/>
              <a:t> made </a:t>
            </a:r>
            <a:r>
              <a:rPr lang="fi-FI" dirty="0" err="1"/>
              <a:t>sense</a:t>
            </a:r>
            <a:r>
              <a:rPr lang="fi-FI" dirty="0"/>
              <a:t> to me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6452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what</a:t>
            </a:r>
            <a:r>
              <a:rPr lang="fi-FI" dirty="0"/>
              <a:t> I </a:t>
            </a:r>
            <a:r>
              <a:rPr lang="fi-FI" dirty="0" err="1"/>
              <a:t>didn’t</a:t>
            </a:r>
            <a:r>
              <a:rPr lang="fi-FI" dirty="0"/>
              <a:t> </a:t>
            </a:r>
            <a:r>
              <a:rPr lang="fi-FI" dirty="0" err="1"/>
              <a:t>really</a:t>
            </a:r>
            <a:r>
              <a:rPr lang="fi-FI" dirty="0"/>
              <a:t> </a:t>
            </a:r>
            <a:r>
              <a:rPr lang="fi-FI" dirty="0" err="1"/>
              <a:t>understand</a:t>
            </a:r>
            <a:r>
              <a:rPr lang="fi-FI" dirty="0"/>
              <a:t> </a:t>
            </a:r>
            <a:r>
              <a:rPr lang="fi-FI" dirty="0" err="1"/>
              <a:t>during</a:t>
            </a:r>
            <a:r>
              <a:rPr lang="fi-FI" dirty="0"/>
              <a:t> my </a:t>
            </a:r>
            <a:r>
              <a:rPr lang="fi-FI" dirty="0" err="1"/>
              <a:t>recruitment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how</a:t>
            </a:r>
            <a:r>
              <a:rPr lang="fi-FI" dirty="0"/>
              <a:t>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dirty="0" err="1"/>
              <a:t>things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in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programs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related</a:t>
            </a:r>
            <a:r>
              <a:rPr lang="fi-FI" dirty="0"/>
              <a:t> to </a:t>
            </a:r>
            <a:r>
              <a:rPr lang="fi-FI" dirty="0" err="1"/>
              <a:t>things</a:t>
            </a:r>
            <a:r>
              <a:rPr lang="fi-FI" dirty="0"/>
              <a:t> </a:t>
            </a:r>
            <a:r>
              <a:rPr lang="fi-FI" dirty="0" err="1"/>
              <a:t>digital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basically</a:t>
            </a:r>
            <a:r>
              <a:rPr lang="fi-FI" dirty="0"/>
              <a:t> </a:t>
            </a:r>
            <a:r>
              <a:rPr lang="fi-FI" dirty="0" err="1"/>
              <a:t>digitalization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everywhere</a:t>
            </a:r>
            <a:r>
              <a:rPr lang="fi-FI" dirty="0"/>
              <a:t> in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programs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it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self-evident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 </a:t>
            </a:r>
            <a:r>
              <a:rPr lang="fi-FI" dirty="0" err="1"/>
              <a:t>needed</a:t>
            </a:r>
            <a:r>
              <a:rPr lang="fi-FI" dirty="0"/>
              <a:t> </a:t>
            </a:r>
            <a:r>
              <a:rPr lang="fi-FI" dirty="0" err="1"/>
              <a:t>figure</a:t>
            </a:r>
            <a:r>
              <a:rPr lang="fi-FI" dirty="0"/>
              <a:t> out </a:t>
            </a:r>
            <a:r>
              <a:rPr lang="fi-FI" dirty="0" err="1"/>
              <a:t>what</a:t>
            </a:r>
            <a:r>
              <a:rPr lang="fi-FI" dirty="0"/>
              <a:t> I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focus</a:t>
            </a:r>
            <a:r>
              <a:rPr lang="fi-FI" dirty="0"/>
              <a:t> on </a:t>
            </a:r>
            <a:r>
              <a:rPr lang="fi-FI" dirty="0" err="1"/>
              <a:t>first</a:t>
            </a:r>
            <a:r>
              <a:rPr lang="fi-FI" dirty="0"/>
              <a:t> and </a:t>
            </a:r>
            <a:r>
              <a:rPr lang="fi-FI" dirty="0" err="1"/>
              <a:t>what</a:t>
            </a:r>
            <a:r>
              <a:rPr lang="fi-FI" dirty="0"/>
              <a:t> I </a:t>
            </a:r>
            <a:r>
              <a:rPr lang="fi-FI" dirty="0" err="1"/>
              <a:t>leave</a:t>
            </a:r>
            <a:r>
              <a:rPr lang="fi-FI" dirty="0"/>
              <a:t> for </a:t>
            </a:r>
            <a:r>
              <a:rPr lang="fi-FI" dirty="0" err="1"/>
              <a:t>later</a:t>
            </a: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486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during</a:t>
            </a:r>
            <a:r>
              <a:rPr lang="fi-FI" dirty="0"/>
              <a:t> my </a:t>
            </a:r>
            <a:r>
              <a:rPr lang="fi-FI" dirty="0" err="1"/>
              <a:t>recruitment</a:t>
            </a:r>
            <a:r>
              <a:rPr lang="fi-FI" dirty="0"/>
              <a:t> </a:t>
            </a:r>
            <a:r>
              <a:rPr lang="fi-FI" dirty="0" err="1"/>
              <a:t>process</a:t>
            </a:r>
            <a:r>
              <a:rPr lang="fi-FI" dirty="0"/>
              <a:t>, it </a:t>
            </a:r>
            <a:r>
              <a:rPr lang="fi-FI" dirty="0" err="1"/>
              <a:t>wa</a:t>
            </a:r>
            <a:r>
              <a:rPr lang="fi-FI" dirty="0"/>
              <a:t> </a:t>
            </a:r>
            <a:r>
              <a:rPr lang="fi-FI" dirty="0" err="1"/>
              <a:t>mentioned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a </a:t>
            </a:r>
            <a:r>
              <a:rPr lang="fi-FI" dirty="0" err="1"/>
              <a:t>bit</a:t>
            </a:r>
            <a:r>
              <a:rPr lang="fi-FI" dirty="0"/>
              <a:t> of </a:t>
            </a:r>
            <a:r>
              <a:rPr lang="fi-FI" dirty="0" err="1"/>
              <a:t>trouble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Liiga’s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</a:t>
            </a:r>
            <a:r>
              <a:rPr lang="fi-FI" dirty="0" err="1"/>
              <a:t>renewal</a:t>
            </a:r>
            <a:r>
              <a:rPr lang="fi-FI" dirty="0"/>
              <a:t> </a:t>
            </a:r>
            <a:r>
              <a:rPr lang="fi-FI" dirty="0" err="1"/>
              <a:t>project</a:t>
            </a:r>
            <a:endParaRPr lang="fi-FI" dirty="0"/>
          </a:p>
          <a:p>
            <a:r>
              <a:rPr lang="fi-FI" dirty="0"/>
              <a:t>- I </a:t>
            </a:r>
            <a:r>
              <a:rPr lang="fi-FI" dirty="0" err="1"/>
              <a:t>started</a:t>
            </a:r>
            <a:r>
              <a:rPr lang="fi-FI" dirty="0"/>
              <a:t> to </a:t>
            </a:r>
            <a:r>
              <a:rPr lang="fi-FI" dirty="0" err="1"/>
              <a:t>realize</a:t>
            </a:r>
            <a:r>
              <a:rPr lang="fi-FI" dirty="0"/>
              <a:t> </a:t>
            </a:r>
            <a:r>
              <a:rPr lang="fi-FI" dirty="0" err="1"/>
              <a:t>how</a:t>
            </a:r>
            <a:r>
              <a:rPr lang="fi-FI" dirty="0"/>
              <a:t>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dirty="0" err="1"/>
              <a:t>trouble</a:t>
            </a:r>
            <a:r>
              <a:rPr lang="fi-FI" dirty="0"/>
              <a:t> </a:t>
            </a:r>
            <a:r>
              <a:rPr lang="fi-FI" dirty="0" err="1"/>
              <a:t>juut</a:t>
            </a:r>
            <a:r>
              <a:rPr lang="fi-FI" dirty="0"/>
              <a:t> </a:t>
            </a:r>
            <a:r>
              <a:rPr lang="fi-FI" dirty="0" err="1"/>
              <a:t>before</a:t>
            </a:r>
            <a:r>
              <a:rPr lang="fi-FI" dirty="0"/>
              <a:t> I </a:t>
            </a:r>
            <a:r>
              <a:rPr lang="fi-FI" dirty="0" err="1"/>
              <a:t>started</a:t>
            </a:r>
            <a:r>
              <a:rPr lang="fi-FI" dirty="0"/>
              <a:t> as </a:t>
            </a:r>
            <a:r>
              <a:rPr lang="fi-FI" dirty="0" err="1"/>
              <a:t>this</a:t>
            </a:r>
            <a:r>
              <a:rPr lang="fi-FI" dirty="0"/>
              <a:t> news </a:t>
            </a:r>
            <a:r>
              <a:rPr lang="fi-FI" dirty="0" err="1"/>
              <a:t>article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</a:t>
            </a:r>
            <a:r>
              <a:rPr lang="fi-FI" dirty="0" err="1"/>
              <a:t>newspaper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13th of August </a:t>
            </a:r>
            <a:r>
              <a:rPr lang="fi-FI" dirty="0" err="1"/>
              <a:t>demonstrates</a:t>
            </a:r>
            <a:r>
              <a:rPr lang="fi-FI" dirty="0"/>
              <a:t> </a:t>
            </a:r>
            <a:r>
              <a:rPr lang="fi-FI" dirty="0">
                <a:sym typeface="Wingdings" pitchFamily="2" charset="2"/>
              </a:rPr>
              <a:t> It </a:t>
            </a:r>
            <a:r>
              <a:rPr lang="fi-FI" dirty="0" err="1">
                <a:sym typeface="Wingdings" pitchFamily="2" charset="2"/>
              </a:rPr>
              <a:t>basically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says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that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nothing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works</a:t>
            </a:r>
            <a:r>
              <a:rPr lang="fi-FI" dirty="0">
                <a:sym typeface="Wingdings" pitchFamily="2" charset="2"/>
              </a:rPr>
              <a:t> on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just </a:t>
            </a:r>
            <a:r>
              <a:rPr lang="fi-FI" dirty="0" err="1">
                <a:sym typeface="Wingdings" pitchFamily="2" charset="2"/>
              </a:rPr>
              <a:t>lauched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site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article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released</a:t>
            </a:r>
            <a:r>
              <a:rPr lang="fi-FI" dirty="0"/>
              <a:t> on </a:t>
            </a:r>
            <a:r>
              <a:rPr lang="fi-FI" dirty="0" err="1"/>
              <a:t>Friday</a:t>
            </a:r>
            <a:r>
              <a:rPr lang="fi-FI" dirty="0"/>
              <a:t> and I </a:t>
            </a:r>
            <a:r>
              <a:rPr lang="fi-FI" dirty="0" err="1"/>
              <a:t>started</a:t>
            </a:r>
            <a:r>
              <a:rPr lang="fi-FI" dirty="0"/>
              <a:t> on my </a:t>
            </a:r>
            <a:r>
              <a:rPr lang="fi-FI" dirty="0" err="1"/>
              <a:t>job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following</a:t>
            </a:r>
            <a:r>
              <a:rPr lang="fi-FI" dirty="0"/>
              <a:t> </a:t>
            </a:r>
            <a:r>
              <a:rPr lang="fi-FI" dirty="0" err="1"/>
              <a:t>Monday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kinda</a:t>
            </a:r>
            <a:r>
              <a:rPr lang="fi-FI" dirty="0"/>
              <a:t> of my </a:t>
            </a:r>
            <a:r>
              <a:rPr lang="fi-FI" dirty="0" err="1"/>
              <a:t>welcome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jod</a:t>
            </a:r>
            <a:r>
              <a:rPr lang="fi-FI" dirty="0"/>
              <a:t> </a:t>
            </a:r>
            <a:r>
              <a:rPr lang="fi-FI" dirty="0" err="1"/>
              <a:t>present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Likely</a:t>
            </a:r>
            <a:r>
              <a:rPr lang="fi-FI" dirty="0"/>
              <a:t> </a:t>
            </a:r>
            <a:r>
              <a:rPr lang="fi-FI" dirty="0" err="1"/>
              <a:t>something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already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done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and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transferred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partner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renewed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to a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tech</a:t>
            </a:r>
            <a:r>
              <a:rPr lang="fi-FI" dirty="0"/>
              <a:t> </a:t>
            </a:r>
            <a:r>
              <a:rPr lang="fi-FI" dirty="0" err="1"/>
              <a:t>partner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wad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done</a:t>
            </a:r>
            <a:r>
              <a:rPr lang="fi-FI" dirty="0"/>
              <a:t> </a:t>
            </a:r>
            <a:r>
              <a:rPr lang="fi-FI" dirty="0" err="1"/>
              <a:t>Liiga’s</a:t>
            </a:r>
            <a:r>
              <a:rPr lang="fi-FI" dirty="0"/>
              <a:t> and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club’s</a:t>
            </a:r>
            <a:r>
              <a:rPr lang="fi-FI" dirty="0"/>
              <a:t> mobile </a:t>
            </a:r>
            <a:r>
              <a:rPr lang="fi-FI" dirty="0" err="1"/>
              <a:t>apps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After</a:t>
            </a:r>
            <a:r>
              <a:rPr lang="fi-FI" dirty="0"/>
              <a:t> a </a:t>
            </a:r>
            <a:r>
              <a:rPr lang="fi-FI" dirty="0" err="1"/>
              <a:t>little</a:t>
            </a:r>
            <a:r>
              <a:rPr lang="fi-FI" dirty="0"/>
              <a:t> </a:t>
            </a:r>
            <a:r>
              <a:rPr lang="fi-FI" dirty="0" err="1"/>
              <a:t>bit</a:t>
            </a:r>
            <a:r>
              <a:rPr lang="fi-FI" dirty="0"/>
              <a:t> of </a:t>
            </a:r>
            <a:r>
              <a:rPr lang="fi-FI" dirty="0" err="1"/>
              <a:t>discussion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tech</a:t>
            </a:r>
            <a:r>
              <a:rPr lang="fi-FI" dirty="0"/>
              <a:t> </a:t>
            </a:r>
            <a:r>
              <a:rPr lang="fi-FI" dirty="0" err="1"/>
              <a:t>partner</a:t>
            </a:r>
            <a:r>
              <a:rPr lang="fi-FI" dirty="0"/>
              <a:t> it </a:t>
            </a:r>
            <a:r>
              <a:rPr lang="fi-FI" dirty="0" err="1"/>
              <a:t>became</a:t>
            </a:r>
            <a:r>
              <a:rPr lang="fi-FI" dirty="0"/>
              <a:t> </a:t>
            </a:r>
            <a:r>
              <a:rPr lang="fi-FI" dirty="0" err="1"/>
              <a:t>evident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 </a:t>
            </a:r>
            <a:r>
              <a:rPr lang="fi-FI" dirty="0" err="1"/>
              <a:t>would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spend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I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originally</a:t>
            </a:r>
            <a:r>
              <a:rPr lang="fi-FI" dirty="0"/>
              <a:t> </a:t>
            </a:r>
            <a:r>
              <a:rPr lang="fi-FI" dirty="0" err="1"/>
              <a:t>planned</a:t>
            </a:r>
            <a:r>
              <a:rPr lang="fi-FI" dirty="0"/>
              <a:t> and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another</a:t>
            </a:r>
            <a:r>
              <a:rPr lang="fi-FI" dirty="0"/>
              <a:t> </a:t>
            </a:r>
            <a:r>
              <a:rPr lang="fi-FI" dirty="0" err="1"/>
              <a:t>problem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official</a:t>
            </a:r>
            <a:r>
              <a:rPr lang="fi-FI" dirty="0"/>
              <a:t> </a:t>
            </a:r>
            <a:r>
              <a:rPr lang="fi-FI" dirty="0" err="1"/>
              <a:t>results</a:t>
            </a:r>
            <a:r>
              <a:rPr lang="fi-FI" dirty="0"/>
              <a:t> and </a:t>
            </a:r>
            <a:r>
              <a:rPr lang="fi-FI" dirty="0" err="1"/>
              <a:t>stats</a:t>
            </a:r>
            <a:r>
              <a:rPr lang="fi-FI" dirty="0"/>
              <a:t> </a:t>
            </a:r>
            <a:r>
              <a:rPr lang="fi-FI" dirty="0" err="1"/>
              <a:t>service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under</a:t>
            </a:r>
            <a:r>
              <a:rPr lang="fi-FI" dirty="0"/>
              <a:t> </a:t>
            </a:r>
            <a:r>
              <a:rPr lang="fi-FI" dirty="0" err="1"/>
              <a:t>minimal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 for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ten</a:t>
            </a:r>
            <a:r>
              <a:rPr lang="fi-FI" dirty="0"/>
              <a:t> </a:t>
            </a:r>
            <a:r>
              <a:rPr lang="fi-FI" dirty="0" err="1"/>
              <a:t>years</a:t>
            </a:r>
            <a:r>
              <a:rPr lang="fi-FI" dirty="0"/>
              <a:t> and it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actually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root</a:t>
            </a:r>
            <a:r>
              <a:rPr lang="fi-FI" dirty="0"/>
              <a:t> </a:t>
            </a:r>
            <a:r>
              <a:rPr lang="fi-FI" dirty="0" err="1"/>
              <a:t>cause</a:t>
            </a:r>
            <a:r>
              <a:rPr lang="fi-FI" dirty="0"/>
              <a:t> for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problems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and on </a:t>
            </a:r>
            <a:r>
              <a:rPr lang="fi-FI" dirty="0" err="1"/>
              <a:t>our</a:t>
            </a:r>
            <a:r>
              <a:rPr lang="fi-FI" dirty="0"/>
              <a:t> mobile </a:t>
            </a:r>
            <a:r>
              <a:rPr lang="fi-FI" dirty="0" err="1"/>
              <a:t>apps</a:t>
            </a:r>
            <a:endParaRPr lang="fi-FI" dirty="0"/>
          </a:p>
          <a:p>
            <a:r>
              <a:rPr lang="fi-FI" dirty="0"/>
              <a:t>-</a:t>
            </a:r>
            <a:r>
              <a:rPr lang="fi-FI" dirty="0" err="1"/>
              <a:t>After</a:t>
            </a:r>
            <a:r>
              <a:rPr lang="fi-FI" dirty="0"/>
              <a:t> </a:t>
            </a:r>
            <a:r>
              <a:rPr lang="fi-FI" dirty="0" err="1"/>
              <a:t>relaizing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I </a:t>
            </a:r>
            <a:r>
              <a:rPr lang="fi-FI" dirty="0" err="1"/>
              <a:t>knew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it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even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important</a:t>
            </a:r>
            <a:r>
              <a:rPr lang="fi-FI" dirty="0"/>
              <a:t> to </a:t>
            </a:r>
            <a:r>
              <a:rPr lang="fi-FI" dirty="0" err="1"/>
              <a:t>find</a:t>
            </a:r>
            <a:r>
              <a:rPr lang="fi-FI" dirty="0"/>
              <a:t> out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things</a:t>
            </a:r>
            <a:r>
              <a:rPr lang="fi-FI" dirty="0"/>
              <a:t> to </a:t>
            </a:r>
            <a:r>
              <a:rPr lang="fi-FI" dirty="0" err="1"/>
              <a:t>focus</a:t>
            </a:r>
            <a:r>
              <a:rPr lang="fi-FI" dirty="0"/>
              <a:t> on </a:t>
            </a:r>
            <a:r>
              <a:rPr lang="fi-FI" dirty="0" err="1"/>
              <a:t>first</a:t>
            </a:r>
            <a:r>
              <a:rPr lang="fi-FI" dirty="0"/>
              <a:t>, </a:t>
            </a:r>
            <a:r>
              <a:rPr lang="fi-FI" dirty="0" err="1"/>
              <a:t>together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burning</a:t>
            </a:r>
            <a:r>
              <a:rPr lang="fi-FI" dirty="0"/>
              <a:t> </a:t>
            </a:r>
            <a:r>
              <a:rPr lang="fi-FI" dirty="0" err="1"/>
              <a:t>platform</a:t>
            </a:r>
            <a:r>
              <a:rPr lang="fi-FI" dirty="0"/>
              <a:t>, </a:t>
            </a:r>
            <a:r>
              <a:rPr lang="fi-FI" dirty="0" err="1"/>
              <a:t>so</a:t>
            </a:r>
            <a:r>
              <a:rPr lang="fi-FI" dirty="0"/>
              <a:t> I </a:t>
            </a:r>
            <a:r>
              <a:rPr lang="fi-FI" dirty="0" err="1"/>
              <a:t>decided</a:t>
            </a:r>
            <a:r>
              <a:rPr lang="fi-FI" dirty="0"/>
              <a:t> to </a:t>
            </a:r>
            <a:r>
              <a:rPr lang="fi-FI" dirty="0" err="1"/>
              <a:t>do</a:t>
            </a:r>
            <a:r>
              <a:rPr lang="fi-FI" dirty="0"/>
              <a:t> a </a:t>
            </a:r>
            <a:r>
              <a:rPr lang="fi-FI" dirty="0" err="1"/>
              <a:t>farily</a:t>
            </a:r>
            <a:r>
              <a:rPr lang="fi-FI" dirty="0"/>
              <a:t> </a:t>
            </a:r>
            <a:r>
              <a:rPr lang="fi-FI" dirty="0" err="1"/>
              <a:t>large</a:t>
            </a:r>
            <a:r>
              <a:rPr lang="fi-FI" dirty="0"/>
              <a:t> </a:t>
            </a:r>
            <a:r>
              <a:rPr lang="fi-FI" dirty="0" err="1"/>
              <a:t>questionare</a:t>
            </a:r>
            <a:r>
              <a:rPr lang="fi-FI" dirty="0"/>
              <a:t> to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clubs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a </a:t>
            </a:r>
            <a:r>
              <a:rPr lang="fi-FI" dirty="0" err="1"/>
              <a:t>goal</a:t>
            </a:r>
            <a:r>
              <a:rPr lang="fi-FI" dirty="0"/>
              <a:t> to </a:t>
            </a:r>
            <a:r>
              <a:rPr lang="fi-FI" dirty="0" err="1"/>
              <a:t>find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right</a:t>
            </a:r>
            <a:r>
              <a:rPr lang="fi-FI" dirty="0"/>
              <a:t> </a:t>
            </a:r>
            <a:r>
              <a:rPr lang="fi-FI" dirty="0" err="1"/>
              <a:t>focus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questinare</a:t>
            </a:r>
            <a:r>
              <a:rPr lang="fi-FI" dirty="0"/>
              <a:t>…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588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Again</a:t>
            </a:r>
            <a:r>
              <a:rPr lang="fi-FI" dirty="0"/>
              <a:t>, </a:t>
            </a:r>
            <a:r>
              <a:rPr lang="fi-FI" dirty="0" err="1"/>
              <a:t>don’t</a:t>
            </a:r>
            <a:r>
              <a:rPr lang="fi-FI" dirty="0"/>
              <a:t> </a:t>
            </a:r>
            <a:r>
              <a:rPr lang="fi-FI" dirty="0" err="1"/>
              <a:t>worry</a:t>
            </a:r>
            <a:r>
              <a:rPr lang="fi-FI" dirty="0"/>
              <a:t>, I am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going</a:t>
            </a:r>
            <a:r>
              <a:rPr lang="fi-FI" dirty="0"/>
              <a:t> to go </a:t>
            </a:r>
            <a:r>
              <a:rPr lang="fi-FI" dirty="0" err="1"/>
              <a:t>through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wholw</a:t>
            </a:r>
            <a:r>
              <a:rPr lang="fi-FI" dirty="0"/>
              <a:t> </a:t>
            </a:r>
            <a:r>
              <a:rPr lang="fi-FI" dirty="0" err="1"/>
              <a:t>questinare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I </a:t>
            </a:r>
            <a:r>
              <a:rPr lang="fi-FI" dirty="0" err="1"/>
              <a:t>would</a:t>
            </a:r>
            <a:r>
              <a:rPr lang="fi-FI" dirty="0"/>
              <a:t> show a </a:t>
            </a:r>
            <a:r>
              <a:rPr lang="fi-FI" dirty="0" err="1"/>
              <a:t>couple</a:t>
            </a:r>
            <a:r>
              <a:rPr lang="fi-FI" dirty="0"/>
              <a:t> of </a:t>
            </a:r>
            <a:r>
              <a:rPr lang="fi-FI" dirty="0" err="1"/>
              <a:t>pics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it</a:t>
            </a:r>
          </a:p>
          <a:p>
            <a:r>
              <a:rPr lang="fi-FI" dirty="0"/>
              <a:t>- </a:t>
            </a:r>
            <a:r>
              <a:rPr lang="fi-FI" dirty="0" err="1"/>
              <a:t>First</a:t>
            </a:r>
            <a:r>
              <a:rPr lang="fi-FI" dirty="0"/>
              <a:t> of </a:t>
            </a:r>
            <a:r>
              <a:rPr lang="fi-FI" dirty="0" err="1"/>
              <a:t>all</a:t>
            </a:r>
            <a:r>
              <a:rPr lang="fi-FI" dirty="0"/>
              <a:t>,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questinare</a:t>
            </a:r>
            <a:r>
              <a:rPr lang="fi-FI" dirty="0"/>
              <a:t> </a:t>
            </a:r>
            <a:r>
              <a:rPr lang="fi-FI" dirty="0" err="1"/>
              <a:t>told</a:t>
            </a:r>
            <a:r>
              <a:rPr lang="fi-FI" dirty="0"/>
              <a:t> me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better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understanding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data </a:t>
            </a:r>
            <a:r>
              <a:rPr lang="fi-FI" dirty="0" err="1"/>
              <a:t>was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focus</a:t>
            </a:r>
            <a:r>
              <a:rPr lang="fi-FI" dirty="0"/>
              <a:t> for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clubs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club at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invested</a:t>
            </a:r>
            <a:r>
              <a:rPr lang="fi-FI" dirty="0"/>
              <a:t> in </a:t>
            </a:r>
            <a:r>
              <a:rPr lang="fi-FI" dirty="0" err="1"/>
              <a:t>customer</a:t>
            </a:r>
            <a:r>
              <a:rPr lang="fi-FI" dirty="0"/>
              <a:t> data </a:t>
            </a:r>
            <a:r>
              <a:rPr lang="fi-FI" dirty="0" err="1"/>
              <a:t>platform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considering</a:t>
            </a:r>
            <a:r>
              <a:rPr lang="fi-FI" dirty="0"/>
              <a:t> it</a:t>
            </a:r>
          </a:p>
          <a:p>
            <a:r>
              <a:rPr lang="fi-FI" dirty="0"/>
              <a:t>- For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ar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familiar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data </a:t>
            </a:r>
            <a:r>
              <a:rPr lang="fi-FI" dirty="0" err="1"/>
              <a:t>platform</a:t>
            </a:r>
            <a:r>
              <a:rPr lang="fi-FI" dirty="0"/>
              <a:t> is </a:t>
            </a:r>
            <a:r>
              <a:rPr lang="fi-FI" dirty="0" err="1"/>
              <a:t>here</a:t>
            </a:r>
            <a:r>
              <a:rPr lang="fi-FI" dirty="0"/>
              <a:t> is a </a:t>
            </a:r>
            <a:r>
              <a:rPr lang="fi-FI" dirty="0" err="1"/>
              <a:t>quick</a:t>
            </a:r>
            <a:r>
              <a:rPr lang="fi-FI" dirty="0"/>
              <a:t> definition</a:t>
            </a:r>
          </a:p>
          <a:p>
            <a:r>
              <a:rPr lang="fi-FI" dirty="0"/>
              <a:t>- it is </a:t>
            </a:r>
            <a:r>
              <a:rPr lang="fi-FI" dirty="0" err="1"/>
              <a:t>basically</a:t>
            </a:r>
            <a:r>
              <a:rPr lang="fi-FI" dirty="0"/>
              <a:t> a </a:t>
            </a:r>
            <a:r>
              <a:rPr lang="fi-FI" dirty="0" err="1"/>
              <a:t>platform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collect</a:t>
            </a:r>
            <a:r>
              <a:rPr lang="fi-FI" dirty="0"/>
              <a:t> </a:t>
            </a: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data to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platform</a:t>
            </a:r>
            <a:r>
              <a:rPr lang="fi-FI" dirty="0"/>
              <a:t> and </a:t>
            </a:r>
            <a:r>
              <a:rPr lang="fi-FI" dirty="0" err="1"/>
              <a:t>makes</a:t>
            </a:r>
            <a:r>
              <a:rPr lang="fi-FI" dirty="0"/>
              <a:t> </a:t>
            </a:r>
            <a:r>
              <a:rPr lang="fi-FI" dirty="0" err="1"/>
              <a:t>individual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profiles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unifying</a:t>
            </a:r>
            <a:r>
              <a:rPr lang="fi-FI" dirty="0"/>
              <a:t> ID, </a:t>
            </a:r>
            <a:r>
              <a:rPr lang="fi-FI" dirty="0" err="1"/>
              <a:t>usually</a:t>
            </a:r>
            <a:r>
              <a:rPr lang="fi-FI" dirty="0"/>
              <a:t> </a:t>
            </a:r>
            <a:r>
              <a:rPr lang="fi-FI" dirty="0" err="1"/>
              <a:t>either</a:t>
            </a:r>
            <a:r>
              <a:rPr lang="fi-FI" dirty="0"/>
              <a:t> an e-mail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phone</a:t>
            </a:r>
            <a:r>
              <a:rPr lang="fi-FI" dirty="0"/>
              <a:t> </a:t>
            </a:r>
            <a:r>
              <a:rPr lang="fi-FI" dirty="0" err="1"/>
              <a:t>number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profiles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tehn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to </a:t>
            </a:r>
            <a:r>
              <a:rPr lang="fi-FI" dirty="0" err="1"/>
              <a:t>increasre</a:t>
            </a:r>
            <a:r>
              <a:rPr lang="fi-FI" dirty="0"/>
              <a:t> </a:t>
            </a:r>
            <a:r>
              <a:rPr lang="fi-FI" dirty="0" err="1"/>
              <a:t>understanding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customers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personalize</a:t>
            </a:r>
            <a:r>
              <a:rPr lang="fi-FI" dirty="0"/>
              <a:t> </a:t>
            </a:r>
            <a:r>
              <a:rPr lang="fi-FI" dirty="0" err="1"/>
              <a:t>your</a:t>
            </a:r>
            <a:r>
              <a:rPr lang="fi-FI" dirty="0"/>
              <a:t> </a:t>
            </a:r>
            <a:r>
              <a:rPr lang="fi-FI" dirty="0" err="1"/>
              <a:t>messaging</a:t>
            </a:r>
            <a:r>
              <a:rPr lang="fi-FI" dirty="0"/>
              <a:t> to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groups</a:t>
            </a:r>
            <a:r>
              <a:rPr lang="fi-FI" dirty="0"/>
              <a:t> and </a:t>
            </a:r>
            <a:r>
              <a:rPr lang="fi-FI" dirty="0" err="1"/>
              <a:t>send</a:t>
            </a:r>
            <a:r>
              <a:rPr lang="fi-FI" dirty="0"/>
              <a:t>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kinda</a:t>
            </a:r>
            <a:r>
              <a:rPr lang="fi-FI" dirty="0"/>
              <a:t> of e-</a:t>
            </a:r>
            <a:r>
              <a:rPr lang="fi-FI" dirty="0" err="1"/>
              <a:t>mails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notifications</a:t>
            </a:r>
            <a:r>
              <a:rPr lang="fi-FI" dirty="0"/>
              <a:t> on </a:t>
            </a:r>
            <a:r>
              <a:rPr lang="fi-FI" dirty="0" err="1"/>
              <a:t>your</a:t>
            </a:r>
            <a:r>
              <a:rPr lang="fi-FI" dirty="0"/>
              <a:t> mobile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based</a:t>
            </a:r>
            <a:r>
              <a:rPr lang="fi-FI" dirty="0"/>
              <a:t> on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information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5303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thing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 </a:t>
            </a:r>
            <a:r>
              <a:rPr lang="fi-FI" dirty="0" err="1"/>
              <a:t>wanted</a:t>
            </a:r>
            <a:r>
              <a:rPr lang="fi-FI" dirty="0"/>
              <a:t> to </a:t>
            </a:r>
            <a:r>
              <a:rPr lang="fi-FI" dirty="0" err="1"/>
              <a:t>bring</a:t>
            </a:r>
            <a:r>
              <a:rPr lang="fi-FI" dirty="0"/>
              <a:t> </a:t>
            </a:r>
            <a:r>
              <a:rPr lang="fi-FI" dirty="0" err="1"/>
              <a:t>up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survey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fact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at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already</a:t>
            </a:r>
            <a:r>
              <a:rPr lang="fi-FI" dirty="0"/>
              <a:t>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ten</a:t>
            </a:r>
            <a:r>
              <a:rPr lang="fi-FI" dirty="0"/>
              <a:t> </a:t>
            </a:r>
            <a:r>
              <a:rPr lang="fi-FI" dirty="0" err="1"/>
              <a:t>clubs</a:t>
            </a:r>
            <a:r>
              <a:rPr lang="fi-FI" dirty="0"/>
              <a:t> and </a:t>
            </a:r>
            <a:r>
              <a:rPr lang="fi-FI" dirty="0" err="1"/>
              <a:t>Finnish</a:t>
            </a:r>
            <a:r>
              <a:rPr lang="fi-FI" dirty="0"/>
              <a:t> Ice Hockey </a:t>
            </a:r>
            <a:r>
              <a:rPr lang="fi-FI" dirty="0" err="1"/>
              <a:t>League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same</a:t>
            </a:r>
            <a:r>
              <a:rPr lang="fi-FI" dirty="0"/>
              <a:t> mobile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 and </a:t>
            </a:r>
            <a:r>
              <a:rPr lang="fi-FI" dirty="0" err="1"/>
              <a:t>clubs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fairly</a:t>
            </a:r>
            <a:r>
              <a:rPr lang="fi-FI" dirty="0"/>
              <a:t> </a:t>
            </a:r>
            <a:r>
              <a:rPr lang="fi-FI" dirty="0" err="1"/>
              <a:t>happy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app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clubs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saw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mobile </a:t>
            </a:r>
            <a:r>
              <a:rPr lang="fi-FI" dirty="0" err="1"/>
              <a:t>app</a:t>
            </a:r>
            <a:r>
              <a:rPr lang="fi-FI" dirty="0"/>
              <a:t> as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most</a:t>
            </a:r>
            <a:r>
              <a:rPr lang="fi-FI" dirty="0"/>
              <a:t> </a:t>
            </a:r>
            <a:r>
              <a:rPr lang="fi-FI" dirty="0" err="1"/>
              <a:t>significat</a:t>
            </a:r>
            <a:r>
              <a:rPr lang="fi-FI" dirty="0"/>
              <a:t> </a:t>
            </a:r>
            <a:r>
              <a:rPr lang="fi-FI" dirty="0" err="1"/>
              <a:t>enabler</a:t>
            </a:r>
            <a:r>
              <a:rPr lang="fi-FI" dirty="0"/>
              <a:t> to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experience</a:t>
            </a:r>
            <a:endParaRPr lang="fi-FI" dirty="0"/>
          </a:p>
          <a:p>
            <a:r>
              <a:rPr lang="fi-FI" dirty="0"/>
              <a:t>- As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stated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strategic</a:t>
            </a:r>
            <a:r>
              <a:rPr lang="fi-FI" dirty="0"/>
              <a:t> </a:t>
            </a:r>
            <a:r>
              <a:rPr lang="fi-FI" dirty="0" err="1"/>
              <a:t>goals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to </a:t>
            </a:r>
            <a:r>
              <a:rPr lang="fi-FI" dirty="0" err="1"/>
              <a:t>get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whole</a:t>
            </a:r>
            <a:r>
              <a:rPr lang="fi-FI" dirty="0"/>
              <a:t> </a:t>
            </a:r>
            <a:r>
              <a:rPr lang="fi-FI" dirty="0" err="1"/>
              <a:t>finnish</a:t>
            </a:r>
            <a:r>
              <a:rPr lang="fi-FI" dirty="0"/>
              <a:t> ice hockey </a:t>
            </a:r>
            <a:r>
              <a:rPr lang="fi-FI" dirty="0" err="1"/>
              <a:t>league</a:t>
            </a:r>
            <a:r>
              <a:rPr lang="fi-FI" dirty="0"/>
              <a:t> </a:t>
            </a:r>
            <a:r>
              <a:rPr lang="fi-FI" dirty="0" err="1"/>
              <a:t>community</a:t>
            </a:r>
            <a:r>
              <a:rPr lang="fi-FI" dirty="0"/>
              <a:t> </a:t>
            </a:r>
            <a:r>
              <a:rPr lang="fi-FI" dirty="0" err="1"/>
              <a:t>under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tech</a:t>
            </a:r>
            <a:r>
              <a:rPr lang="fi-FI" dirty="0"/>
              <a:t> and data </a:t>
            </a:r>
            <a:r>
              <a:rPr lang="fi-FI" dirty="0" err="1"/>
              <a:t>ecosystem</a:t>
            </a:r>
            <a:r>
              <a:rPr lang="fi-FI" dirty="0"/>
              <a:t>, I </a:t>
            </a:r>
            <a:r>
              <a:rPr lang="fi-FI" dirty="0" err="1"/>
              <a:t>knew</a:t>
            </a:r>
            <a:r>
              <a:rPr lang="fi-FI" dirty="0"/>
              <a:t> I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something</a:t>
            </a:r>
            <a:r>
              <a:rPr lang="fi-FI" dirty="0"/>
              <a:t> to </a:t>
            </a:r>
            <a:r>
              <a:rPr lang="fi-FI" dirty="0" err="1"/>
              <a:t>focus</a:t>
            </a:r>
            <a:r>
              <a:rPr lang="fi-FI" dirty="0"/>
              <a:t> on in </a:t>
            </a:r>
            <a:r>
              <a:rPr lang="fi-FI" dirty="0" err="1"/>
              <a:t>this</a:t>
            </a:r>
            <a:r>
              <a:rPr lang="fi-FI" dirty="0"/>
              <a:t> mobile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environment</a:t>
            </a:r>
            <a:r>
              <a:rPr lang="fi-FI" dirty="0"/>
              <a:t>…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6432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in </a:t>
            </a:r>
            <a:r>
              <a:rPr lang="fi-FI" dirty="0" err="1"/>
              <a:t>order</a:t>
            </a:r>
            <a:r>
              <a:rPr lang="fi-FI" dirty="0"/>
              <a:t> to </a:t>
            </a:r>
            <a:r>
              <a:rPr lang="fi-FI" dirty="0" err="1"/>
              <a:t>know</a:t>
            </a:r>
            <a:r>
              <a:rPr lang="fi-FI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mobile </a:t>
            </a:r>
            <a:r>
              <a:rPr lang="fi-FI" dirty="0" err="1"/>
              <a:t>app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 and </a:t>
            </a:r>
            <a:r>
              <a:rPr lang="fi-FI" dirty="0" err="1"/>
              <a:t>how</a:t>
            </a:r>
            <a:r>
              <a:rPr lang="fi-FI" dirty="0"/>
              <a:t> to </a:t>
            </a:r>
            <a:r>
              <a:rPr lang="fi-FI" dirty="0" err="1"/>
              <a:t>increase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experience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organized</a:t>
            </a:r>
            <a:r>
              <a:rPr lang="fi-FI" dirty="0"/>
              <a:t> a </a:t>
            </a:r>
            <a:r>
              <a:rPr lang="fi-FI" dirty="0" err="1"/>
              <a:t>bunch</a:t>
            </a:r>
            <a:r>
              <a:rPr lang="fi-FI" dirty="0"/>
              <a:t> of </a:t>
            </a:r>
            <a:r>
              <a:rPr lang="fi-FI" dirty="0" err="1"/>
              <a:t>workshops</a:t>
            </a:r>
            <a:r>
              <a:rPr lang="fi-FI" dirty="0"/>
              <a:t> and </a:t>
            </a:r>
            <a:r>
              <a:rPr lang="fi-FI" dirty="0" err="1"/>
              <a:t>tried</a:t>
            </a:r>
            <a:r>
              <a:rPr lang="fi-FI" dirty="0"/>
              <a:t> to </a:t>
            </a:r>
            <a:r>
              <a:rPr lang="fi-FI" dirty="0" err="1"/>
              <a:t>get</a:t>
            </a:r>
            <a:r>
              <a:rPr lang="fi-FI" dirty="0"/>
              <a:t> a </a:t>
            </a:r>
            <a:r>
              <a:rPr lang="fi-FI" dirty="0" err="1"/>
              <a:t>common</a:t>
            </a:r>
            <a:r>
              <a:rPr lang="fi-FI" dirty="0"/>
              <a:t> </a:t>
            </a:r>
            <a:r>
              <a:rPr lang="fi-FI" dirty="0" err="1"/>
              <a:t>understanding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develoment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wanted</a:t>
            </a:r>
            <a:r>
              <a:rPr lang="fi-FI" dirty="0"/>
              <a:t> to </a:t>
            </a:r>
            <a:r>
              <a:rPr lang="fi-FI" dirty="0" err="1"/>
              <a:t>achieve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clubs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basically</a:t>
            </a:r>
            <a:r>
              <a:rPr lang="fi-FI" dirty="0"/>
              <a:t>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can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summarized</a:t>
            </a:r>
            <a:r>
              <a:rPr lang="fi-FI" dirty="0"/>
              <a:t> in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goals</a:t>
            </a:r>
            <a:r>
              <a:rPr lang="fi-FI" dirty="0"/>
              <a:t> </a:t>
            </a:r>
            <a:r>
              <a:rPr lang="fi-FI" dirty="0" err="1"/>
              <a:t>written</a:t>
            </a:r>
            <a:r>
              <a:rPr lang="fi-FI" dirty="0"/>
              <a:t> </a:t>
            </a:r>
            <a:r>
              <a:rPr lang="fi-FI" dirty="0" err="1"/>
              <a:t>here</a:t>
            </a:r>
            <a:r>
              <a:rPr lang="fi-FI" dirty="0"/>
              <a:t>, fan </a:t>
            </a:r>
            <a:r>
              <a:rPr lang="fi-FI" dirty="0" err="1"/>
              <a:t>engagement</a:t>
            </a:r>
            <a:r>
              <a:rPr lang="fi-FI" dirty="0"/>
              <a:t>, </a:t>
            </a:r>
            <a:r>
              <a:rPr lang="fi-FI" dirty="0" err="1"/>
              <a:t>indetifying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s and </a:t>
            </a:r>
            <a:r>
              <a:rPr lang="fi-FI" dirty="0" err="1"/>
              <a:t>finding</a:t>
            </a:r>
            <a:r>
              <a:rPr lang="fi-FI" dirty="0"/>
              <a:t>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customer</a:t>
            </a:r>
            <a:r>
              <a:rPr lang="fi-FI" dirty="0"/>
              <a:t> </a:t>
            </a:r>
            <a:r>
              <a:rPr lang="fi-FI" dirty="0" err="1"/>
              <a:t>groups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common</a:t>
            </a:r>
            <a:r>
              <a:rPr lang="fi-FI" dirty="0"/>
              <a:t> </a:t>
            </a:r>
            <a:r>
              <a:rPr lang="fi-FI" dirty="0" err="1"/>
              <a:t>goals</a:t>
            </a:r>
            <a:r>
              <a:rPr lang="fi-FI" dirty="0"/>
              <a:t> </a:t>
            </a:r>
            <a:r>
              <a:rPr lang="fi-FI" dirty="0" err="1"/>
              <a:t>identified</a:t>
            </a: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9068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- </a:t>
            </a:r>
            <a:r>
              <a:rPr lang="fi-FI" dirty="0" err="1"/>
              <a:t>so</a:t>
            </a:r>
            <a:r>
              <a:rPr lang="fi-FI" dirty="0"/>
              <a:t> ok, </a:t>
            </a:r>
            <a:r>
              <a:rPr lang="fi-FI" dirty="0" err="1"/>
              <a:t>now</a:t>
            </a:r>
            <a:r>
              <a:rPr lang="fi-FI" dirty="0"/>
              <a:t> at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point</a:t>
            </a:r>
            <a:r>
              <a:rPr lang="fi-FI" dirty="0"/>
              <a:t> I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understood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</a:t>
            </a:r>
            <a:r>
              <a:rPr lang="fi-FI" dirty="0" err="1"/>
              <a:t>digitalization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everywhere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strategy</a:t>
            </a:r>
            <a:r>
              <a:rPr lang="fi-FI" dirty="0"/>
              <a:t>, I </a:t>
            </a:r>
            <a:r>
              <a:rPr lang="fi-FI" dirty="0" err="1"/>
              <a:t>had</a:t>
            </a:r>
            <a:r>
              <a:rPr lang="fi-FI" dirty="0"/>
              <a:t> a </a:t>
            </a:r>
            <a:r>
              <a:rPr lang="fi-FI" dirty="0" err="1"/>
              <a:t>burning</a:t>
            </a:r>
            <a:r>
              <a:rPr lang="fi-FI" dirty="0"/>
              <a:t> </a:t>
            </a:r>
            <a:r>
              <a:rPr lang="fi-FI" dirty="0" err="1"/>
              <a:t>platform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site</a:t>
            </a:r>
            <a:r>
              <a:rPr lang="fi-FI" dirty="0"/>
              <a:t> and </a:t>
            </a:r>
            <a:r>
              <a:rPr lang="fi-FI" dirty="0" err="1"/>
              <a:t>results</a:t>
            </a:r>
            <a:r>
              <a:rPr lang="fi-FI" dirty="0"/>
              <a:t> and </a:t>
            </a:r>
            <a:r>
              <a:rPr lang="fi-FI" dirty="0" err="1"/>
              <a:t>stats</a:t>
            </a:r>
            <a:r>
              <a:rPr lang="fi-FI" dirty="0"/>
              <a:t> </a:t>
            </a:r>
            <a:r>
              <a:rPr lang="fi-FI" dirty="0" err="1"/>
              <a:t>service</a:t>
            </a:r>
            <a:r>
              <a:rPr lang="fi-FI" dirty="0"/>
              <a:t> and I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find</a:t>
            </a:r>
            <a:r>
              <a:rPr lang="fi-FI" dirty="0"/>
              <a:t> a </a:t>
            </a:r>
            <a:r>
              <a:rPr lang="fi-FI" dirty="0" err="1"/>
              <a:t>bit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understanding</a:t>
            </a:r>
            <a:r>
              <a:rPr lang="fi-FI" dirty="0"/>
              <a:t> </a:t>
            </a:r>
            <a:r>
              <a:rPr lang="fi-FI" dirty="0" err="1"/>
              <a:t>were</a:t>
            </a:r>
            <a:r>
              <a:rPr lang="fi-FI" dirty="0"/>
              <a:t> </a:t>
            </a:r>
            <a:r>
              <a:rPr lang="fi-FI" dirty="0" err="1"/>
              <a:t>focus</a:t>
            </a:r>
            <a:r>
              <a:rPr lang="fi-FI" dirty="0"/>
              <a:t> in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digital</a:t>
            </a:r>
            <a:r>
              <a:rPr lang="fi-FI" dirty="0"/>
              <a:t> </a:t>
            </a:r>
            <a:r>
              <a:rPr lang="fi-FI" dirty="0" err="1"/>
              <a:t>development</a:t>
            </a:r>
            <a:r>
              <a:rPr lang="fi-FI" dirty="0"/>
              <a:t> </a:t>
            </a:r>
            <a:r>
              <a:rPr lang="fi-FI" dirty="0" err="1"/>
              <a:t>should</a:t>
            </a:r>
            <a:r>
              <a:rPr lang="fi-FI" dirty="0"/>
              <a:t>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through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questinares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now</a:t>
            </a:r>
            <a:r>
              <a:rPr lang="fi-FI" dirty="0"/>
              <a:t> it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to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digitalzation</a:t>
            </a:r>
            <a:r>
              <a:rPr lang="fi-FI" dirty="0"/>
              <a:t> </a:t>
            </a:r>
            <a:r>
              <a:rPr lang="fi-FI" dirty="0" err="1"/>
              <a:t>day</a:t>
            </a:r>
            <a:r>
              <a:rPr lang="fi-FI" dirty="0"/>
              <a:t> in </a:t>
            </a:r>
            <a:r>
              <a:rPr lang="fi-FI" dirty="0" err="1"/>
              <a:t>Finnish</a:t>
            </a:r>
            <a:r>
              <a:rPr lang="fi-FI" dirty="0"/>
              <a:t> Ice Hockey </a:t>
            </a:r>
            <a:r>
              <a:rPr lang="fi-FI" dirty="0" err="1"/>
              <a:t>community</a:t>
            </a:r>
            <a:r>
              <a:rPr lang="fi-FI" dirty="0"/>
              <a:t> </a:t>
            </a:r>
            <a:r>
              <a:rPr lang="fi-FI" dirty="0" err="1"/>
              <a:t>history</a:t>
            </a:r>
            <a:r>
              <a:rPr lang="fi-FI" dirty="0"/>
              <a:t>, </a:t>
            </a:r>
            <a:r>
              <a:rPr lang="fi-FI" dirty="0" err="1"/>
              <a:t>which</a:t>
            </a:r>
            <a:r>
              <a:rPr lang="fi-FI" dirty="0"/>
              <a:t> </a:t>
            </a:r>
            <a:r>
              <a:rPr lang="fi-FI" dirty="0" err="1"/>
              <a:t>happend</a:t>
            </a:r>
            <a:r>
              <a:rPr lang="fi-FI" dirty="0"/>
              <a:t> in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fall</a:t>
            </a:r>
            <a:r>
              <a:rPr lang="fi-FI" dirty="0"/>
              <a:t> 2022</a:t>
            </a:r>
          </a:p>
          <a:p>
            <a:r>
              <a:rPr lang="fi-FI" dirty="0"/>
              <a:t>- </a:t>
            </a:r>
            <a:r>
              <a:rPr lang="fi-FI" dirty="0" err="1"/>
              <a:t>there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decided</a:t>
            </a:r>
            <a:r>
              <a:rPr lang="fi-FI" dirty="0"/>
              <a:t> on </a:t>
            </a:r>
            <a:r>
              <a:rPr lang="fi-FI" dirty="0" err="1"/>
              <a:t>our</a:t>
            </a:r>
            <a:r>
              <a:rPr lang="fi-FI" dirty="0"/>
              <a:t> long </a:t>
            </a:r>
            <a:r>
              <a:rPr lang="fi-FI" dirty="0" err="1"/>
              <a:t>term</a:t>
            </a:r>
            <a:r>
              <a:rPr lang="fi-FI" dirty="0"/>
              <a:t> </a:t>
            </a:r>
            <a:r>
              <a:rPr lang="fi-FI" dirty="0" err="1"/>
              <a:t>objective</a:t>
            </a:r>
            <a:r>
              <a:rPr lang="fi-FI" dirty="0"/>
              <a:t> for </a:t>
            </a:r>
            <a:r>
              <a:rPr lang="fi-FI" dirty="0" err="1"/>
              <a:t>digitalization</a:t>
            </a:r>
            <a:r>
              <a:rPr lang="fi-FI" dirty="0"/>
              <a:t> and </a:t>
            </a:r>
            <a:r>
              <a:rPr lang="fi-FI" dirty="0" err="1"/>
              <a:t>divided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to </a:t>
            </a:r>
            <a:r>
              <a:rPr lang="fi-FI" dirty="0" err="1"/>
              <a:t>smaller</a:t>
            </a:r>
            <a:r>
              <a:rPr lang="fi-FI" dirty="0"/>
              <a:t> </a:t>
            </a:r>
            <a:r>
              <a:rPr lang="fi-FI" dirty="0" err="1"/>
              <a:t>sub</a:t>
            </a:r>
            <a:r>
              <a:rPr lang="fi-FI" dirty="0"/>
              <a:t> </a:t>
            </a:r>
            <a:r>
              <a:rPr lang="fi-FI" dirty="0" err="1"/>
              <a:t>objectives</a:t>
            </a:r>
            <a:endParaRPr lang="fi-FI" dirty="0"/>
          </a:p>
          <a:p>
            <a:r>
              <a:rPr lang="fi-FI" dirty="0"/>
              <a:t>- for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sub</a:t>
            </a:r>
            <a:r>
              <a:rPr lang="fi-FI" dirty="0"/>
              <a:t> </a:t>
            </a:r>
            <a:r>
              <a:rPr lang="fi-FI" dirty="0" err="1"/>
              <a:t>objectives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formed</a:t>
            </a:r>
            <a:r>
              <a:rPr lang="fi-FI" dirty="0"/>
              <a:t> </a:t>
            </a:r>
            <a:r>
              <a:rPr lang="fi-FI" dirty="0" err="1"/>
              <a:t>taskforces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club and Liiga </a:t>
            </a:r>
            <a:r>
              <a:rPr lang="fi-FI" dirty="0" err="1"/>
              <a:t>employees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defined</a:t>
            </a:r>
            <a:r>
              <a:rPr lang="fi-FI" dirty="0"/>
              <a:t> </a:t>
            </a:r>
            <a:r>
              <a:rPr lang="fi-FI" dirty="0" err="1"/>
              <a:t>key</a:t>
            </a:r>
            <a:r>
              <a:rPr lang="fi-FI" dirty="0"/>
              <a:t> </a:t>
            </a:r>
            <a:r>
              <a:rPr lang="fi-FI" dirty="0" err="1"/>
              <a:t>results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objectives</a:t>
            </a:r>
            <a:r>
              <a:rPr lang="fi-FI" dirty="0"/>
              <a:t> </a:t>
            </a:r>
            <a:r>
              <a:rPr lang="fi-FI" dirty="0" err="1"/>
              <a:t>weer</a:t>
            </a:r>
            <a:r>
              <a:rPr lang="fi-FI" dirty="0"/>
              <a:t> in </a:t>
            </a:r>
            <a:r>
              <a:rPr lang="fi-FI" dirty="0" err="1"/>
              <a:t>real</a:t>
            </a:r>
            <a:r>
              <a:rPr lang="fi-FI" dirty="0"/>
              <a:t> life </a:t>
            </a:r>
            <a:r>
              <a:rPr lang="fi-FI" dirty="0" err="1"/>
              <a:t>much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specific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unfortuantely</a:t>
            </a:r>
            <a:r>
              <a:rPr lang="fi-FI" dirty="0"/>
              <a:t> I </a:t>
            </a:r>
            <a:r>
              <a:rPr lang="fi-FI" dirty="0" err="1"/>
              <a:t>can’t</a:t>
            </a:r>
            <a:r>
              <a:rPr lang="fi-FI" dirty="0"/>
              <a:t> </a:t>
            </a:r>
            <a:r>
              <a:rPr lang="fi-FI" dirty="0" err="1"/>
              <a:t>share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exact</a:t>
            </a:r>
            <a:r>
              <a:rPr lang="fi-FI" dirty="0"/>
              <a:t> </a:t>
            </a:r>
            <a:r>
              <a:rPr lang="fi-FI" dirty="0" err="1"/>
              <a:t>objectives</a:t>
            </a:r>
            <a:r>
              <a:rPr lang="fi-FI" dirty="0"/>
              <a:t> as </a:t>
            </a:r>
            <a:r>
              <a:rPr lang="fi-FI" dirty="0" err="1"/>
              <a:t>those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for </a:t>
            </a:r>
            <a:r>
              <a:rPr lang="fi-FI" dirty="0" err="1"/>
              <a:t>internal</a:t>
            </a:r>
            <a:r>
              <a:rPr lang="fi-FI" dirty="0"/>
              <a:t>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only</a:t>
            </a:r>
            <a:endParaRPr lang="fi-FI" dirty="0"/>
          </a:p>
          <a:p>
            <a:r>
              <a:rPr lang="fi-FI" dirty="0"/>
              <a:t>- </a:t>
            </a:r>
            <a:r>
              <a:rPr lang="fi-FI" dirty="0" err="1"/>
              <a:t>one</a:t>
            </a:r>
            <a:r>
              <a:rPr lang="fi-FI" dirty="0"/>
              <a:t> of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largest</a:t>
            </a:r>
            <a:r>
              <a:rPr lang="fi-FI" dirty="0"/>
              <a:t> </a:t>
            </a:r>
            <a:r>
              <a:rPr lang="fi-FI" dirty="0" err="1"/>
              <a:t>focuses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on </a:t>
            </a:r>
            <a:r>
              <a:rPr lang="fi-FI" dirty="0" err="1"/>
              <a:t>digital</a:t>
            </a:r>
            <a:r>
              <a:rPr lang="fi-FI" dirty="0"/>
              <a:t> </a:t>
            </a:r>
            <a:r>
              <a:rPr lang="fi-FI" dirty="0" err="1"/>
              <a:t>services</a:t>
            </a:r>
            <a:r>
              <a:rPr lang="fi-FI" dirty="0"/>
              <a:t>, mobile </a:t>
            </a:r>
            <a:r>
              <a:rPr lang="fi-FI" dirty="0" err="1"/>
              <a:t>apps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exact</a:t>
            </a:r>
            <a:r>
              <a:rPr lang="fi-FI" dirty="0"/>
              <a:t>, and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result</a:t>
            </a:r>
            <a:r>
              <a:rPr lang="fi-FI" dirty="0"/>
              <a:t> and </a:t>
            </a:r>
            <a:r>
              <a:rPr lang="fi-FI" dirty="0" err="1"/>
              <a:t>stats</a:t>
            </a:r>
            <a:r>
              <a:rPr lang="fi-FI" dirty="0"/>
              <a:t> </a:t>
            </a:r>
            <a:r>
              <a:rPr lang="fi-FI" dirty="0" err="1"/>
              <a:t>services</a:t>
            </a:r>
            <a:endParaRPr lang="fi-FI" dirty="0"/>
          </a:p>
          <a:p>
            <a:r>
              <a:rPr lang="fi-FI" dirty="0"/>
              <a:t>- Next I </a:t>
            </a:r>
            <a:r>
              <a:rPr lang="fi-FI" dirty="0" err="1"/>
              <a:t>will</a:t>
            </a:r>
            <a:r>
              <a:rPr lang="fi-FI" dirty="0"/>
              <a:t> </a:t>
            </a:r>
            <a:r>
              <a:rPr lang="fi-FI" dirty="0" err="1"/>
              <a:t>give</a:t>
            </a:r>
            <a:r>
              <a:rPr lang="fi-FI" dirty="0"/>
              <a:t> a </a:t>
            </a:r>
            <a:r>
              <a:rPr lang="fi-FI" dirty="0" err="1"/>
              <a:t>bunch</a:t>
            </a:r>
            <a:r>
              <a:rPr lang="fi-FI" dirty="0"/>
              <a:t> of </a:t>
            </a:r>
            <a:r>
              <a:rPr lang="fi-FI" dirty="0" err="1"/>
              <a:t>conrete</a:t>
            </a:r>
            <a:r>
              <a:rPr lang="fi-FI" dirty="0"/>
              <a:t> </a:t>
            </a:r>
            <a:r>
              <a:rPr lang="fi-FI" dirty="0" err="1"/>
              <a:t>examples</a:t>
            </a:r>
            <a:r>
              <a:rPr lang="fi-FI" dirty="0"/>
              <a:t> </a:t>
            </a:r>
            <a:r>
              <a:rPr lang="fi-FI" dirty="0" err="1"/>
              <a:t>about</a:t>
            </a:r>
            <a:r>
              <a:rPr lang="fi-FI" dirty="0"/>
              <a:t> </a:t>
            </a:r>
            <a:r>
              <a:rPr lang="fi-FI" dirty="0" err="1"/>
              <a:t>hat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</a:t>
            </a:r>
            <a:r>
              <a:rPr lang="fi-FI" dirty="0" err="1"/>
              <a:t>able</a:t>
            </a:r>
            <a:r>
              <a:rPr lang="fi-FI" dirty="0"/>
              <a:t> to </a:t>
            </a:r>
            <a:r>
              <a:rPr lang="fi-FI" dirty="0" err="1"/>
              <a:t>achieve</a:t>
            </a:r>
            <a:r>
              <a:rPr lang="fi-FI" dirty="0"/>
              <a:t> </a:t>
            </a:r>
            <a:r>
              <a:rPr lang="fi-FI" dirty="0" err="1"/>
              <a:t>so</a:t>
            </a:r>
            <a:r>
              <a:rPr lang="fi-FI" dirty="0"/>
              <a:t> </a:t>
            </a:r>
            <a:r>
              <a:rPr lang="fi-FI" dirty="0" err="1"/>
              <a:t>far</a:t>
            </a:r>
            <a:r>
              <a:rPr lang="fi-FI" dirty="0"/>
              <a:t>…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D2BF0-0CBE-3F4B-AE1A-24254962F13D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1542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793A-806F-404C-85EB-98AB7958B8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04565"/>
            <a:ext cx="9144000" cy="1630086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F3FDB-C094-AD4F-B40B-7F0DB6399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6726"/>
            <a:ext cx="9144000" cy="838159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EB0AEA-3EA8-334C-9C04-BE56DB375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281044"/>
            <a:ext cx="9143999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5FBD1-EF83-094A-A6A6-2DC7278E1446}" type="datetime1">
              <a:rPr lang="fi-FI" smtClean="0"/>
              <a:pPr/>
              <a:t>26.9.2023</a:t>
            </a:fld>
            <a:endParaRPr lang="fi-FI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9CCF7E-E9E2-2B4E-BFD4-C538878B1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8427" y="1042243"/>
            <a:ext cx="2295145" cy="18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08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4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3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27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309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9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4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31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097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81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B53F-342C-384C-B074-D991BCA06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75473"/>
            <a:ext cx="10515600" cy="178700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2AEA1-8CB2-E24F-AC35-2349AAF89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155121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135742-017C-CE4A-8F96-B6686AF16D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82792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94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03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95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08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875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90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44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73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B4F9D6-D4ED-3A40-B349-8883FBD6E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FA483-05D7-1043-8E87-939DEAD38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243660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5A94-EC8B-CF4E-ACC3-4A1584AD2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98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18C56-E877-644C-8AD0-92791BD1C3C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6613" y="3028304"/>
            <a:ext cx="3932238" cy="2727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71079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20626B7-0A11-1A4A-B5AA-B5689084A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352"/>
          <a:stretch/>
        </p:blipFill>
        <p:spPr>
          <a:xfrm>
            <a:off x="2019985" y="2173112"/>
            <a:ext cx="8105649" cy="4276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BFF523-80E9-9F47-999F-B29B91049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8427" y="745554"/>
            <a:ext cx="2295145" cy="18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49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9793A-806F-404C-85EB-98AB7958B8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904565"/>
            <a:ext cx="9144000" cy="1630086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3F3FDB-C094-AD4F-B40B-7F0DB6399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6726"/>
            <a:ext cx="9144000" cy="838159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EB0AEA-3EA8-334C-9C04-BE56DB3759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3999" y="6281044"/>
            <a:ext cx="9143999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6E5FBD1-EF83-094A-A6A6-2DC7278E1446}" type="datetime1">
              <a:rPr lang="fi-FI" smtClean="0"/>
              <a:pPr/>
              <a:t>26.9.2023</a:t>
            </a:fld>
            <a:endParaRPr lang="fi-FI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9CCF7E-E9E2-2B4E-BFD4-C538878B19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48427" y="1042243"/>
            <a:ext cx="2295145" cy="18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95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33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B53F-342C-384C-B074-D991BCA067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75473"/>
            <a:ext cx="10515600" cy="178700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2AEA1-8CB2-E24F-AC35-2349AAF89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155121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135742-017C-CE4A-8F96-B6686AF16D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82792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78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51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4E96-BB6F-1242-9388-C7A2831F5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37901-A50C-2C43-8F62-398FD0535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43650-C71A-1545-9CA1-D56E1119D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8C6A1-6A39-D64F-9AB2-4BD84402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15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B4F9D6-D4ED-3A40-B349-8883FBD6E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FA483-05D7-1043-8E87-939DEAD38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243660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5A94-EC8B-CF4E-ACC3-4A1584AD2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98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18C56-E877-644C-8AD0-92791BD1C3C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6613" y="3028304"/>
            <a:ext cx="3932238" cy="2727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585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7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4E96-BB6F-1242-9388-C7A2831F5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37901-A50C-2C43-8F62-398FD0535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43650-C71A-1545-9CA1-D56E1119D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8C6A1-6A39-D64F-9AB2-4BD84402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35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254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134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96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6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4E96-BB6F-1242-9388-C7A2831F5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37901-A50C-2C43-8F62-398FD0535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43650-C71A-1545-9CA1-D56E1119D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8C6A1-6A39-D64F-9AB2-4BD84402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09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41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B4F9D6-D4ED-3A40-B349-8883FBD6E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FA483-05D7-1043-8E87-939DEAD38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243660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5A94-EC8B-CF4E-ACC3-4A1584AD2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98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18C56-E877-644C-8AD0-92791BD1C3C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6613" y="3028304"/>
            <a:ext cx="3932238" cy="2727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19740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87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03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76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B4F9D6-D4ED-3A40-B349-8883FBD6E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FA483-05D7-1043-8E87-939DEAD38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243660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5A94-EC8B-CF4E-ACC3-4A1584AD2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98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18C56-E877-644C-8AD0-92791BD1C3C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6613" y="3028304"/>
            <a:ext cx="3932238" cy="2727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68793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66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9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766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B4F9D6-D4ED-3A40-B349-8883FBD6E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FA483-05D7-1043-8E87-939DEAD38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243660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5A94-EC8B-CF4E-ACC3-4A1584AD2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98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18C56-E877-644C-8AD0-92791BD1C3C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6613" y="3028304"/>
            <a:ext cx="3932238" cy="2727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909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B4F9D6-D4ED-3A40-B349-8883FBD6E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FA483-05D7-1043-8E87-939DEAD38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243660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5A94-EC8B-CF4E-ACC3-4A1584AD2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98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18C56-E877-644C-8AD0-92791BD1C3C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6613" y="3028304"/>
            <a:ext cx="3932238" cy="2727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4310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931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939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791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B4F9D6-D4ED-3A40-B349-8883FBD6E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FA483-05D7-1043-8E87-939DEAD38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243660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5A94-EC8B-CF4E-ACC3-4A1584AD2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98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18C56-E877-644C-8AD0-92791BD1C3C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6613" y="3028304"/>
            <a:ext cx="3932238" cy="2727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67807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4029-C96B-9548-B6D6-BC334A71E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DB16-9FAB-B449-A99F-5C7EECE45D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90688"/>
            <a:ext cx="5157787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E4D22-10C2-BA41-816C-2B2EB5A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22176"/>
            <a:ext cx="5157787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4D25F5-2B49-9A46-89F7-7A84B6613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90688"/>
            <a:ext cx="5183188" cy="814387"/>
          </a:xfrm>
        </p:spPr>
        <p:txBody>
          <a:bodyPr anchor="b">
            <a:no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C707D-BF53-014A-868F-6C36BBC97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22176"/>
            <a:ext cx="5183188" cy="326225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2110F3-BAB9-1A44-801B-FB79ED112F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4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3B4F9D6-D4ED-3A40-B349-8883FBD6E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DFA483-05D7-1043-8E87-939DEAD38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1"/>
            <a:ext cx="3932237" cy="2436606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95A94-EC8B-CF4E-ACC3-4A1584AD2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2981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D018C56-E877-644C-8AD0-92791BD1C3C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6613" y="3028304"/>
            <a:ext cx="3932238" cy="27270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6652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20626B7-0A11-1A4A-B5AA-B5689084A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352"/>
          <a:stretch/>
        </p:blipFill>
        <p:spPr>
          <a:xfrm>
            <a:off x="2019985" y="2173112"/>
            <a:ext cx="8105649" cy="4276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BFF523-80E9-9F47-999F-B29B91049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48427" y="745554"/>
            <a:ext cx="2295145" cy="18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72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7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4E96-BB6F-1242-9388-C7A2831F5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37901-A50C-2C43-8F62-398FD0535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43650-C71A-1545-9CA1-D56E1119D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8C6A1-6A39-D64F-9AB2-4BD84402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18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D63BC-45D6-3143-B7B8-1E6B557F5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7C1B8-8604-6C41-A5D9-BD1E4D27A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4805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9A73E5-DB71-8C4E-B910-5D4367E3BE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70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F4E96-BB6F-1242-9388-C7A2831F54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37901-A50C-2C43-8F62-398FD0535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43650-C71A-1545-9CA1-D56E1119DE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5880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8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8C6A1-6A39-D64F-9AB2-4BD844028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6607" y="5962398"/>
            <a:ext cx="910843" cy="7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02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image" Target="../media/image1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AF2A9-00B6-E749-83E2-1B1E441E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9B71F-DF99-7B40-92EE-3BF393016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20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187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7" r:id="rId5"/>
    <p:sldLayoutId id="2147483658" r:id="rId6"/>
    <p:sldLayoutId id="2147483659" r:id="rId7"/>
    <p:sldLayoutId id="2147483696" r:id="rId8"/>
    <p:sldLayoutId id="2147483697" r:id="rId9"/>
    <p:sldLayoutId id="2147483664" r:id="rId10"/>
    <p:sldLayoutId id="2147483653" r:id="rId11"/>
    <p:sldLayoutId id="2147483706" r:id="rId12"/>
    <p:sldLayoutId id="2147483707" r:id="rId13"/>
    <p:sldLayoutId id="2147483708" r:id="rId14"/>
    <p:sldLayoutId id="2147483709" r:id="rId15"/>
    <p:sldLayoutId id="2147483698" r:id="rId16"/>
    <p:sldLayoutId id="2147483699" r:id="rId17"/>
    <p:sldLayoutId id="2147483666" r:id="rId18"/>
    <p:sldLayoutId id="2147483665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660" r:id="rId26"/>
    <p:sldLayoutId id="2147483661" r:id="rId27"/>
    <p:sldLayoutId id="2147483662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AF2A9-00B6-E749-83E2-1B1E441EF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09B71F-DF99-7B40-92EE-3BF393016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820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078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81" r:id="rId2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tif"/><Relationship Id="rId7" Type="http://schemas.openxmlformats.org/officeDocument/2006/relationships/image" Target="../media/image52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43.PNG"/><Relationship Id="rId3" Type="http://schemas.openxmlformats.org/officeDocument/2006/relationships/image" Target="../media/image58.png"/><Relationship Id="rId7" Type="http://schemas.openxmlformats.org/officeDocument/2006/relationships/image" Target="../media/image34.png"/><Relationship Id="rId12" Type="http://schemas.openxmlformats.org/officeDocument/2006/relationships/image" Target="../media/image66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5" Type="http://schemas.openxmlformats.org/officeDocument/2006/relationships/image" Target="../media/image55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8.tif"/><Relationship Id="rId7" Type="http://schemas.openxmlformats.org/officeDocument/2006/relationships/image" Target="../media/image57.png"/><Relationship Id="rId2" Type="http://schemas.openxmlformats.org/officeDocument/2006/relationships/image" Target="../media/image47.t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50.png"/><Relationship Id="rId5" Type="http://schemas.openxmlformats.org/officeDocument/2006/relationships/image" Target="../media/image69.jpeg"/><Relationship Id="rId10" Type="http://schemas.openxmlformats.org/officeDocument/2006/relationships/image" Target="../media/image72.jpeg"/><Relationship Id="rId4" Type="http://schemas.openxmlformats.org/officeDocument/2006/relationships/image" Target="../media/image49.png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103194-6921-D72A-EAE5-B115786E60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158565"/>
            <a:ext cx="9144000" cy="163008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Apps as the centre of a smart fan experience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C85D049-C1AB-9824-D940-552476FE6F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80726"/>
            <a:ext cx="9144000" cy="838159"/>
          </a:xfrm>
        </p:spPr>
        <p:txBody>
          <a:bodyPr/>
          <a:lstStyle/>
          <a:p>
            <a:r>
              <a:rPr lang="fi-FI" dirty="0"/>
              <a:t>28.9.2023</a:t>
            </a:r>
          </a:p>
        </p:txBody>
      </p:sp>
    </p:spTree>
    <p:extLst>
      <p:ext uri="{BB962C8B-B14F-4D97-AF65-F5344CB8AC3E}">
        <p14:creationId xmlns:p14="http://schemas.microsoft.com/office/powerpoint/2010/main" val="720339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2ABCC71-DA6A-3B6C-1243-6C17BECE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FIXING THE BASICS: </a:t>
            </a:r>
            <a:r>
              <a:rPr lang="en-US" dirty="0"/>
              <a:t>RESULTS &amp; STATS SERVICE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99872422-11D8-4B50-D4FC-BADDEEAA93B8}"/>
              </a:ext>
            </a:extLst>
          </p:cNvPr>
          <p:cNvGrpSpPr/>
          <p:nvPr/>
        </p:nvGrpSpPr>
        <p:grpSpPr>
          <a:xfrm>
            <a:off x="465744" y="1905795"/>
            <a:ext cx="3293331" cy="3999705"/>
            <a:chOff x="568474" y="1791495"/>
            <a:chExt cx="3293331" cy="3999705"/>
          </a:xfrm>
        </p:grpSpPr>
        <p:pic>
          <p:nvPicPr>
            <p:cNvPr id="5" name="Google Shape;545;gd82bd66328_0_588">
              <a:extLst>
                <a:ext uri="{FF2B5EF4-FFF2-40B4-BE49-F238E27FC236}">
                  <a16:creationId xmlns:a16="http://schemas.microsoft.com/office/drawing/2014/main" id="{86B33832-0ADE-CC64-9338-96884BB2480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68474" y="1791495"/>
              <a:ext cx="3293331" cy="399970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8" name="Kuva 7" descr="Kuva, joka sisältää kohteen teksti, Verkkosivusto, ohjelmisto, Verkkomainonta&#10;&#10;Kuvaus luotu automaattisesti">
              <a:extLst>
                <a:ext uri="{FF2B5EF4-FFF2-40B4-BE49-F238E27FC236}">
                  <a16:creationId xmlns:a16="http://schemas.microsoft.com/office/drawing/2014/main" id="{2519E4A4-5AE2-454D-E251-3AF6461FD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2400" y="1970088"/>
              <a:ext cx="1600200" cy="3629817"/>
            </a:xfrm>
            <a:prstGeom prst="rect">
              <a:avLst/>
            </a:prstGeom>
          </p:spPr>
        </p:pic>
      </p:grpSp>
      <p:grpSp>
        <p:nvGrpSpPr>
          <p:cNvPr id="15" name="Ryhmä 14">
            <a:extLst>
              <a:ext uri="{FF2B5EF4-FFF2-40B4-BE49-F238E27FC236}">
                <a16:creationId xmlns:a16="http://schemas.microsoft.com/office/drawing/2014/main" id="{BF278B30-249D-1842-3942-033F2E2FBAE2}"/>
              </a:ext>
            </a:extLst>
          </p:cNvPr>
          <p:cNvGrpSpPr/>
          <p:nvPr/>
        </p:nvGrpSpPr>
        <p:grpSpPr>
          <a:xfrm>
            <a:off x="3314700" y="2332062"/>
            <a:ext cx="5155197" cy="2976537"/>
            <a:chOff x="3530600" y="2332062"/>
            <a:chExt cx="5155197" cy="2976537"/>
          </a:xfrm>
        </p:grpSpPr>
        <p:pic>
          <p:nvPicPr>
            <p:cNvPr id="1028" name="Picture 4" descr="Pin on Clipart">
              <a:extLst>
                <a:ext uri="{FF2B5EF4-FFF2-40B4-BE49-F238E27FC236}">
                  <a16:creationId xmlns:a16="http://schemas.microsoft.com/office/drawing/2014/main" id="{27BDAF39-FBB1-BA7F-9C16-F82F48DEE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600" y="2332062"/>
              <a:ext cx="5155197" cy="2976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Kuva 10" descr="Kuva, joka sisältää kohteen teksti, kuvakaappaus, numero, ohjelmisto&#10;&#10;Kuvaus luotu automaattisesti">
              <a:extLst>
                <a:ext uri="{FF2B5EF4-FFF2-40B4-BE49-F238E27FC236}">
                  <a16:creationId xmlns:a16="http://schemas.microsoft.com/office/drawing/2014/main" id="{A5B88E04-8DD4-CA5A-164C-CF9CEF657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78301" y="2489200"/>
              <a:ext cx="3848100" cy="2349500"/>
            </a:xfrm>
            <a:prstGeom prst="rect">
              <a:avLst/>
            </a:prstGeom>
          </p:spPr>
        </p:pic>
      </p:grpSp>
      <p:pic>
        <p:nvPicPr>
          <p:cNvPr id="17" name="sarjataulukko2023-all.mp4">
            <a:hlinkClick r:id="" action="ppaction://media"/>
            <a:extLst>
              <a:ext uri="{FF2B5EF4-FFF2-40B4-BE49-F238E27FC236}">
                <a16:creationId xmlns:a16="http://schemas.microsoft.com/office/drawing/2014/main" id="{4EE17F49-773E-36D3-EB1B-761F8BC3A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12218" y="1965745"/>
            <a:ext cx="2849245" cy="35615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D709708B-B951-3CC5-214B-AABE7C60C148}"/>
              </a:ext>
            </a:extLst>
          </p:cNvPr>
          <p:cNvSpPr txBox="1"/>
          <p:nvPr/>
        </p:nvSpPr>
        <p:spPr>
          <a:xfrm>
            <a:off x="2139951" y="5365534"/>
            <a:ext cx="749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DEVELOPING A NEW STATS DATA WAREHOUSE.</a:t>
            </a:r>
          </a:p>
        </p:txBody>
      </p:sp>
    </p:spTree>
    <p:extLst>
      <p:ext uri="{BB962C8B-B14F-4D97-AF65-F5344CB8AC3E}">
        <p14:creationId xmlns:p14="http://schemas.microsoft.com/office/powerpoint/2010/main" val="182186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45;gd82bd66328_0_588">
            <a:extLst>
              <a:ext uri="{FF2B5EF4-FFF2-40B4-BE49-F238E27FC236}">
                <a16:creationId xmlns:a16="http://schemas.microsoft.com/office/drawing/2014/main" id="{876E8168-18BE-EF41-3917-F64CE79358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5400" y="1498600"/>
            <a:ext cx="3987800" cy="452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D603823-CDA3-EAB4-95FB-0C039AB4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85" y="365125"/>
            <a:ext cx="11450471" cy="1325563"/>
          </a:xfrm>
        </p:spPr>
        <p:txBody>
          <a:bodyPr/>
          <a:lstStyle/>
          <a:p>
            <a:r>
              <a:rPr lang="fi-FI" dirty="0">
                <a:solidFill>
                  <a:srgbClr val="C00000"/>
                </a:solidFill>
              </a:rPr>
              <a:t>MOBILE APPS: </a:t>
            </a:r>
            <a:r>
              <a:rPr lang="fi-FI" dirty="0"/>
              <a:t>REGISTRATION AND PROFILE AS AN ENABLER</a:t>
            </a:r>
          </a:p>
        </p:txBody>
      </p:sp>
      <p:pic>
        <p:nvPicPr>
          <p:cNvPr id="3" name="Record_2023-01-03-14-25-17 (1).mp4">
            <a:hlinkClick r:id="" action="ppaction://media"/>
            <a:extLst>
              <a:ext uri="{FF2B5EF4-FFF2-40B4-BE49-F238E27FC236}">
                <a16:creationId xmlns:a16="http://schemas.microsoft.com/office/drawing/2014/main" id="{BDEEE0BE-AA2B-B7F8-74DB-422AFE452D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957" y="1825626"/>
            <a:ext cx="1975643" cy="402907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6E192FD7-132F-1985-0C4E-012A2B191F7B}"/>
              </a:ext>
            </a:extLst>
          </p:cNvPr>
          <p:cNvSpPr txBox="1"/>
          <p:nvPr/>
        </p:nvSpPr>
        <p:spPr>
          <a:xfrm>
            <a:off x="421184" y="3329285"/>
            <a:ext cx="4455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C00000"/>
                </a:solidFill>
              </a:rPr>
              <a:t>DIGITAL HOMEBASE FOR SUPPORTERS STARTS TO TAKE SHAPE WITH OWN SUPPORT PROFILE.</a:t>
            </a:r>
          </a:p>
        </p:txBody>
      </p:sp>
    </p:spTree>
    <p:extLst>
      <p:ext uri="{BB962C8B-B14F-4D97-AF65-F5344CB8AC3E}">
        <p14:creationId xmlns:p14="http://schemas.microsoft.com/office/powerpoint/2010/main" val="12828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45;gd82bd66328_0_588">
            <a:extLst>
              <a:ext uri="{FF2B5EF4-FFF2-40B4-BE49-F238E27FC236}">
                <a16:creationId xmlns:a16="http://schemas.microsoft.com/office/drawing/2014/main" id="{876E8168-18BE-EF41-3917-F64CE79358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5400" y="1498600"/>
            <a:ext cx="3987800" cy="452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D603823-CDA3-EAB4-95FB-0C039AB4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326077"/>
            <a:ext cx="11315700" cy="1325563"/>
          </a:xfrm>
        </p:spPr>
        <p:txBody>
          <a:bodyPr/>
          <a:lstStyle/>
          <a:p>
            <a:r>
              <a:rPr lang="fi-FI" dirty="0">
                <a:solidFill>
                  <a:srgbClr val="C00000"/>
                </a:solidFill>
              </a:rPr>
              <a:t>MOBILE APPS: </a:t>
            </a:r>
            <a:r>
              <a:rPr lang="fi-FI" dirty="0"/>
              <a:t>IDENTIFYING CUSTOMERS</a:t>
            </a:r>
          </a:p>
        </p:txBody>
      </p:sp>
      <p:pic>
        <p:nvPicPr>
          <p:cNvPr id="6" name="WhatsApp Video 2023-09-13 at 21.02.47.mp4">
            <a:hlinkClick r:id="" action="ppaction://media"/>
            <a:extLst>
              <a:ext uri="{FF2B5EF4-FFF2-40B4-BE49-F238E27FC236}">
                <a16:creationId xmlns:a16="http://schemas.microsoft.com/office/drawing/2014/main" id="{42F9B984-1BCC-C915-5070-AA467DB101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6800" y="1651640"/>
            <a:ext cx="1943099" cy="4228460"/>
          </a:xfrm>
          <a:prstGeom prst="rect">
            <a:avLst/>
          </a:prstGeom>
        </p:spPr>
      </p:pic>
      <p:pic>
        <p:nvPicPr>
          <p:cNvPr id="11" name="Kuva 10" descr="Kuva, joka sisältää kohteen teksti, kuvakaappaus, logo, Brändi&#10;&#10;Kuvaus luotu automaattisesti">
            <a:extLst>
              <a:ext uri="{FF2B5EF4-FFF2-40B4-BE49-F238E27FC236}">
                <a16:creationId xmlns:a16="http://schemas.microsoft.com/office/drawing/2014/main" id="{928D8D27-7600-BEA6-1D72-60F5CBC73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4674" y="2400300"/>
            <a:ext cx="1574151" cy="2692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6856329D-63B4-0769-E918-1F2AC9B8D058}"/>
              </a:ext>
            </a:extLst>
          </p:cNvPr>
          <p:cNvSpPr txBox="1"/>
          <p:nvPr/>
        </p:nvSpPr>
        <p:spPr>
          <a:xfrm>
            <a:off x="546100" y="337818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C00000"/>
                </a:solidFill>
              </a:rPr>
              <a:t>SEASON TICKETS ALREADY IN APPS. INDIVIDUAL TICKETS TO FOLLOW.</a:t>
            </a:r>
          </a:p>
        </p:txBody>
      </p:sp>
    </p:spTree>
    <p:extLst>
      <p:ext uri="{BB962C8B-B14F-4D97-AF65-F5344CB8AC3E}">
        <p14:creationId xmlns:p14="http://schemas.microsoft.com/office/powerpoint/2010/main" val="112589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545;gd82bd66328_0_588">
            <a:extLst>
              <a:ext uri="{FF2B5EF4-FFF2-40B4-BE49-F238E27FC236}">
                <a16:creationId xmlns:a16="http://schemas.microsoft.com/office/drawing/2014/main" id="{876E8168-18BE-EF41-3917-F64CE79358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0500" y="1498600"/>
            <a:ext cx="3987800" cy="4521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D603823-CDA3-EAB4-95FB-0C039AB4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327025"/>
            <a:ext cx="11455400" cy="1325563"/>
          </a:xfrm>
        </p:spPr>
        <p:txBody>
          <a:bodyPr/>
          <a:lstStyle/>
          <a:p>
            <a:r>
              <a:rPr lang="fi-FI" dirty="0">
                <a:solidFill>
                  <a:srgbClr val="C00000"/>
                </a:solidFill>
              </a:rPr>
              <a:t>MOBILE APPS: </a:t>
            </a:r>
            <a:r>
              <a:rPr lang="fi-FI" dirty="0"/>
              <a:t>BUYING PRODUCTS AND SERVICES</a:t>
            </a:r>
          </a:p>
        </p:txBody>
      </p:sp>
      <p:pic>
        <p:nvPicPr>
          <p:cNvPr id="8" name="tps_mobile_purchasing.mp4">
            <a:extLst>
              <a:ext uri="{FF2B5EF4-FFF2-40B4-BE49-F238E27FC236}">
                <a16:creationId xmlns:a16="http://schemas.microsoft.com/office/drawing/2014/main" id="{09C626BD-F76A-ABB2-C6F0-F1C169E029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8725" y="1652588"/>
            <a:ext cx="1943100" cy="4161358"/>
          </a:xfr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DC54B545-F887-B37D-F1C2-F5B05B578E7D}"/>
              </a:ext>
            </a:extLst>
          </p:cNvPr>
          <p:cNvSpPr txBox="1"/>
          <p:nvPr/>
        </p:nvSpPr>
        <p:spPr>
          <a:xfrm>
            <a:off x="546100" y="324038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C00000"/>
                </a:solidFill>
              </a:rPr>
              <a:t>GOAL IS TO INCREASE CUSTOMER EXPERIENCE AND INCREASE SALES.</a:t>
            </a:r>
          </a:p>
        </p:txBody>
      </p:sp>
    </p:spTree>
    <p:extLst>
      <p:ext uri="{BB962C8B-B14F-4D97-AF65-F5344CB8AC3E}">
        <p14:creationId xmlns:p14="http://schemas.microsoft.com/office/powerpoint/2010/main" val="23310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4DCE3E-A3FF-00BA-A03B-460CDD396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C00000"/>
                </a:solidFill>
              </a:rPr>
              <a:t>MOBILE APPS: </a:t>
            </a:r>
            <a:r>
              <a:rPr lang="fi-FI" dirty="0"/>
              <a:t>FAN ENGAGEMENT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A9761B58-B291-C39A-583E-C1A0762B46E1}"/>
              </a:ext>
            </a:extLst>
          </p:cNvPr>
          <p:cNvGrpSpPr/>
          <p:nvPr/>
        </p:nvGrpSpPr>
        <p:grpSpPr>
          <a:xfrm>
            <a:off x="4278122" y="1575595"/>
            <a:ext cx="3293331" cy="4163318"/>
            <a:chOff x="7345622" y="1767084"/>
            <a:chExt cx="2507767" cy="3317369"/>
          </a:xfrm>
        </p:grpSpPr>
        <p:pic>
          <p:nvPicPr>
            <p:cNvPr id="8" name="Google Shape;545;gd82bd66328_0_588">
              <a:extLst>
                <a:ext uri="{FF2B5EF4-FFF2-40B4-BE49-F238E27FC236}">
                  <a16:creationId xmlns:a16="http://schemas.microsoft.com/office/drawing/2014/main" id="{3D1B8B4E-70AB-56FA-485B-2D77770A8A8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45622" y="1767084"/>
              <a:ext cx="2507767" cy="3317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F1FF4CC9-C27C-41F5-B55A-AEF827A56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79646" y="1858791"/>
              <a:ext cx="1239718" cy="3068059"/>
            </a:xfrm>
            <a:prstGeom prst="rect">
              <a:avLst/>
            </a:prstGeom>
          </p:spPr>
        </p:pic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61C67DEC-0CA0-3225-E6CA-60BB49F4FEEB}"/>
              </a:ext>
            </a:extLst>
          </p:cNvPr>
          <p:cNvGrpSpPr/>
          <p:nvPr/>
        </p:nvGrpSpPr>
        <p:grpSpPr>
          <a:xfrm>
            <a:off x="568474" y="1537495"/>
            <a:ext cx="3293331" cy="4163318"/>
            <a:chOff x="6740752" y="-292615"/>
            <a:chExt cx="2507767" cy="3317369"/>
          </a:xfrm>
        </p:grpSpPr>
        <p:pic>
          <p:nvPicPr>
            <p:cNvPr id="11" name="Google Shape;545;gd82bd66328_0_588">
              <a:extLst>
                <a:ext uri="{FF2B5EF4-FFF2-40B4-BE49-F238E27FC236}">
                  <a16:creationId xmlns:a16="http://schemas.microsoft.com/office/drawing/2014/main" id="{17D09D13-BC99-37D6-34D5-4E811AD4495A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740752" y="-292615"/>
              <a:ext cx="2507767" cy="3317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2" name="Kuva 11" descr="Kuva, joka sisältää kohteen Verkkosivusto&#10;&#10;Kuvaus luotu automaattisesti">
              <a:extLst>
                <a:ext uri="{FF2B5EF4-FFF2-40B4-BE49-F238E27FC236}">
                  <a16:creationId xmlns:a16="http://schemas.microsoft.com/office/drawing/2014/main" id="{7F858699-A5C7-5CA9-0589-243819A61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2040" y="-165045"/>
              <a:ext cx="1212455" cy="3044895"/>
            </a:xfrm>
            <a:prstGeom prst="rect">
              <a:avLst/>
            </a:prstGeom>
          </p:spPr>
        </p:pic>
      </p:grpSp>
      <p:grpSp>
        <p:nvGrpSpPr>
          <p:cNvPr id="18" name="Ryhmä 17">
            <a:extLst>
              <a:ext uri="{FF2B5EF4-FFF2-40B4-BE49-F238E27FC236}">
                <a16:creationId xmlns:a16="http://schemas.microsoft.com/office/drawing/2014/main" id="{FD8512FE-FA78-B8F5-B09B-A263A1B547BE}"/>
              </a:ext>
            </a:extLst>
          </p:cNvPr>
          <p:cNvGrpSpPr/>
          <p:nvPr/>
        </p:nvGrpSpPr>
        <p:grpSpPr>
          <a:xfrm>
            <a:off x="7987770" y="1627744"/>
            <a:ext cx="3293331" cy="4163318"/>
            <a:chOff x="7987770" y="1627744"/>
            <a:chExt cx="3293331" cy="4163318"/>
          </a:xfrm>
        </p:grpSpPr>
        <p:pic>
          <p:nvPicPr>
            <p:cNvPr id="14" name="Google Shape;545;gd82bd66328_0_588">
              <a:extLst>
                <a:ext uri="{FF2B5EF4-FFF2-40B4-BE49-F238E27FC236}">
                  <a16:creationId xmlns:a16="http://schemas.microsoft.com/office/drawing/2014/main" id="{3D7285D3-69B1-49F6-5CC2-E39867BDCBAB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87770" y="1627744"/>
              <a:ext cx="3293331" cy="416331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7" name="Kuva 16" descr="Kuva, joka sisältää kohteen teksti, kuvakaappaus, Fontti, Brändi&#10;&#10;Kuvaus luotu automaattisesti">
              <a:extLst>
                <a:ext uri="{FF2B5EF4-FFF2-40B4-BE49-F238E27FC236}">
                  <a16:creationId xmlns:a16="http://schemas.microsoft.com/office/drawing/2014/main" id="{B8395434-4E52-2103-9C0C-538B1566A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13800" y="1798008"/>
              <a:ext cx="1651000" cy="3802393"/>
            </a:xfrm>
            <a:prstGeom prst="rect">
              <a:avLst/>
            </a:prstGeom>
          </p:spPr>
        </p:pic>
      </p:grp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BF93AC3-1EF0-999C-C616-47E120A7285F}"/>
              </a:ext>
            </a:extLst>
          </p:cNvPr>
          <p:cNvSpPr txBox="1"/>
          <p:nvPr/>
        </p:nvSpPr>
        <p:spPr>
          <a:xfrm>
            <a:off x="2247900" y="5707721"/>
            <a:ext cx="741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C00000"/>
                </a:solidFill>
              </a:rPr>
              <a:t>STARTING FROM THIS SEASON (22 – 23) 8 CLUBS AND LIIGA USE FANNEX FAN ENGAGEMENT PLATFORM.</a:t>
            </a:r>
          </a:p>
        </p:txBody>
      </p:sp>
    </p:spTree>
    <p:extLst>
      <p:ext uri="{BB962C8B-B14F-4D97-AF65-F5344CB8AC3E}">
        <p14:creationId xmlns:p14="http://schemas.microsoft.com/office/powerpoint/2010/main" val="3868122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B1CEF9-D480-CE35-279C-064475702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504825"/>
            <a:ext cx="11366500" cy="132556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C00000"/>
                </a:solidFill>
              </a:rPr>
              <a:t>SCALING DEVELOPMENT: </a:t>
            </a:r>
            <a:r>
              <a:rPr lang="fi-FI" dirty="0"/>
              <a:t>LIIGA AND ALL CLUBS IN SAME APP ENVIRONMENT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567BBD-3ABE-2B42-61F4-D95C3818A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21310"/>
            <a:ext cx="9144000" cy="348641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B2204D0-CAEC-ECB5-79E9-466529B07812}"/>
              </a:ext>
            </a:extLst>
          </p:cNvPr>
          <p:cNvSpPr txBox="1"/>
          <p:nvPr/>
        </p:nvSpPr>
        <p:spPr>
          <a:xfrm>
            <a:off x="2108200" y="5656921"/>
            <a:ext cx="816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C00000"/>
                </a:solidFill>
              </a:rPr>
              <a:t>VISITS THROUGH ALL APPS +20% COMPARED TO PREVIOUS SEASON (21 – 22).</a:t>
            </a:r>
          </a:p>
          <a:p>
            <a:pPr algn="ctr"/>
            <a:r>
              <a:rPr lang="fi-FI" b="1" dirty="0">
                <a:solidFill>
                  <a:srgbClr val="C00000"/>
                </a:solidFill>
              </a:rPr>
              <a:t>NEW APP LOADS THROUGH ALL APPS +44% COMPARED TO PREVIOUS SEASON.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65615B7-3A1E-D603-681E-BC2B2A6B96E1}"/>
              </a:ext>
            </a:extLst>
          </p:cNvPr>
          <p:cNvSpPr txBox="1"/>
          <p:nvPr/>
        </p:nvSpPr>
        <p:spPr>
          <a:xfrm>
            <a:off x="2070100" y="1886609"/>
            <a:ext cx="816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C00000"/>
                </a:solidFill>
              </a:rPr>
              <a:t>ALL CLUBS IN THE SAME ENVIRONMENT BY THE END OF THE YEAR.</a:t>
            </a:r>
          </a:p>
        </p:txBody>
      </p:sp>
    </p:spTree>
    <p:extLst>
      <p:ext uri="{BB962C8B-B14F-4D97-AF65-F5344CB8AC3E}">
        <p14:creationId xmlns:p14="http://schemas.microsoft.com/office/powerpoint/2010/main" val="2876059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0A40B9-594C-A293-9122-1C38A2CA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solidFill>
                  <a:srgbClr val="C00000"/>
                </a:solidFill>
              </a:rPr>
              <a:t>CUSTOMER UNDERSTANDING: </a:t>
            </a:r>
            <a:r>
              <a:rPr lang="fi-FI" dirty="0"/>
              <a:t>CUSTOMER AND SALES DATA</a:t>
            </a:r>
          </a:p>
        </p:txBody>
      </p:sp>
      <p:grpSp>
        <p:nvGrpSpPr>
          <p:cNvPr id="3" name="Ryhmä 2">
            <a:extLst>
              <a:ext uri="{FF2B5EF4-FFF2-40B4-BE49-F238E27FC236}">
                <a16:creationId xmlns:a16="http://schemas.microsoft.com/office/drawing/2014/main" id="{47F0786F-1284-60E2-2CD6-A678A41313E0}"/>
              </a:ext>
            </a:extLst>
          </p:cNvPr>
          <p:cNvGrpSpPr/>
          <p:nvPr/>
        </p:nvGrpSpPr>
        <p:grpSpPr>
          <a:xfrm>
            <a:off x="264340" y="1853914"/>
            <a:ext cx="4471433" cy="4264781"/>
            <a:chOff x="264340" y="1464763"/>
            <a:chExt cx="4471433" cy="4264781"/>
          </a:xfrm>
        </p:grpSpPr>
        <p:sp>
          <p:nvSpPr>
            <p:cNvPr id="371" name="Pyöristetty suorakulmio">
              <a:extLst>
                <a:ext uri="{FF2B5EF4-FFF2-40B4-BE49-F238E27FC236}">
                  <a16:creationId xmlns:a16="http://schemas.microsoft.com/office/drawing/2014/main" id="{983AF4E5-D8EB-D441-A5B8-31E81DF8A9F1}"/>
                </a:ext>
              </a:extLst>
            </p:cNvPr>
            <p:cNvSpPr/>
            <p:nvPr/>
          </p:nvSpPr>
          <p:spPr>
            <a:xfrm>
              <a:off x="264340" y="1464763"/>
              <a:ext cx="4471433" cy="4264781"/>
            </a:xfrm>
            <a:prstGeom prst="roundRect">
              <a:avLst>
                <a:gd name="adj" fmla="val 8214"/>
              </a:avLst>
            </a:prstGeom>
            <a:solidFill>
              <a:schemeClr val="tx1"/>
            </a:solidFill>
            <a:ln w="25400">
              <a:solidFill>
                <a:schemeClr val="bg1"/>
              </a:solidFill>
              <a:miter lim="400000"/>
            </a:ln>
            <a:effectLst>
              <a:outerShdw blurRad="50800" dist="50800" dir="5400000" algn="ctr" rotWithShape="0">
                <a:schemeClr val="accent5"/>
              </a:outerShdw>
            </a:effectLst>
          </p:spPr>
          <p:txBody>
            <a:bodyPr lIns="25400" tIns="25400" rIns="25400" bIns="25400" anchor="ctr"/>
            <a:lstStyle/>
            <a:p>
              <a:pPr defTabSz="565150"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1600"/>
            </a:p>
          </p:txBody>
        </p:sp>
        <p:sp>
          <p:nvSpPr>
            <p:cNvPr id="268" name="Pyöristetty suorakulmio">
              <a:extLst>
                <a:ext uri="{FF2B5EF4-FFF2-40B4-BE49-F238E27FC236}">
                  <a16:creationId xmlns:a16="http://schemas.microsoft.com/office/drawing/2014/main" id="{5A9F9526-E738-4B48-94AF-4D8D4C50A4AD}"/>
                </a:ext>
              </a:extLst>
            </p:cNvPr>
            <p:cNvSpPr/>
            <p:nvPr/>
          </p:nvSpPr>
          <p:spPr>
            <a:xfrm>
              <a:off x="335780" y="2129756"/>
              <a:ext cx="1550660" cy="3440864"/>
            </a:xfrm>
            <a:prstGeom prst="roundRect">
              <a:avLst>
                <a:gd name="adj" fmla="val 5934"/>
              </a:avLst>
            </a:prstGeom>
            <a:solidFill>
              <a:srgbClr val="CCCCCC"/>
            </a:solidFill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565150"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1600"/>
            </a:p>
          </p:txBody>
        </p:sp>
        <p:sp>
          <p:nvSpPr>
            <p:cNvPr id="272" name="Pyöristetty suorakulmio">
              <a:extLst>
                <a:ext uri="{FF2B5EF4-FFF2-40B4-BE49-F238E27FC236}">
                  <a16:creationId xmlns:a16="http://schemas.microsoft.com/office/drawing/2014/main" id="{DE7CF2BE-0ADE-7B41-A3DE-A6F162EB1E39}"/>
                </a:ext>
              </a:extLst>
            </p:cNvPr>
            <p:cNvSpPr/>
            <p:nvPr/>
          </p:nvSpPr>
          <p:spPr>
            <a:xfrm>
              <a:off x="2229247" y="2102868"/>
              <a:ext cx="2376507" cy="1120284"/>
            </a:xfrm>
            <a:prstGeom prst="roundRect">
              <a:avLst>
                <a:gd name="adj" fmla="val 8214"/>
              </a:avLst>
            </a:prstGeom>
            <a:solidFill>
              <a:srgbClr val="CCCCCC"/>
            </a:solidFill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565150"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1600" dirty="0"/>
            </a:p>
          </p:txBody>
        </p:sp>
        <p:sp>
          <p:nvSpPr>
            <p:cNvPr id="273" name="DATA SCIENCE">
              <a:extLst>
                <a:ext uri="{FF2B5EF4-FFF2-40B4-BE49-F238E27FC236}">
                  <a16:creationId xmlns:a16="http://schemas.microsoft.com/office/drawing/2014/main" id="{8709AD14-2918-8B47-A820-B347F8023620}"/>
                </a:ext>
              </a:extLst>
            </p:cNvPr>
            <p:cNvSpPr txBox="1"/>
            <p:nvPr/>
          </p:nvSpPr>
          <p:spPr>
            <a:xfrm>
              <a:off x="2556742" y="2110596"/>
              <a:ext cx="1816203" cy="359073"/>
            </a:xfrm>
            <a:prstGeom prst="rect">
              <a:avLst/>
            </a:prstGeom>
            <a:solidFill>
              <a:srgbClr val="CCCCC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2600">
                  <a:solidFill>
                    <a:srgbClr val="E63F5B"/>
                  </a:solidFill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VISUALIZATION, ANALYSIS</a:t>
              </a:r>
            </a:p>
            <a:p>
              <a:pPr algn="ctr"/>
              <a:r>
                <a:rPr lang="fi-FI" sz="1000" b="1" dirty="0">
                  <a:solidFill>
                    <a:schemeClr val="bg1"/>
                  </a:solidFill>
                </a:rPr>
                <a:t>&amp; PREDICTATIONS</a:t>
              </a:r>
              <a:endParaRPr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78" name="GA">
              <a:extLst>
                <a:ext uri="{FF2B5EF4-FFF2-40B4-BE49-F238E27FC236}">
                  <a16:creationId xmlns:a16="http://schemas.microsoft.com/office/drawing/2014/main" id="{18875FB5-8857-2C45-A4FA-F857729529BB}"/>
                </a:ext>
              </a:extLst>
            </p:cNvPr>
            <p:cNvSpPr/>
            <p:nvPr/>
          </p:nvSpPr>
          <p:spPr>
            <a:xfrm>
              <a:off x="1066373" y="2576531"/>
              <a:ext cx="635001" cy="635001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31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lang="fi-FI" sz="800" b="1" dirty="0" err="1">
                  <a:solidFill>
                    <a:schemeClr val="tx1"/>
                  </a:solidFill>
                </a:rPr>
                <a:t>TiTu</a:t>
              </a:r>
              <a:r>
                <a:rPr lang="fi-FI" sz="800" b="1" dirty="0">
                  <a:solidFill>
                    <a:schemeClr val="tx1"/>
                  </a:solidFill>
                </a:rPr>
                <a:t> &amp; WH</a:t>
              </a:r>
              <a:endParaRPr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79" name="SEM">
              <a:extLst>
                <a:ext uri="{FF2B5EF4-FFF2-40B4-BE49-F238E27FC236}">
                  <a16:creationId xmlns:a16="http://schemas.microsoft.com/office/drawing/2014/main" id="{C9E71767-D31A-EA42-AB13-3B39CA347F7A}"/>
                </a:ext>
              </a:extLst>
            </p:cNvPr>
            <p:cNvSpPr/>
            <p:nvPr/>
          </p:nvSpPr>
          <p:spPr>
            <a:xfrm>
              <a:off x="537596" y="3052677"/>
              <a:ext cx="635001" cy="635001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31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lang="fi-FI" sz="800" b="1" dirty="0">
                  <a:solidFill>
                    <a:schemeClr val="tx1"/>
                  </a:solidFill>
                </a:rPr>
                <a:t>GA</a:t>
              </a:r>
              <a:endParaRPr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80" name="CRM">
              <a:extLst>
                <a:ext uri="{FF2B5EF4-FFF2-40B4-BE49-F238E27FC236}">
                  <a16:creationId xmlns:a16="http://schemas.microsoft.com/office/drawing/2014/main" id="{276AC489-C56C-AC49-B35A-7F822680F497}"/>
                </a:ext>
              </a:extLst>
            </p:cNvPr>
            <p:cNvSpPr/>
            <p:nvPr/>
          </p:nvSpPr>
          <p:spPr>
            <a:xfrm>
              <a:off x="461821" y="4438074"/>
              <a:ext cx="635001" cy="635001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31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lang="fi-FI" sz="800" b="1" dirty="0">
                  <a:solidFill>
                    <a:schemeClr val="tx1"/>
                  </a:solidFill>
                </a:rPr>
                <a:t>APP</a:t>
              </a:r>
              <a:endParaRPr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81" name="ERP">
              <a:extLst>
                <a:ext uri="{FF2B5EF4-FFF2-40B4-BE49-F238E27FC236}">
                  <a16:creationId xmlns:a16="http://schemas.microsoft.com/office/drawing/2014/main" id="{F7239D9A-129E-2C4B-A8E9-C110E3AE8721}"/>
                </a:ext>
              </a:extLst>
            </p:cNvPr>
            <p:cNvSpPr/>
            <p:nvPr/>
          </p:nvSpPr>
          <p:spPr>
            <a:xfrm>
              <a:off x="1025758" y="4864678"/>
              <a:ext cx="635001" cy="635001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20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lang="fi-FI" sz="800" b="1" dirty="0">
                  <a:solidFill>
                    <a:schemeClr val="tx1"/>
                  </a:solidFill>
                </a:rPr>
                <a:t>SOME</a:t>
              </a:r>
              <a:endParaRPr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82" name="FB">
              <a:extLst>
                <a:ext uri="{FF2B5EF4-FFF2-40B4-BE49-F238E27FC236}">
                  <a16:creationId xmlns:a16="http://schemas.microsoft.com/office/drawing/2014/main" id="{9C3AFB5B-1862-4447-983E-1D6561814602}"/>
                </a:ext>
              </a:extLst>
            </p:cNvPr>
            <p:cNvSpPr/>
            <p:nvPr/>
          </p:nvSpPr>
          <p:spPr>
            <a:xfrm>
              <a:off x="461821" y="3749672"/>
              <a:ext cx="635001" cy="635001"/>
            </a:xfrm>
            <a:prstGeom prst="ellipse">
              <a:avLst/>
            </a:prstGeom>
            <a:solidFill>
              <a:srgbClr val="C0000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60000"/>
                </a:lnSpc>
                <a:defRPr sz="31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lang="fi-FI" sz="800" b="1" dirty="0">
                  <a:solidFill>
                    <a:schemeClr val="tx1"/>
                  </a:solidFill>
                </a:rPr>
                <a:t>TICKET</a:t>
              </a:r>
            </a:p>
          </p:txBody>
        </p:sp>
        <p:sp>
          <p:nvSpPr>
            <p:cNvPr id="288" name="Pyöristetty suorakulmio">
              <a:extLst>
                <a:ext uri="{FF2B5EF4-FFF2-40B4-BE49-F238E27FC236}">
                  <a16:creationId xmlns:a16="http://schemas.microsoft.com/office/drawing/2014/main" id="{61FE1F8E-0598-814E-B049-FF359BC2FCE0}"/>
                </a:ext>
              </a:extLst>
            </p:cNvPr>
            <p:cNvSpPr/>
            <p:nvPr/>
          </p:nvSpPr>
          <p:spPr>
            <a:xfrm>
              <a:off x="2252973" y="3707663"/>
              <a:ext cx="2376507" cy="1845033"/>
            </a:xfrm>
            <a:prstGeom prst="roundRect">
              <a:avLst>
                <a:gd name="adj" fmla="val 4987"/>
              </a:avLst>
            </a:prstGeom>
            <a:solidFill>
              <a:srgbClr val="CCCCCC"/>
            </a:solidFill>
            <a:ln w="254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565150"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1600"/>
            </a:p>
          </p:txBody>
        </p:sp>
        <p:sp>
          <p:nvSpPr>
            <p:cNvPr id="290" name="Suorakulmio">
              <a:extLst>
                <a:ext uri="{FF2B5EF4-FFF2-40B4-BE49-F238E27FC236}">
                  <a16:creationId xmlns:a16="http://schemas.microsoft.com/office/drawing/2014/main" id="{7167A7F6-7A38-8B4C-A8FA-42F4EE5D032E}"/>
                </a:ext>
              </a:extLst>
            </p:cNvPr>
            <p:cNvSpPr/>
            <p:nvPr/>
          </p:nvSpPr>
          <p:spPr>
            <a:xfrm>
              <a:off x="3489640" y="4164067"/>
              <a:ext cx="1065312" cy="71634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565150"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289" name="DATA COLLECTION">
              <a:extLst>
                <a:ext uri="{FF2B5EF4-FFF2-40B4-BE49-F238E27FC236}">
                  <a16:creationId xmlns:a16="http://schemas.microsoft.com/office/drawing/2014/main" id="{4D62B29C-AB3C-174C-AC9A-D48BAE3ACAF6}"/>
                </a:ext>
              </a:extLst>
            </p:cNvPr>
            <p:cNvSpPr txBox="1"/>
            <p:nvPr/>
          </p:nvSpPr>
          <p:spPr>
            <a:xfrm>
              <a:off x="2781377" y="3840732"/>
              <a:ext cx="1364156" cy="205184"/>
            </a:xfrm>
            <a:prstGeom prst="rect">
              <a:avLst/>
            </a:prstGeom>
            <a:solidFill>
              <a:srgbClr val="CCCCC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2600">
                  <a:solidFill>
                    <a:srgbClr val="E63F5B"/>
                  </a:solidFill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1000" b="1" dirty="0">
                  <a:solidFill>
                    <a:schemeClr val="bg1"/>
                  </a:solidFill>
                </a:rPr>
                <a:t>DATA COLLECTION</a:t>
              </a:r>
              <a:endParaRPr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91" name="Suorakulmio">
              <a:extLst>
                <a:ext uri="{FF2B5EF4-FFF2-40B4-BE49-F238E27FC236}">
                  <a16:creationId xmlns:a16="http://schemas.microsoft.com/office/drawing/2014/main" id="{91CB4FC9-221B-2749-BDD3-6AC9AB96D3A4}"/>
                </a:ext>
              </a:extLst>
            </p:cNvPr>
            <p:cNvSpPr/>
            <p:nvPr/>
          </p:nvSpPr>
          <p:spPr>
            <a:xfrm>
              <a:off x="2340201" y="4164067"/>
              <a:ext cx="1065311" cy="71634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565150"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1600"/>
            </a:p>
          </p:txBody>
        </p:sp>
        <p:sp>
          <p:nvSpPr>
            <p:cNvPr id="292" name="TAGGING">
              <a:extLst>
                <a:ext uri="{FF2B5EF4-FFF2-40B4-BE49-F238E27FC236}">
                  <a16:creationId xmlns:a16="http://schemas.microsoft.com/office/drawing/2014/main" id="{14F51F3A-79F3-1349-B750-912BF9CBDAD8}"/>
                </a:ext>
              </a:extLst>
            </p:cNvPr>
            <p:cNvSpPr txBox="1"/>
            <p:nvPr/>
          </p:nvSpPr>
          <p:spPr>
            <a:xfrm>
              <a:off x="2633119" y="4205974"/>
              <a:ext cx="498534" cy="15901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700" b="1" dirty="0">
                  <a:solidFill>
                    <a:schemeClr val="bg1"/>
                  </a:solidFill>
                </a:rPr>
                <a:t>TAGGING</a:t>
              </a:r>
              <a:endParaRPr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93" name="DATA WAREHOUSE">
              <a:extLst>
                <a:ext uri="{FF2B5EF4-FFF2-40B4-BE49-F238E27FC236}">
                  <a16:creationId xmlns:a16="http://schemas.microsoft.com/office/drawing/2014/main" id="{90DB6D0B-6484-6C48-BD36-76D0C61D84C0}"/>
                </a:ext>
              </a:extLst>
            </p:cNvPr>
            <p:cNvSpPr txBox="1"/>
            <p:nvPr/>
          </p:nvSpPr>
          <p:spPr>
            <a:xfrm>
              <a:off x="3551503" y="4208415"/>
              <a:ext cx="956993" cy="15901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700" b="1" dirty="0">
                  <a:solidFill>
                    <a:schemeClr val="bg1"/>
                  </a:solidFill>
                </a:rPr>
                <a:t>DATA WAREHOUSE</a:t>
              </a:r>
              <a:endParaRPr sz="700" b="1" dirty="0">
                <a:solidFill>
                  <a:schemeClr val="bg1"/>
                </a:solidFill>
              </a:endParaRPr>
            </a:p>
          </p:txBody>
        </p:sp>
        <p:sp>
          <p:nvSpPr>
            <p:cNvPr id="294" name="Suorakulmio">
              <a:extLst>
                <a:ext uri="{FF2B5EF4-FFF2-40B4-BE49-F238E27FC236}">
                  <a16:creationId xmlns:a16="http://schemas.microsoft.com/office/drawing/2014/main" id="{7A7D615B-53B4-8143-95C1-36C82C5DA645}"/>
                </a:ext>
              </a:extLst>
            </p:cNvPr>
            <p:cNvSpPr/>
            <p:nvPr/>
          </p:nvSpPr>
          <p:spPr>
            <a:xfrm>
              <a:off x="2307154" y="2466347"/>
              <a:ext cx="2220693" cy="69707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565150"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1600"/>
            </a:p>
          </p:txBody>
        </p:sp>
        <p:sp>
          <p:nvSpPr>
            <p:cNvPr id="295" name="MACHINE LEARNING">
              <a:extLst>
                <a:ext uri="{FF2B5EF4-FFF2-40B4-BE49-F238E27FC236}">
                  <a16:creationId xmlns:a16="http://schemas.microsoft.com/office/drawing/2014/main" id="{8CDF1951-3326-E44B-BFCD-E672D51DF00C}"/>
                </a:ext>
              </a:extLst>
            </p:cNvPr>
            <p:cNvSpPr txBox="1"/>
            <p:nvPr/>
          </p:nvSpPr>
          <p:spPr>
            <a:xfrm>
              <a:off x="2880978" y="2477061"/>
              <a:ext cx="910506" cy="17440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sz="800"/>
                <a:t>MACHINE LEARNING</a:t>
              </a:r>
            </a:p>
          </p:txBody>
        </p:sp>
        <p:sp>
          <p:nvSpPr>
            <p:cNvPr id="298" name="DATA SOURCES">
              <a:extLst>
                <a:ext uri="{FF2B5EF4-FFF2-40B4-BE49-F238E27FC236}">
                  <a16:creationId xmlns:a16="http://schemas.microsoft.com/office/drawing/2014/main" id="{A78E498D-EF56-254F-A70C-8CED1F2722EC}"/>
                </a:ext>
              </a:extLst>
            </p:cNvPr>
            <p:cNvSpPr txBox="1"/>
            <p:nvPr/>
          </p:nvSpPr>
          <p:spPr>
            <a:xfrm>
              <a:off x="550905" y="2252761"/>
              <a:ext cx="1102866" cy="205184"/>
            </a:xfrm>
            <a:prstGeom prst="rect">
              <a:avLst/>
            </a:prstGeom>
            <a:solidFill>
              <a:srgbClr val="CCCCCC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2600">
                  <a:solidFill>
                    <a:srgbClr val="E63F5B"/>
                  </a:solidFill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1000" b="1" dirty="0">
                  <a:solidFill>
                    <a:schemeClr val="bg1"/>
                  </a:solidFill>
                </a:rPr>
                <a:t>DATA SOURCES</a:t>
              </a:r>
              <a:endParaRPr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305" name="Viiva">
              <a:extLst>
                <a:ext uri="{FF2B5EF4-FFF2-40B4-BE49-F238E27FC236}">
                  <a16:creationId xmlns:a16="http://schemas.microsoft.com/office/drawing/2014/main" id="{EA93B026-D3DC-7740-AF6F-44A9FC0FB5C0}"/>
                </a:ext>
              </a:extLst>
            </p:cNvPr>
            <p:cNvSpPr/>
            <p:nvPr/>
          </p:nvSpPr>
          <p:spPr>
            <a:xfrm>
              <a:off x="3357238" y="3240180"/>
              <a:ext cx="1" cy="440905"/>
            </a:xfrm>
            <a:prstGeom prst="line">
              <a:avLst/>
            </a:prstGeom>
            <a:ln w="38100">
              <a:solidFill>
                <a:schemeClr val="bg1"/>
              </a:solidFill>
              <a:miter lim="400000"/>
              <a:tailEnd type="triangle"/>
            </a:ln>
          </p:spPr>
          <p:txBody>
            <a:bodyPr lIns="25400" tIns="25400" rIns="25400" bIns="25400" anchor="ctr"/>
            <a:lstStyle/>
            <a:p>
              <a:endParaRPr sz="900"/>
            </a:p>
          </p:txBody>
        </p:sp>
        <p:sp>
          <p:nvSpPr>
            <p:cNvPr id="306" name="Viiva">
              <a:extLst>
                <a:ext uri="{FF2B5EF4-FFF2-40B4-BE49-F238E27FC236}">
                  <a16:creationId xmlns:a16="http://schemas.microsoft.com/office/drawing/2014/main" id="{B85B1C26-12B6-384B-9807-4CFA17A9A1A6}"/>
                </a:ext>
              </a:extLst>
            </p:cNvPr>
            <p:cNvSpPr/>
            <p:nvPr/>
          </p:nvSpPr>
          <p:spPr>
            <a:xfrm>
              <a:off x="3537913" y="3242790"/>
              <a:ext cx="1" cy="435684"/>
            </a:xfrm>
            <a:prstGeom prst="line">
              <a:avLst/>
            </a:prstGeom>
            <a:ln w="38100">
              <a:solidFill>
                <a:schemeClr val="bg1"/>
              </a:solidFill>
              <a:miter lim="400000"/>
              <a:headEnd type="triangle"/>
            </a:ln>
          </p:spPr>
          <p:txBody>
            <a:bodyPr lIns="25400" tIns="25400" rIns="25400" bIns="25400" anchor="ctr"/>
            <a:lstStyle/>
            <a:p>
              <a:endParaRPr sz="900"/>
            </a:p>
          </p:txBody>
        </p:sp>
        <p:pic>
          <p:nvPicPr>
            <p:cNvPr id="310" name="Kuva" descr="Kuva">
              <a:extLst>
                <a:ext uri="{FF2B5EF4-FFF2-40B4-BE49-F238E27FC236}">
                  <a16:creationId xmlns:a16="http://schemas.microsoft.com/office/drawing/2014/main" id="{70F15B2C-892A-DF4F-9003-7C654E302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7118" y="4400058"/>
              <a:ext cx="868092" cy="3217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3" name="Suorakulmio">
              <a:extLst>
                <a:ext uri="{FF2B5EF4-FFF2-40B4-BE49-F238E27FC236}">
                  <a16:creationId xmlns:a16="http://schemas.microsoft.com/office/drawing/2014/main" id="{14EB03D9-4A27-E945-A76A-EA5371C61572}"/>
                </a:ext>
              </a:extLst>
            </p:cNvPr>
            <p:cNvSpPr/>
            <p:nvPr/>
          </p:nvSpPr>
          <p:spPr>
            <a:xfrm>
              <a:off x="2344655" y="4973620"/>
              <a:ext cx="2205843" cy="50601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FFFF"/>
              </a:solidFill>
              <a:miter lim="400000"/>
            </a:ln>
          </p:spPr>
          <p:txBody>
            <a:bodyPr lIns="25400" tIns="25400" rIns="25400" bIns="25400" anchor="ctr"/>
            <a:lstStyle/>
            <a:p>
              <a:pPr defTabSz="565150">
                <a:defRPr sz="3200">
                  <a:solidFill>
                    <a:srgbClr val="FFFFFF"/>
                  </a:solidFill>
                  <a:latin typeface="Avenir Next Regular"/>
                  <a:ea typeface="Avenir Next Regular"/>
                  <a:cs typeface="Avenir Next Regular"/>
                  <a:sym typeface="Avenir Next Regular"/>
                </a:defRPr>
              </a:pPr>
              <a:endParaRPr sz="1600"/>
            </a:p>
          </p:txBody>
        </p:sp>
        <p:sp>
          <p:nvSpPr>
            <p:cNvPr id="314" name="CUSTOMER DATA PLATFORM">
              <a:extLst>
                <a:ext uri="{FF2B5EF4-FFF2-40B4-BE49-F238E27FC236}">
                  <a16:creationId xmlns:a16="http://schemas.microsoft.com/office/drawing/2014/main" id="{EF0013AD-AFA6-AE45-8E75-55EDB8AB29E9}"/>
                </a:ext>
              </a:extLst>
            </p:cNvPr>
            <p:cNvSpPr txBox="1"/>
            <p:nvPr/>
          </p:nvSpPr>
          <p:spPr>
            <a:xfrm>
              <a:off x="2811272" y="4985682"/>
              <a:ext cx="1426673" cy="15901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700" b="1" dirty="0">
                  <a:solidFill>
                    <a:schemeClr val="bg1"/>
                  </a:solidFill>
                </a:rPr>
                <a:t>CUSTOMER DATA PLATFORM</a:t>
              </a:r>
              <a:endParaRPr sz="700" b="1" dirty="0">
                <a:solidFill>
                  <a:schemeClr val="bg1"/>
                </a:solidFill>
              </a:endParaRPr>
            </a:p>
          </p:txBody>
        </p:sp>
        <p:pic>
          <p:nvPicPr>
            <p:cNvPr id="354" name="Kuva" descr="Kuva">
              <a:extLst>
                <a:ext uri="{FF2B5EF4-FFF2-40B4-BE49-F238E27FC236}">
                  <a16:creationId xmlns:a16="http://schemas.microsoft.com/office/drawing/2014/main" id="{03BC41C7-EFBB-BC45-86D4-3432D4C12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2075" y="4290908"/>
              <a:ext cx="854629" cy="569182"/>
            </a:xfrm>
            <a:prstGeom prst="rect">
              <a:avLst/>
            </a:prstGeom>
            <a:ln w="12700">
              <a:miter lim="400000"/>
            </a:ln>
          </p:spPr>
        </p:pic>
        <p:cxnSp>
          <p:nvCxnSpPr>
            <p:cNvPr id="283" name="Yhteysviiva">
              <a:extLst>
                <a:ext uri="{FF2B5EF4-FFF2-40B4-BE49-F238E27FC236}">
                  <a16:creationId xmlns:a16="http://schemas.microsoft.com/office/drawing/2014/main" id="{A3E35CFD-C83C-6549-971A-331607EEB3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13634" y="2986490"/>
              <a:ext cx="626568" cy="763184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olid"/>
              <a:miter lim="400000"/>
              <a:headEnd type="triangle"/>
            </a:ln>
          </p:spPr>
        </p:cxnSp>
        <p:sp>
          <p:nvSpPr>
            <p:cNvPr id="284" name="Yhteysviiva">
              <a:extLst>
                <a:ext uri="{FF2B5EF4-FFF2-40B4-BE49-F238E27FC236}">
                  <a16:creationId xmlns:a16="http://schemas.microsoft.com/office/drawing/2014/main" id="{84512F0B-FDB5-FC40-9336-D9B426C575B3}"/>
                </a:ext>
              </a:extLst>
            </p:cNvPr>
            <p:cNvSpPr/>
            <p:nvPr/>
          </p:nvSpPr>
          <p:spPr>
            <a:xfrm>
              <a:off x="1082503" y="3540652"/>
              <a:ext cx="1162808" cy="6805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3398" y="17256"/>
                    <a:pt x="6198" y="10056"/>
                    <a:pt x="0" y="0"/>
                  </a:cubicBezTo>
                </a:path>
              </a:pathLst>
            </a:custGeom>
            <a:ln w="38100">
              <a:solidFill>
                <a:schemeClr val="bg1"/>
              </a:solidFill>
              <a:prstDash val="solid"/>
              <a:miter lim="400000"/>
              <a:headEnd type="triangle"/>
            </a:ln>
          </p:spPr>
          <p:txBody>
            <a:bodyPr/>
            <a:lstStyle/>
            <a:p>
              <a:endParaRPr sz="900"/>
            </a:p>
          </p:txBody>
        </p:sp>
        <p:cxnSp>
          <p:nvCxnSpPr>
            <p:cNvPr id="285" name="Yhteysviiva">
              <a:extLst>
                <a:ext uri="{FF2B5EF4-FFF2-40B4-BE49-F238E27FC236}">
                  <a16:creationId xmlns:a16="http://schemas.microsoft.com/office/drawing/2014/main" id="{920D5E01-9717-F04D-8F7D-6BF1C7878717}"/>
                </a:ext>
              </a:extLst>
            </p:cNvPr>
            <p:cNvCxnSpPr>
              <a:cxnSpLocks/>
              <a:stCxn id="288" idx="1"/>
              <a:endCxn id="280" idx="6"/>
            </p:cNvCxnSpPr>
            <p:nvPr/>
          </p:nvCxnSpPr>
          <p:spPr>
            <a:xfrm flipH="1">
              <a:off x="1096822" y="4630180"/>
              <a:ext cx="1156151" cy="125395"/>
            </a:xfrm>
            <a:prstGeom prst="straightConnector1">
              <a:avLst/>
            </a:prstGeom>
            <a:ln w="38100">
              <a:solidFill>
                <a:schemeClr val="bg1"/>
              </a:solidFill>
              <a:miter lim="400000"/>
              <a:headEnd type="triangle"/>
            </a:ln>
          </p:spPr>
        </p:cxnSp>
        <p:cxnSp>
          <p:nvCxnSpPr>
            <p:cNvPr id="286" name="Yhteysviiva">
              <a:extLst>
                <a:ext uri="{FF2B5EF4-FFF2-40B4-BE49-F238E27FC236}">
                  <a16:creationId xmlns:a16="http://schemas.microsoft.com/office/drawing/2014/main" id="{8760F28C-BFF3-3349-B8B6-79B53E5AFC72}"/>
                </a:ext>
              </a:extLst>
            </p:cNvPr>
            <p:cNvCxnSpPr>
              <a:cxnSpLocks/>
              <a:endCxn id="281" idx="6"/>
            </p:cNvCxnSpPr>
            <p:nvPr/>
          </p:nvCxnSpPr>
          <p:spPr>
            <a:xfrm flipH="1">
              <a:off x="1660759" y="5006564"/>
              <a:ext cx="592214" cy="175615"/>
            </a:xfrm>
            <a:prstGeom prst="straightConnector1">
              <a:avLst/>
            </a:prstGeom>
            <a:ln w="38100">
              <a:solidFill>
                <a:schemeClr val="bg1"/>
              </a:solidFill>
              <a:miter lim="400000"/>
              <a:headEnd type="triangle"/>
            </a:ln>
          </p:spPr>
        </p:cxnSp>
        <p:cxnSp>
          <p:nvCxnSpPr>
            <p:cNvPr id="287" name="Yhteysviiva">
              <a:extLst>
                <a:ext uri="{FF2B5EF4-FFF2-40B4-BE49-F238E27FC236}">
                  <a16:creationId xmlns:a16="http://schemas.microsoft.com/office/drawing/2014/main" id="{D43B17A1-CAED-C84A-80EC-66752C11F7E6}"/>
                </a:ext>
              </a:extLst>
            </p:cNvPr>
            <p:cNvCxnSpPr>
              <a:cxnSpLocks/>
              <a:endCxn id="282" idx="6"/>
            </p:cNvCxnSpPr>
            <p:nvPr/>
          </p:nvCxnSpPr>
          <p:spPr>
            <a:xfrm flipH="1" flipV="1">
              <a:off x="1096822" y="4067173"/>
              <a:ext cx="1104564" cy="361348"/>
            </a:xfrm>
            <a:prstGeom prst="straightConnector1">
              <a:avLst/>
            </a:prstGeom>
            <a:ln w="38100">
              <a:solidFill>
                <a:schemeClr val="bg1"/>
              </a:solidFill>
              <a:miter lim="400000"/>
              <a:headEnd type="triangle"/>
            </a:ln>
          </p:spPr>
        </p:cxnSp>
        <p:sp>
          <p:nvSpPr>
            <p:cNvPr id="372" name="DATA SCIENCE">
              <a:extLst>
                <a:ext uri="{FF2B5EF4-FFF2-40B4-BE49-F238E27FC236}">
                  <a16:creationId xmlns:a16="http://schemas.microsoft.com/office/drawing/2014/main" id="{A65A0F7B-D4E9-1E48-AC8B-7217E88A4CD1}"/>
                </a:ext>
              </a:extLst>
            </p:cNvPr>
            <p:cNvSpPr txBox="1"/>
            <p:nvPr/>
          </p:nvSpPr>
          <p:spPr>
            <a:xfrm>
              <a:off x="637594" y="1595399"/>
              <a:ext cx="2933495" cy="328295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2600">
                  <a:solidFill>
                    <a:srgbClr val="E63F5B"/>
                  </a:solidFill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1200" b="1" dirty="0">
                  <a:solidFill>
                    <a:schemeClr val="bg1"/>
                  </a:solidFill>
                </a:rPr>
                <a:t>KNOWLEDGE-BASED MANAGEMENT</a:t>
              </a:r>
            </a:p>
            <a:p>
              <a:r>
                <a:rPr lang="fi-FI" sz="600" b="1" dirty="0">
                  <a:solidFill>
                    <a:schemeClr val="bg1"/>
                  </a:solidFill>
                </a:rPr>
                <a:t>(CUSTOMER &amp; SALES UNDERSTANDING)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DE775FD-43C0-E12D-54DD-04F664526C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587" y="2635290"/>
              <a:ext cx="1185337" cy="31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AL-TIME">
              <a:extLst>
                <a:ext uri="{FF2B5EF4-FFF2-40B4-BE49-F238E27FC236}">
                  <a16:creationId xmlns:a16="http://schemas.microsoft.com/office/drawing/2014/main" id="{975DCDEE-78A5-C43A-3763-FA6C58CF0D8B}"/>
                </a:ext>
              </a:extLst>
            </p:cNvPr>
            <p:cNvSpPr/>
            <p:nvPr/>
          </p:nvSpPr>
          <p:spPr>
            <a:xfrm rot="5400000">
              <a:off x="3655497" y="3303955"/>
              <a:ext cx="507435" cy="287079"/>
            </a:xfrm>
            <a:prstGeom prst="rect">
              <a:avLst/>
            </a:prstGeom>
            <a:solidFill>
              <a:srgbClr val="92929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lang="fi-FI" sz="600" dirty="0"/>
                <a:t>AUTOMA-TION</a:t>
              </a:r>
              <a:endParaRPr sz="600" dirty="0"/>
            </a:p>
          </p:txBody>
        </p:sp>
        <p:sp>
          <p:nvSpPr>
            <p:cNvPr id="7" name="AI">
              <a:extLst>
                <a:ext uri="{FF2B5EF4-FFF2-40B4-BE49-F238E27FC236}">
                  <a16:creationId xmlns:a16="http://schemas.microsoft.com/office/drawing/2014/main" id="{1C6C64B0-D0E1-0E58-F3C3-67555DA527AB}"/>
                </a:ext>
              </a:extLst>
            </p:cNvPr>
            <p:cNvSpPr/>
            <p:nvPr/>
          </p:nvSpPr>
          <p:spPr>
            <a:xfrm rot="5400000">
              <a:off x="2491868" y="3308310"/>
              <a:ext cx="520569" cy="278877"/>
            </a:xfrm>
            <a:prstGeom prst="rect">
              <a:avLst/>
            </a:prstGeom>
            <a:solidFill>
              <a:srgbClr val="929292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15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sz="750" dirty="0"/>
                <a:t>AI</a:t>
              </a:r>
            </a:p>
          </p:txBody>
        </p:sp>
        <p:pic>
          <p:nvPicPr>
            <p:cNvPr id="10242" name="Picture 2" descr="Activity Stream - Products, Competitors, Financials, Employees,  Headquarters Locations">
              <a:extLst>
                <a:ext uri="{FF2B5EF4-FFF2-40B4-BE49-F238E27FC236}">
                  <a16:creationId xmlns:a16="http://schemas.microsoft.com/office/drawing/2014/main" id="{E61673D5-3DB1-4EE7-B6DA-0328FF7026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635" y="5185377"/>
              <a:ext cx="1596983" cy="19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93A31767-2500-BC9E-21AD-2F15FC9D06EC}"/>
              </a:ext>
            </a:extLst>
          </p:cNvPr>
          <p:cNvGrpSpPr/>
          <p:nvPr/>
        </p:nvGrpSpPr>
        <p:grpSpPr>
          <a:xfrm>
            <a:off x="6479003" y="1290057"/>
            <a:ext cx="4189863" cy="5117758"/>
            <a:chOff x="5923128" y="1051030"/>
            <a:chExt cx="4753971" cy="5596202"/>
          </a:xfrm>
        </p:grpSpPr>
        <p:pic>
          <p:nvPicPr>
            <p:cNvPr id="6" name="Kuva 5" descr="Kuva, joka sisältää kohteen viiva, teksti, Tontti, kuvakaappaus&#10;&#10;Kuvaus luotu automaattisesti">
              <a:extLst>
                <a:ext uri="{FF2B5EF4-FFF2-40B4-BE49-F238E27FC236}">
                  <a16:creationId xmlns:a16="http://schemas.microsoft.com/office/drawing/2014/main" id="{3CFE1972-831A-D0D9-D342-CC4DB1B1E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3128" y="1051030"/>
              <a:ext cx="4753970" cy="20613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Kuva 9" descr="Kuva, joka sisältää kohteen teksti, kuitti, kuvakaappaus, Fontti&#10;&#10;Kuvaus luotu automaattisesti">
              <a:extLst>
                <a:ext uri="{FF2B5EF4-FFF2-40B4-BE49-F238E27FC236}">
                  <a16:creationId xmlns:a16="http://schemas.microsoft.com/office/drawing/2014/main" id="{7EE90FB2-6781-1E01-5E0E-BCEA34C84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3128" y="3098614"/>
              <a:ext cx="4753970" cy="109846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Kuva 25" descr="Kuva, joka sisältää kohteen teksti, ruokalista, kuvakaappaus, numero&#10;&#10;Kuvaus luotu automaattisesti">
              <a:extLst>
                <a:ext uri="{FF2B5EF4-FFF2-40B4-BE49-F238E27FC236}">
                  <a16:creationId xmlns:a16="http://schemas.microsoft.com/office/drawing/2014/main" id="{9A6B87BB-F67D-902D-6821-D35B55B6F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3129" y="4182346"/>
              <a:ext cx="4753970" cy="24648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8" name="Nuoli oikealle 27">
            <a:extLst>
              <a:ext uri="{FF2B5EF4-FFF2-40B4-BE49-F238E27FC236}">
                <a16:creationId xmlns:a16="http://schemas.microsoft.com/office/drawing/2014/main" id="{847CEFBC-B537-C6DB-54AD-1FC5E72A5F83}"/>
              </a:ext>
            </a:extLst>
          </p:cNvPr>
          <p:cNvSpPr/>
          <p:nvPr/>
        </p:nvSpPr>
        <p:spPr>
          <a:xfrm>
            <a:off x="5118818" y="3889138"/>
            <a:ext cx="1073624" cy="35697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57119BD-C7ED-A2D5-EDAD-B8AB08D240C7}"/>
              </a:ext>
            </a:extLst>
          </p:cNvPr>
          <p:cNvSpPr txBox="1"/>
          <p:nvPr/>
        </p:nvSpPr>
        <p:spPr>
          <a:xfrm>
            <a:off x="4800980" y="2341804"/>
            <a:ext cx="1663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C00000"/>
                </a:solidFill>
              </a:rPr>
              <a:t>ATTENDANCES</a:t>
            </a:r>
          </a:p>
          <a:p>
            <a:pPr algn="ctr"/>
            <a:r>
              <a:rPr lang="fi-FI" b="1" dirty="0">
                <a:solidFill>
                  <a:srgbClr val="C00000"/>
                </a:solidFill>
              </a:rPr>
              <a:t>TICKETS</a:t>
            </a:r>
          </a:p>
          <a:p>
            <a:pPr algn="ctr"/>
            <a:r>
              <a:rPr lang="fi-FI" b="1" dirty="0">
                <a:solidFill>
                  <a:srgbClr val="C00000"/>
                </a:solidFill>
              </a:rPr>
              <a:t>SITES</a:t>
            </a:r>
          </a:p>
          <a:p>
            <a:pPr algn="ctr"/>
            <a:r>
              <a:rPr lang="fi-FI" b="1" dirty="0">
                <a:solidFill>
                  <a:srgbClr val="C00000"/>
                </a:solidFill>
              </a:rPr>
              <a:t>APPS</a:t>
            </a:r>
          </a:p>
          <a:p>
            <a:pPr algn="ctr"/>
            <a:r>
              <a:rPr lang="fi-FI" b="1" dirty="0">
                <a:solidFill>
                  <a:srgbClr val="C00000"/>
                </a:solidFill>
              </a:rPr>
              <a:t>WEBSTORES</a:t>
            </a:r>
          </a:p>
        </p:txBody>
      </p:sp>
    </p:spTree>
    <p:extLst>
      <p:ext uri="{BB962C8B-B14F-4D97-AF65-F5344CB8AC3E}">
        <p14:creationId xmlns:p14="http://schemas.microsoft.com/office/powerpoint/2010/main" val="4114896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6">
            <a:extLst>
              <a:ext uri="{FF2B5EF4-FFF2-40B4-BE49-F238E27FC236}">
                <a16:creationId xmlns:a16="http://schemas.microsoft.com/office/drawing/2014/main" id="{DEB682BD-5267-CAFE-2F43-1B598065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10947400" cy="1325563"/>
          </a:xfrm>
        </p:spPr>
        <p:txBody>
          <a:bodyPr/>
          <a:lstStyle/>
          <a:p>
            <a:r>
              <a:rPr lang="fi-FI" dirty="0">
                <a:solidFill>
                  <a:srgbClr val="C00000"/>
                </a:solidFill>
              </a:rPr>
              <a:t>CUSTOMER UNDERSTANDING: </a:t>
            </a:r>
            <a:r>
              <a:rPr lang="fi-FI" dirty="0"/>
              <a:t>CUSTOMER PERSONAS STUDY</a:t>
            </a:r>
          </a:p>
        </p:txBody>
      </p:sp>
      <p:sp>
        <p:nvSpPr>
          <p:cNvPr id="5" name="Pyöristetty suorakulmio 4">
            <a:extLst>
              <a:ext uri="{FF2B5EF4-FFF2-40B4-BE49-F238E27FC236}">
                <a16:creationId xmlns:a16="http://schemas.microsoft.com/office/drawing/2014/main" id="{1728AC27-53A9-0521-0CC3-0B1AC1D015A9}"/>
              </a:ext>
            </a:extLst>
          </p:cNvPr>
          <p:cNvSpPr/>
          <p:nvPr/>
        </p:nvSpPr>
        <p:spPr>
          <a:xfrm>
            <a:off x="1029050" y="2912258"/>
            <a:ext cx="2404844" cy="2427215"/>
          </a:xfrm>
          <a:prstGeom prst="roundRect">
            <a:avLst>
              <a:gd name="adj" fmla="val 736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21914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cs typeface="Arial" pitchFamily="34" charset="0"/>
              </a:rPr>
              <a:t>Moms/Dads: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Ages 25 – 44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Under 13-year-old child/children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Has attended max. 5 </a:t>
            </a:r>
            <a:r>
              <a:rPr lang="en-US" sz="1400" b="1" dirty="0" err="1">
                <a:solidFill>
                  <a:schemeClr val="bg1"/>
                </a:solidFill>
                <a:cs typeface="Arial" pitchFamily="34" charset="0"/>
              </a:rPr>
              <a:t>Liiga</a:t>
            </a: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 games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Pyöristetty suorakulmio 5">
            <a:extLst>
              <a:ext uri="{FF2B5EF4-FFF2-40B4-BE49-F238E27FC236}">
                <a16:creationId xmlns:a16="http://schemas.microsoft.com/office/drawing/2014/main" id="{AC9EFB2E-6C65-B6A2-A230-D937974929E1}"/>
              </a:ext>
            </a:extLst>
          </p:cNvPr>
          <p:cNvSpPr/>
          <p:nvPr/>
        </p:nvSpPr>
        <p:spPr>
          <a:xfrm>
            <a:off x="3625909" y="2912258"/>
            <a:ext cx="2404844" cy="2427215"/>
          </a:xfrm>
          <a:prstGeom prst="roundRect">
            <a:avLst>
              <a:gd name="adj" fmla="val 736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21914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cs typeface="Arial" pitchFamily="34" charset="0"/>
              </a:rPr>
              <a:t>Teenagers: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Ages 13 – 17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Follows hockey in social media and/or through streaming services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Has attended max. 5 </a:t>
            </a:r>
            <a:r>
              <a:rPr lang="en-US" sz="1400" b="1" dirty="0" err="1">
                <a:solidFill>
                  <a:schemeClr val="bg1"/>
                </a:solidFill>
                <a:cs typeface="Arial" pitchFamily="34" charset="0"/>
              </a:rPr>
              <a:t>Liiga</a:t>
            </a: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 games</a:t>
            </a:r>
          </a:p>
        </p:txBody>
      </p:sp>
      <p:sp>
        <p:nvSpPr>
          <p:cNvPr id="7" name="Pyöristetty suorakulmio 6">
            <a:extLst>
              <a:ext uri="{FF2B5EF4-FFF2-40B4-BE49-F238E27FC236}">
                <a16:creationId xmlns:a16="http://schemas.microsoft.com/office/drawing/2014/main" id="{E720BB7E-F1A8-F660-DAAC-5F6963F08961}"/>
              </a:ext>
            </a:extLst>
          </p:cNvPr>
          <p:cNvSpPr/>
          <p:nvPr/>
        </p:nvSpPr>
        <p:spPr>
          <a:xfrm>
            <a:off x="6222767" y="2912258"/>
            <a:ext cx="2404844" cy="2427215"/>
          </a:xfrm>
          <a:prstGeom prst="roundRect">
            <a:avLst>
              <a:gd name="adj" fmla="val 736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  <a:defRPr/>
            </a:pPr>
            <a:r>
              <a:rPr lang="fi-FI" sz="1600" b="1" dirty="0">
                <a:solidFill>
                  <a:srgbClr val="C00000"/>
                </a:solidFill>
                <a:cs typeface="Arial" pitchFamily="34" charset="0"/>
              </a:rPr>
              <a:t>Young </a:t>
            </a:r>
            <a:r>
              <a:rPr lang="fi-FI" sz="1600" b="1" dirty="0" err="1">
                <a:solidFill>
                  <a:srgbClr val="C00000"/>
                </a:solidFill>
                <a:cs typeface="Arial" pitchFamily="34" charset="0"/>
              </a:rPr>
              <a:t>adults</a:t>
            </a:r>
            <a:r>
              <a:rPr lang="fi-FI" sz="1600" b="1" dirty="0">
                <a:solidFill>
                  <a:srgbClr val="C00000"/>
                </a:solidFill>
                <a:cs typeface="Arial" pitchFamily="34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1400" b="1" dirty="0" err="1">
                <a:solidFill>
                  <a:schemeClr val="bg1"/>
                </a:solidFill>
                <a:cs typeface="Arial" pitchFamily="34" charset="0"/>
              </a:rPr>
              <a:t>Ages</a:t>
            </a:r>
            <a:r>
              <a:rPr lang="fi-FI" sz="1400" b="1" dirty="0">
                <a:solidFill>
                  <a:schemeClr val="bg1"/>
                </a:solidFill>
                <a:cs typeface="Arial" pitchFamily="34" charset="0"/>
              </a:rPr>
              <a:t> 18 – 24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Follows hockey in social media and/or through streaming services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Has attended max. 5 </a:t>
            </a:r>
            <a:r>
              <a:rPr lang="en-US" sz="1400" b="1" dirty="0" err="1">
                <a:solidFill>
                  <a:schemeClr val="bg1"/>
                </a:solidFill>
                <a:cs typeface="Arial" pitchFamily="34" charset="0"/>
              </a:rPr>
              <a:t>Liiga</a:t>
            </a: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 games</a:t>
            </a:r>
          </a:p>
        </p:txBody>
      </p:sp>
      <p:sp>
        <p:nvSpPr>
          <p:cNvPr id="8" name="Pyöristetty suorakulmio 7">
            <a:extLst>
              <a:ext uri="{FF2B5EF4-FFF2-40B4-BE49-F238E27FC236}">
                <a16:creationId xmlns:a16="http://schemas.microsoft.com/office/drawing/2014/main" id="{663DA026-3998-3616-A221-650B09DFD667}"/>
              </a:ext>
            </a:extLst>
          </p:cNvPr>
          <p:cNvSpPr/>
          <p:nvPr/>
        </p:nvSpPr>
        <p:spPr>
          <a:xfrm>
            <a:off x="8819626" y="2912258"/>
            <a:ext cx="2404844" cy="2427215"/>
          </a:xfrm>
          <a:prstGeom prst="roundRect">
            <a:avLst>
              <a:gd name="adj" fmla="val 736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C00000"/>
                </a:solidFill>
                <a:cs typeface="Arial" pitchFamily="34" charset="0"/>
              </a:rPr>
              <a:t>True fans: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+25-year-old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Follows hockey actively, goes to games and watches games through stream services</a:t>
            </a:r>
          </a:p>
          <a:p>
            <a:pPr marL="285750" indent="-285750" defTabSz="121914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chemeClr val="bg1"/>
                </a:solidFill>
                <a:cs typeface="Arial" pitchFamily="34" charset="0"/>
              </a:rPr>
              <a:t>Attends at least 5 games per season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Teenage - Free user icons">
            <a:extLst>
              <a:ext uri="{FF2B5EF4-FFF2-40B4-BE49-F238E27FC236}">
                <a16:creationId xmlns:a16="http://schemas.microsoft.com/office/drawing/2014/main" id="{F8F7CD67-1FFF-112E-2508-CC9339FE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681" y="1736207"/>
            <a:ext cx="1003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m Icons - Free SVG &amp; PNG Mom Images - Noun Project">
            <a:extLst>
              <a:ext uri="{FF2B5EF4-FFF2-40B4-BE49-F238E27FC236}">
                <a16:creationId xmlns:a16="http://schemas.microsoft.com/office/drawing/2014/main" id="{FDD0EC08-EE75-AAF9-3CE5-98C6F332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23" y="1692809"/>
            <a:ext cx="1097498" cy="10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Adult, avatar, handsome, teen, thumbs, up, young icon - Download on  Iconfinder">
            <a:extLst>
              <a:ext uri="{FF2B5EF4-FFF2-40B4-BE49-F238E27FC236}">
                <a16:creationId xmlns:a16="http://schemas.microsoft.com/office/drawing/2014/main" id="{1E12575D-AA2E-DAB6-5AB0-CD1AF7A8A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474" y="1692809"/>
            <a:ext cx="1097498" cy="10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Fans - Free sports icons">
            <a:extLst>
              <a:ext uri="{FF2B5EF4-FFF2-40B4-BE49-F238E27FC236}">
                <a16:creationId xmlns:a16="http://schemas.microsoft.com/office/drawing/2014/main" id="{6D4BEFA2-71EE-886F-C813-7614F2559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347" y="1528445"/>
            <a:ext cx="1191553" cy="119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189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03;gd82bd66328_0_588">
            <a:extLst>
              <a:ext uri="{FF2B5EF4-FFF2-40B4-BE49-F238E27FC236}">
                <a16:creationId xmlns:a16="http://schemas.microsoft.com/office/drawing/2014/main" id="{76667AA8-E168-6944-B6EA-1CD5DF387F4B}"/>
              </a:ext>
            </a:extLst>
          </p:cNvPr>
          <p:cNvSpPr/>
          <p:nvPr/>
        </p:nvSpPr>
        <p:spPr>
          <a:xfrm>
            <a:off x="3394533" y="4129000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Google Shape;504;gd82bd66328_0_588">
            <a:extLst>
              <a:ext uri="{FF2B5EF4-FFF2-40B4-BE49-F238E27FC236}">
                <a16:creationId xmlns:a16="http://schemas.microsoft.com/office/drawing/2014/main" id="{F1C9FC6C-3F97-C640-9BB9-6BE7038DA9B4}"/>
              </a:ext>
            </a:extLst>
          </p:cNvPr>
          <p:cNvSpPr/>
          <p:nvPr/>
        </p:nvSpPr>
        <p:spPr>
          <a:xfrm>
            <a:off x="334059" y="3797167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Google Shape;505;gd82bd66328_0_588">
            <a:extLst>
              <a:ext uri="{FF2B5EF4-FFF2-40B4-BE49-F238E27FC236}">
                <a16:creationId xmlns:a16="http://schemas.microsoft.com/office/drawing/2014/main" id="{80ABCE9C-39FD-5E4B-AA5E-368F46337A25}"/>
              </a:ext>
            </a:extLst>
          </p:cNvPr>
          <p:cNvSpPr/>
          <p:nvPr/>
        </p:nvSpPr>
        <p:spPr>
          <a:xfrm>
            <a:off x="1734300" y="4805733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Google Shape;506;gd82bd66328_0_588">
            <a:extLst>
              <a:ext uri="{FF2B5EF4-FFF2-40B4-BE49-F238E27FC236}">
                <a16:creationId xmlns:a16="http://schemas.microsoft.com/office/drawing/2014/main" id="{6DC44DBE-52F9-2847-823C-C707DA39C501}"/>
              </a:ext>
            </a:extLst>
          </p:cNvPr>
          <p:cNvSpPr/>
          <p:nvPr/>
        </p:nvSpPr>
        <p:spPr>
          <a:xfrm>
            <a:off x="5794233" y="3754183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Google Shape;507;gd82bd66328_0_588">
            <a:extLst>
              <a:ext uri="{FF2B5EF4-FFF2-40B4-BE49-F238E27FC236}">
                <a16:creationId xmlns:a16="http://schemas.microsoft.com/office/drawing/2014/main" id="{C4A8B73B-7CD6-A14D-9026-62B1024387A5}"/>
              </a:ext>
            </a:extLst>
          </p:cNvPr>
          <p:cNvSpPr/>
          <p:nvPr/>
        </p:nvSpPr>
        <p:spPr>
          <a:xfrm>
            <a:off x="8447430" y="3367032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Google Shape;508;gd82bd66328_0_588">
            <a:extLst>
              <a:ext uri="{FF2B5EF4-FFF2-40B4-BE49-F238E27FC236}">
                <a16:creationId xmlns:a16="http://schemas.microsoft.com/office/drawing/2014/main" id="{140A5BF8-297A-C94A-8209-2285FF3C2498}"/>
              </a:ext>
            </a:extLst>
          </p:cNvPr>
          <p:cNvSpPr/>
          <p:nvPr/>
        </p:nvSpPr>
        <p:spPr>
          <a:xfrm>
            <a:off x="9904313" y="3630817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Google Shape;509;gd82bd66328_0_588">
            <a:extLst>
              <a:ext uri="{FF2B5EF4-FFF2-40B4-BE49-F238E27FC236}">
                <a16:creationId xmlns:a16="http://schemas.microsoft.com/office/drawing/2014/main" id="{D17DD531-35E0-4744-811B-77669FD861C5}"/>
              </a:ext>
            </a:extLst>
          </p:cNvPr>
          <p:cNvSpPr/>
          <p:nvPr/>
        </p:nvSpPr>
        <p:spPr>
          <a:xfrm>
            <a:off x="666000" y="3949727"/>
            <a:ext cx="1084906" cy="941810"/>
          </a:xfrm>
          <a:custGeom>
            <a:avLst/>
            <a:gdLst/>
            <a:ahLst/>
            <a:cxnLst/>
            <a:rect l="l" t="t" r="r" b="b"/>
            <a:pathLst>
              <a:path w="32548" h="28255" extrusionOk="0">
                <a:moveTo>
                  <a:pt x="0" y="219"/>
                </a:moveTo>
                <a:cubicBezTo>
                  <a:pt x="8295" y="-1439"/>
                  <a:pt x="14982" y="9401"/>
                  <a:pt x="19335" y="16654"/>
                </a:cubicBezTo>
                <a:cubicBezTo>
                  <a:pt x="22351" y="21679"/>
                  <a:pt x="28400" y="24114"/>
                  <a:pt x="32548" y="28255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" name="Google Shape;510;gd82bd66328_0_588">
            <a:extLst>
              <a:ext uri="{FF2B5EF4-FFF2-40B4-BE49-F238E27FC236}">
                <a16:creationId xmlns:a16="http://schemas.microsoft.com/office/drawing/2014/main" id="{F6FF6936-BD7A-504D-BC0A-CB332ADD85C6}"/>
              </a:ext>
            </a:extLst>
          </p:cNvPr>
          <p:cNvSpPr txBox="1">
            <a:spLocks/>
          </p:cNvSpPr>
          <p:nvPr/>
        </p:nvSpPr>
        <p:spPr>
          <a:xfrm>
            <a:off x="95271" y="3379418"/>
            <a:ext cx="1418100" cy="332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SHOULD WE GO TO A GAME?</a:t>
            </a:r>
          </a:p>
        </p:txBody>
      </p:sp>
      <p:sp>
        <p:nvSpPr>
          <p:cNvPr id="13" name="Google Shape;511;gd82bd66328_0_588">
            <a:extLst>
              <a:ext uri="{FF2B5EF4-FFF2-40B4-BE49-F238E27FC236}">
                <a16:creationId xmlns:a16="http://schemas.microsoft.com/office/drawing/2014/main" id="{49DD8809-9954-094B-9929-88A52F5BF184}"/>
              </a:ext>
            </a:extLst>
          </p:cNvPr>
          <p:cNvSpPr/>
          <p:nvPr/>
        </p:nvSpPr>
        <p:spPr>
          <a:xfrm>
            <a:off x="2083933" y="3733551"/>
            <a:ext cx="1310467" cy="1200937"/>
          </a:xfrm>
          <a:custGeom>
            <a:avLst/>
            <a:gdLst/>
            <a:ahLst/>
            <a:cxnLst/>
            <a:rect l="l" t="t" r="r" b="b"/>
            <a:pathLst>
              <a:path w="39315" h="36029" extrusionOk="0">
                <a:moveTo>
                  <a:pt x="0" y="36029"/>
                </a:moveTo>
                <a:cubicBezTo>
                  <a:pt x="9039" y="36029"/>
                  <a:pt x="17637" y="25628"/>
                  <a:pt x="19013" y="16694"/>
                </a:cubicBezTo>
                <a:cubicBezTo>
                  <a:pt x="19941" y="10664"/>
                  <a:pt x="16744" y="-1670"/>
                  <a:pt x="10956" y="259"/>
                </a:cubicBezTo>
                <a:cubicBezTo>
                  <a:pt x="4229" y="2501"/>
                  <a:pt x="4478" y="18010"/>
                  <a:pt x="10634" y="21528"/>
                </a:cubicBezTo>
                <a:cubicBezTo>
                  <a:pt x="18998" y="26307"/>
                  <a:pt x="29682" y="17983"/>
                  <a:pt x="39315" y="17983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" name="Google Shape;512;gd82bd66328_0_588">
            <a:extLst>
              <a:ext uri="{FF2B5EF4-FFF2-40B4-BE49-F238E27FC236}">
                <a16:creationId xmlns:a16="http://schemas.microsoft.com/office/drawing/2014/main" id="{8D53FABD-4A68-6144-97FB-CD8117FD5F44}"/>
              </a:ext>
            </a:extLst>
          </p:cNvPr>
          <p:cNvSpPr/>
          <p:nvPr/>
        </p:nvSpPr>
        <p:spPr>
          <a:xfrm>
            <a:off x="3748900" y="3902614"/>
            <a:ext cx="2030149" cy="911711"/>
          </a:xfrm>
          <a:custGeom>
            <a:avLst/>
            <a:gdLst/>
            <a:ahLst/>
            <a:cxnLst/>
            <a:rect l="l" t="t" r="r" b="b"/>
            <a:pathLst>
              <a:path w="60906" h="27352" extrusionOk="0">
                <a:moveTo>
                  <a:pt x="0" y="11301"/>
                </a:moveTo>
                <a:cubicBezTo>
                  <a:pt x="11394" y="11301"/>
                  <a:pt x="22531" y="5055"/>
                  <a:pt x="33837" y="6467"/>
                </a:cubicBezTo>
                <a:cubicBezTo>
                  <a:pt x="40232" y="7266"/>
                  <a:pt x="48106" y="16068"/>
                  <a:pt x="45438" y="21935"/>
                </a:cubicBezTo>
                <a:cubicBezTo>
                  <a:pt x="43441" y="26328"/>
                  <a:pt x="35507" y="28929"/>
                  <a:pt x="31581" y="26124"/>
                </a:cubicBezTo>
                <a:cubicBezTo>
                  <a:pt x="27357" y="23106"/>
                  <a:pt x="24009" y="17013"/>
                  <a:pt x="25136" y="11945"/>
                </a:cubicBezTo>
                <a:cubicBezTo>
                  <a:pt x="27865" y="-323"/>
                  <a:pt x="48338" y="22"/>
                  <a:pt x="60906" y="22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Google Shape;513;gd82bd66328_0_588">
            <a:extLst>
              <a:ext uri="{FF2B5EF4-FFF2-40B4-BE49-F238E27FC236}">
                <a16:creationId xmlns:a16="http://schemas.microsoft.com/office/drawing/2014/main" id="{B2014BEF-77BB-3049-81E8-287460FD1049}"/>
              </a:ext>
            </a:extLst>
          </p:cNvPr>
          <p:cNvSpPr/>
          <p:nvPr/>
        </p:nvSpPr>
        <p:spPr>
          <a:xfrm>
            <a:off x="6144333" y="3877537"/>
            <a:ext cx="374564" cy="45719"/>
          </a:xfrm>
          <a:custGeom>
            <a:avLst/>
            <a:gdLst/>
            <a:ahLst/>
            <a:cxnLst/>
            <a:rect l="l" t="t" r="r" b="b"/>
            <a:pathLst>
              <a:path w="42538" h="17531" extrusionOk="0">
                <a:moveTo>
                  <a:pt x="0" y="451"/>
                </a:moveTo>
                <a:cubicBezTo>
                  <a:pt x="15072" y="-2058"/>
                  <a:pt x="31734" y="6727"/>
                  <a:pt x="42538" y="17531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" name="Google Shape;514;gd82bd66328_0_588">
            <a:extLst>
              <a:ext uri="{FF2B5EF4-FFF2-40B4-BE49-F238E27FC236}">
                <a16:creationId xmlns:a16="http://schemas.microsoft.com/office/drawing/2014/main" id="{3E7C548E-5B33-CA4D-9F37-6966E6FF3499}"/>
              </a:ext>
            </a:extLst>
          </p:cNvPr>
          <p:cNvSpPr/>
          <p:nvPr/>
        </p:nvSpPr>
        <p:spPr>
          <a:xfrm>
            <a:off x="7530855" y="2977342"/>
            <a:ext cx="945380" cy="1359666"/>
          </a:xfrm>
          <a:custGeom>
            <a:avLst/>
            <a:gdLst/>
            <a:ahLst/>
            <a:cxnLst/>
            <a:rect l="l" t="t" r="r" b="b"/>
            <a:pathLst>
              <a:path w="44794" h="40791" extrusionOk="0">
                <a:moveTo>
                  <a:pt x="0" y="40791"/>
                </a:moveTo>
                <a:cubicBezTo>
                  <a:pt x="16448" y="40791"/>
                  <a:pt x="42747" y="7546"/>
                  <a:pt x="28037" y="187"/>
                </a:cubicBezTo>
                <a:cubicBezTo>
                  <a:pt x="26702" y="-481"/>
                  <a:pt x="24997" y="1201"/>
                  <a:pt x="24169" y="2443"/>
                </a:cubicBezTo>
                <a:cubicBezTo>
                  <a:pt x="22229" y="5353"/>
                  <a:pt x="23258" y="10722"/>
                  <a:pt x="26103" y="12755"/>
                </a:cubicBezTo>
                <a:cubicBezTo>
                  <a:pt x="31263" y="16442"/>
                  <a:pt x="38453" y="16300"/>
                  <a:pt x="44794" y="16300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515;gd82bd66328_0_588">
            <a:extLst>
              <a:ext uri="{FF2B5EF4-FFF2-40B4-BE49-F238E27FC236}">
                <a16:creationId xmlns:a16="http://schemas.microsoft.com/office/drawing/2014/main" id="{8A3984B5-1FAE-D145-8F69-EC31B2894E5E}"/>
              </a:ext>
            </a:extLst>
          </p:cNvPr>
          <p:cNvSpPr txBox="1">
            <a:spLocks/>
          </p:cNvSpPr>
          <p:nvPr/>
        </p:nvSpPr>
        <p:spPr>
          <a:xfrm>
            <a:off x="1472229" y="5241700"/>
            <a:ext cx="1418100" cy="332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BUYS TICKETS</a:t>
            </a:r>
          </a:p>
        </p:txBody>
      </p:sp>
      <p:sp>
        <p:nvSpPr>
          <p:cNvPr id="18" name="Google Shape;516;gd82bd66328_0_588">
            <a:extLst>
              <a:ext uri="{FF2B5EF4-FFF2-40B4-BE49-F238E27FC236}">
                <a16:creationId xmlns:a16="http://schemas.microsoft.com/office/drawing/2014/main" id="{336FB4C4-04CD-4B41-AD35-F8AD053EC89E}"/>
              </a:ext>
            </a:extLst>
          </p:cNvPr>
          <p:cNvSpPr/>
          <p:nvPr/>
        </p:nvSpPr>
        <p:spPr>
          <a:xfrm>
            <a:off x="8766605" y="3473141"/>
            <a:ext cx="1155162" cy="259684"/>
          </a:xfrm>
          <a:custGeom>
            <a:avLst/>
            <a:gdLst/>
            <a:ahLst/>
            <a:cxnLst/>
            <a:rect l="l" t="t" r="r" b="b"/>
            <a:pathLst>
              <a:path w="47050" h="12435" extrusionOk="0">
                <a:moveTo>
                  <a:pt x="0" y="1478"/>
                </a:moveTo>
                <a:cubicBezTo>
                  <a:pt x="11329" y="-2294"/>
                  <a:pt x="24473" y="1931"/>
                  <a:pt x="35448" y="6635"/>
                </a:cubicBezTo>
                <a:cubicBezTo>
                  <a:pt x="39422" y="8338"/>
                  <a:pt x="43990" y="9380"/>
                  <a:pt x="47050" y="12435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517;gd82bd66328_0_588">
            <a:extLst>
              <a:ext uri="{FF2B5EF4-FFF2-40B4-BE49-F238E27FC236}">
                <a16:creationId xmlns:a16="http://schemas.microsoft.com/office/drawing/2014/main" id="{0DA3CCE3-CF16-2942-9BAE-5D0BC4310FB6}"/>
              </a:ext>
            </a:extLst>
          </p:cNvPr>
          <p:cNvSpPr txBox="1">
            <a:spLocks/>
          </p:cNvSpPr>
          <p:nvPr/>
        </p:nvSpPr>
        <p:spPr>
          <a:xfrm>
            <a:off x="2780148" y="3753408"/>
            <a:ext cx="1943775" cy="332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BUYS TICKET TO A PUBLIC TRANSPORTATION</a:t>
            </a:r>
          </a:p>
        </p:txBody>
      </p:sp>
      <p:sp>
        <p:nvSpPr>
          <p:cNvPr id="20" name="Google Shape;518;gd82bd66328_0_588">
            <a:extLst>
              <a:ext uri="{FF2B5EF4-FFF2-40B4-BE49-F238E27FC236}">
                <a16:creationId xmlns:a16="http://schemas.microsoft.com/office/drawing/2014/main" id="{7E0FCC11-E235-3A4C-9CD3-2ABDE101F62C}"/>
              </a:ext>
            </a:extLst>
          </p:cNvPr>
          <p:cNvSpPr txBox="1">
            <a:spLocks/>
          </p:cNvSpPr>
          <p:nvPr/>
        </p:nvSpPr>
        <p:spPr>
          <a:xfrm>
            <a:off x="5360520" y="4153345"/>
            <a:ext cx="1418100" cy="332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ARRIVES TO THE ARENA</a:t>
            </a:r>
          </a:p>
        </p:txBody>
      </p:sp>
      <p:sp>
        <p:nvSpPr>
          <p:cNvPr id="21" name="Google Shape;519;gd82bd66328_0_588">
            <a:extLst>
              <a:ext uri="{FF2B5EF4-FFF2-40B4-BE49-F238E27FC236}">
                <a16:creationId xmlns:a16="http://schemas.microsoft.com/office/drawing/2014/main" id="{AF84D0D3-01DD-AF45-BE62-A164584850DA}"/>
              </a:ext>
            </a:extLst>
          </p:cNvPr>
          <p:cNvSpPr txBox="1">
            <a:spLocks/>
          </p:cNvSpPr>
          <p:nvPr/>
        </p:nvSpPr>
        <p:spPr>
          <a:xfrm>
            <a:off x="7177797" y="4464539"/>
            <a:ext cx="1951928" cy="267965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VOTES FOR THE BES PLAYER OF THE GAME DURING THE 2</a:t>
            </a:r>
            <a:r>
              <a:rPr lang="en-US" sz="1100" b="1" baseline="30000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nd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 INTERMISSION</a:t>
            </a:r>
          </a:p>
        </p:txBody>
      </p:sp>
      <p:sp>
        <p:nvSpPr>
          <p:cNvPr id="22" name="Google Shape;520;gd82bd66328_0_588">
            <a:extLst>
              <a:ext uri="{FF2B5EF4-FFF2-40B4-BE49-F238E27FC236}">
                <a16:creationId xmlns:a16="http://schemas.microsoft.com/office/drawing/2014/main" id="{DDB3556B-A115-E74D-9B60-53A0BE606AA3}"/>
              </a:ext>
            </a:extLst>
          </p:cNvPr>
          <p:cNvSpPr txBox="1">
            <a:spLocks/>
          </p:cNvSpPr>
          <p:nvPr/>
        </p:nvSpPr>
        <p:spPr>
          <a:xfrm>
            <a:off x="8316152" y="2954787"/>
            <a:ext cx="1605615" cy="3327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BUYS FOOD &amp; DRINKS AFTER THE GAME</a:t>
            </a:r>
          </a:p>
        </p:txBody>
      </p:sp>
      <p:sp>
        <p:nvSpPr>
          <p:cNvPr id="23" name="Google Shape;521;gd82bd66328_0_588">
            <a:extLst>
              <a:ext uri="{FF2B5EF4-FFF2-40B4-BE49-F238E27FC236}">
                <a16:creationId xmlns:a16="http://schemas.microsoft.com/office/drawing/2014/main" id="{927C1EC5-7DD7-CD44-8DF4-E3C8A87B54F9}"/>
              </a:ext>
            </a:extLst>
          </p:cNvPr>
          <p:cNvSpPr txBox="1">
            <a:spLocks/>
          </p:cNvSpPr>
          <p:nvPr/>
        </p:nvSpPr>
        <p:spPr>
          <a:xfrm>
            <a:off x="2733627" y="3073915"/>
            <a:ext cx="1726543" cy="6120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”Researches services at the arena”</a:t>
            </a:r>
          </a:p>
        </p:txBody>
      </p:sp>
      <p:sp>
        <p:nvSpPr>
          <p:cNvPr id="27" name="Google Shape;525;gd82bd66328_0_588">
            <a:extLst>
              <a:ext uri="{FF2B5EF4-FFF2-40B4-BE49-F238E27FC236}">
                <a16:creationId xmlns:a16="http://schemas.microsoft.com/office/drawing/2014/main" id="{2AAF790B-2413-0D47-8A1B-764BE564F1B5}"/>
              </a:ext>
            </a:extLst>
          </p:cNvPr>
          <p:cNvSpPr txBox="1">
            <a:spLocks/>
          </p:cNvSpPr>
          <p:nvPr/>
        </p:nvSpPr>
        <p:spPr>
          <a:xfrm>
            <a:off x="9216766" y="4052974"/>
            <a:ext cx="1693929" cy="691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BUYS A TICKET TO A PUBLIC TRANSPORTATION</a:t>
            </a:r>
          </a:p>
        </p:txBody>
      </p:sp>
      <p:sp>
        <p:nvSpPr>
          <p:cNvPr id="29" name="Google Shape;527;gd82bd66328_0_588">
            <a:extLst>
              <a:ext uri="{FF2B5EF4-FFF2-40B4-BE49-F238E27FC236}">
                <a16:creationId xmlns:a16="http://schemas.microsoft.com/office/drawing/2014/main" id="{92B4C34D-173E-2E43-B521-139EE5189566}"/>
              </a:ext>
            </a:extLst>
          </p:cNvPr>
          <p:cNvSpPr/>
          <p:nvPr/>
        </p:nvSpPr>
        <p:spPr>
          <a:xfrm>
            <a:off x="9531100" y="1892044"/>
            <a:ext cx="2815430" cy="729815"/>
          </a:xfrm>
          <a:custGeom>
            <a:avLst/>
            <a:gdLst/>
            <a:ahLst/>
            <a:cxnLst/>
            <a:rect l="l" t="t" r="r" b="b"/>
            <a:pathLst>
              <a:path w="84465" h="21895" extrusionOk="0">
                <a:moveTo>
                  <a:pt x="84465" y="12177"/>
                </a:moveTo>
                <a:cubicBezTo>
                  <a:pt x="74105" y="16616"/>
                  <a:pt x="62931" y="23823"/>
                  <a:pt x="51928" y="21379"/>
                </a:cubicBezTo>
                <a:cubicBezTo>
                  <a:pt x="33776" y="17347"/>
                  <a:pt x="17644" y="-4867"/>
                  <a:pt x="0" y="1002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dash"/>
            <a:round/>
            <a:headEnd type="none" w="med" len="med"/>
            <a:tailEnd type="triangle" w="med" len="med"/>
          </a:ln>
        </p:spPr>
      </p:sp>
      <p:cxnSp>
        <p:nvCxnSpPr>
          <p:cNvPr id="31" name="Google Shape;531;gd82bd66328_0_588">
            <a:extLst>
              <a:ext uri="{FF2B5EF4-FFF2-40B4-BE49-F238E27FC236}">
                <a16:creationId xmlns:a16="http://schemas.microsoft.com/office/drawing/2014/main" id="{CA0E9490-7607-884B-83B6-128EDD3D90BE}"/>
              </a:ext>
            </a:extLst>
          </p:cNvPr>
          <p:cNvCxnSpPr/>
          <p:nvPr/>
        </p:nvCxnSpPr>
        <p:spPr>
          <a:xfrm flipH="1">
            <a:off x="6055232" y="3075432"/>
            <a:ext cx="252000" cy="6243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2" name="Google Shape;532;gd82bd66328_0_588">
            <a:extLst>
              <a:ext uri="{FF2B5EF4-FFF2-40B4-BE49-F238E27FC236}">
                <a16:creationId xmlns:a16="http://schemas.microsoft.com/office/drawing/2014/main" id="{1792F91C-C1C9-0945-A627-E6BAD8033A24}"/>
              </a:ext>
            </a:extLst>
          </p:cNvPr>
          <p:cNvCxnSpPr/>
          <p:nvPr/>
        </p:nvCxnSpPr>
        <p:spPr>
          <a:xfrm>
            <a:off x="4899900" y="3177367"/>
            <a:ext cx="205200" cy="708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3" name="Google Shape;533;gd82bd66328_0_588">
            <a:extLst>
              <a:ext uri="{FF2B5EF4-FFF2-40B4-BE49-F238E27FC236}">
                <a16:creationId xmlns:a16="http://schemas.microsoft.com/office/drawing/2014/main" id="{5538B8AA-52E0-4C41-874E-F98C9AC2C90F}"/>
              </a:ext>
            </a:extLst>
          </p:cNvPr>
          <p:cNvCxnSpPr/>
          <p:nvPr/>
        </p:nvCxnSpPr>
        <p:spPr>
          <a:xfrm>
            <a:off x="3661967" y="4561133"/>
            <a:ext cx="128400" cy="354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4" name="Google Shape;534;gd82bd66328_0_588">
            <a:extLst>
              <a:ext uri="{FF2B5EF4-FFF2-40B4-BE49-F238E27FC236}">
                <a16:creationId xmlns:a16="http://schemas.microsoft.com/office/drawing/2014/main" id="{4C85CF54-71CA-5C4E-98F0-249EA7122E0C}"/>
              </a:ext>
            </a:extLst>
          </p:cNvPr>
          <p:cNvCxnSpPr/>
          <p:nvPr/>
        </p:nvCxnSpPr>
        <p:spPr>
          <a:xfrm flipH="1">
            <a:off x="380800" y="4206700"/>
            <a:ext cx="599700" cy="603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5" name="Google Shape;535;gd82bd66328_0_588">
            <a:extLst>
              <a:ext uri="{FF2B5EF4-FFF2-40B4-BE49-F238E27FC236}">
                <a16:creationId xmlns:a16="http://schemas.microsoft.com/office/drawing/2014/main" id="{5642583F-2306-D74D-97E6-5A70FB4F36D8}"/>
              </a:ext>
            </a:extLst>
          </p:cNvPr>
          <p:cNvCxnSpPr/>
          <p:nvPr/>
        </p:nvCxnSpPr>
        <p:spPr>
          <a:xfrm>
            <a:off x="2574500" y="4937833"/>
            <a:ext cx="267300" cy="792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8" name="Google Shape;538;gd82bd66328_0_588">
            <a:extLst>
              <a:ext uri="{FF2B5EF4-FFF2-40B4-BE49-F238E27FC236}">
                <a16:creationId xmlns:a16="http://schemas.microsoft.com/office/drawing/2014/main" id="{A50DA651-A9CA-734B-8F82-82C2BCEC1304}"/>
              </a:ext>
            </a:extLst>
          </p:cNvPr>
          <p:cNvCxnSpPr/>
          <p:nvPr/>
        </p:nvCxnSpPr>
        <p:spPr>
          <a:xfrm>
            <a:off x="11212300" y="3196833"/>
            <a:ext cx="267900" cy="4197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39" name="Google Shape;539;gd82bd66328_0_588">
            <a:extLst>
              <a:ext uri="{FF2B5EF4-FFF2-40B4-BE49-F238E27FC236}">
                <a16:creationId xmlns:a16="http://schemas.microsoft.com/office/drawing/2014/main" id="{1E20C323-1F9E-6A4C-AE41-AA3DF54DAD36}"/>
              </a:ext>
            </a:extLst>
          </p:cNvPr>
          <p:cNvCxnSpPr/>
          <p:nvPr/>
        </p:nvCxnSpPr>
        <p:spPr>
          <a:xfrm flipH="1">
            <a:off x="9881800" y="1224000"/>
            <a:ext cx="602400" cy="3615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40" name="Google Shape;540;gd82bd66328_0_588">
            <a:extLst>
              <a:ext uri="{FF2B5EF4-FFF2-40B4-BE49-F238E27FC236}">
                <a16:creationId xmlns:a16="http://schemas.microsoft.com/office/drawing/2014/main" id="{410AF5FA-983A-E340-A8EA-66E6DEDED414}"/>
              </a:ext>
            </a:extLst>
          </p:cNvPr>
          <p:cNvSpPr txBox="1">
            <a:spLocks/>
          </p:cNvSpPr>
          <p:nvPr/>
        </p:nvSpPr>
        <p:spPr>
          <a:xfrm>
            <a:off x="9623517" y="1485718"/>
            <a:ext cx="1698738" cy="48911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”Checks for the next potential game”</a:t>
            </a:r>
          </a:p>
        </p:txBody>
      </p:sp>
      <p:sp>
        <p:nvSpPr>
          <p:cNvPr id="41" name="Google Shape;541;gd82bd66328_0_588">
            <a:extLst>
              <a:ext uri="{FF2B5EF4-FFF2-40B4-BE49-F238E27FC236}">
                <a16:creationId xmlns:a16="http://schemas.microsoft.com/office/drawing/2014/main" id="{3392BF62-E39A-A548-AC33-B63F9C4D35EF}"/>
              </a:ext>
            </a:extLst>
          </p:cNvPr>
          <p:cNvSpPr/>
          <p:nvPr/>
        </p:nvSpPr>
        <p:spPr>
          <a:xfrm>
            <a:off x="11912807" y="3006521"/>
            <a:ext cx="701116" cy="186262"/>
          </a:xfrm>
          <a:custGeom>
            <a:avLst/>
            <a:gdLst/>
            <a:ahLst/>
            <a:cxnLst/>
            <a:rect l="l" t="t" r="r" b="b"/>
            <a:pathLst>
              <a:path w="21034" h="5588" extrusionOk="0">
                <a:moveTo>
                  <a:pt x="0" y="5588"/>
                </a:moveTo>
                <a:cubicBezTo>
                  <a:pt x="7255" y="5588"/>
                  <a:pt x="15000" y="4027"/>
                  <a:pt x="21034" y="0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2" name="Google Shape;542;gd82bd66328_0_588">
            <a:extLst>
              <a:ext uri="{FF2B5EF4-FFF2-40B4-BE49-F238E27FC236}">
                <a16:creationId xmlns:a16="http://schemas.microsoft.com/office/drawing/2014/main" id="{5AE1ABBE-D861-2043-8C88-65010B1511DD}"/>
              </a:ext>
            </a:extLst>
          </p:cNvPr>
          <p:cNvSpPr/>
          <p:nvPr/>
        </p:nvSpPr>
        <p:spPr>
          <a:xfrm rot="-9899979">
            <a:off x="-372477" y="3820387"/>
            <a:ext cx="701134" cy="186267"/>
          </a:xfrm>
          <a:custGeom>
            <a:avLst/>
            <a:gdLst/>
            <a:ahLst/>
            <a:cxnLst/>
            <a:rect l="l" t="t" r="r" b="b"/>
            <a:pathLst>
              <a:path w="21034" h="5588" extrusionOk="0">
                <a:moveTo>
                  <a:pt x="0" y="5588"/>
                </a:moveTo>
                <a:cubicBezTo>
                  <a:pt x="7255" y="5588"/>
                  <a:pt x="15000" y="4027"/>
                  <a:pt x="21034" y="0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4" name="Google Shape;544;gd82bd66328_0_588">
            <a:extLst>
              <a:ext uri="{FF2B5EF4-FFF2-40B4-BE49-F238E27FC236}">
                <a16:creationId xmlns:a16="http://schemas.microsoft.com/office/drawing/2014/main" id="{4016F997-65D6-5F48-89F5-C1AFB55E6058}"/>
              </a:ext>
            </a:extLst>
          </p:cNvPr>
          <p:cNvCxnSpPr/>
          <p:nvPr/>
        </p:nvCxnSpPr>
        <p:spPr>
          <a:xfrm>
            <a:off x="7427667" y="4444833"/>
            <a:ext cx="153300" cy="953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46" name="Google Shape;546;gd82bd66328_0_588">
            <a:extLst>
              <a:ext uri="{FF2B5EF4-FFF2-40B4-BE49-F238E27FC236}">
                <a16:creationId xmlns:a16="http://schemas.microsoft.com/office/drawing/2014/main" id="{5546BBA8-40CD-8E43-A5F9-9D2EE9B9E119}"/>
              </a:ext>
            </a:extLst>
          </p:cNvPr>
          <p:cNvPicPr preferRelativeResize="0"/>
          <p:nvPr/>
        </p:nvPicPr>
        <p:blipFill rotWithShape="1">
          <a:blip r:embed="rId3">
            <a:alphaModFix amt="60000"/>
          </a:blip>
          <a:srcRect r="74406"/>
          <a:stretch/>
        </p:blipFill>
        <p:spPr>
          <a:xfrm>
            <a:off x="2604167" y="4500442"/>
            <a:ext cx="827466" cy="55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47;gd82bd66328_0_588">
            <a:extLst>
              <a:ext uri="{FF2B5EF4-FFF2-40B4-BE49-F238E27FC236}">
                <a16:creationId xmlns:a16="http://schemas.microsoft.com/office/drawing/2014/main" id="{783CEC1A-8714-2E40-B5B1-45D8D71D57C8}"/>
              </a:ext>
            </a:extLst>
          </p:cNvPr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 rot="9899966">
            <a:off x="5775432" y="3180787"/>
            <a:ext cx="523994" cy="47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548;gd82bd66328_0_588">
            <a:extLst>
              <a:ext uri="{FF2B5EF4-FFF2-40B4-BE49-F238E27FC236}">
                <a16:creationId xmlns:a16="http://schemas.microsoft.com/office/drawing/2014/main" id="{C37AF762-C22C-2142-87CA-35D7A4530C07}"/>
              </a:ext>
            </a:extLst>
          </p:cNvPr>
          <p:cNvPicPr preferRelativeResize="0"/>
          <p:nvPr/>
        </p:nvPicPr>
        <p:blipFill>
          <a:blip r:embed="rId5">
            <a:alphaModFix amt="90000"/>
          </a:blip>
          <a:stretch>
            <a:fillRect/>
          </a:stretch>
        </p:blipFill>
        <p:spPr>
          <a:xfrm rot="-1775898">
            <a:off x="8939077" y="1573747"/>
            <a:ext cx="679148" cy="67914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51;gd82bd66328_0_588">
            <a:extLst>
              <a:ext uri="{FF2B5EF4-FFF2-40B4-BE49-F238E27FC236}">
                <a16:creationId xmlns:a16="http://schemas.microsoft.com/office/drawing/2014/main" id="{83DB2AD4-EF0C-4A40-981E-5A2A90242A4E}"/>
              </a:ext>
            </a:extLst>
          </p:cNvPr>
          <p:cNvSpPr/>
          <p:nvPr/>
        </p:nvSpPr>
        <p:spPr>
          <a:xfrm>
            <a:off x="7166367" y="4142371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3" name="Google Shape;553;gd82bd66328_0_588">
            <a:extLst>
              <a:ext uri="{FF2B5EF4-FFF2-40B4-BE49-F238E27FC236}">
                <a16:creationId xmlns:a16="http://schemas.microsoft.com/office/drawing/2014/main" id="{41E070A6-1757-A54A-926D-FB9F6B61DDB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5240493" y="3323816"/>
            <a:ext cx="332701" cy="5351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56;gd82bd66328_0_588">
            <a:extLst>
              <a:ext uri="{FF2B5EF4-FFF2-40B4-BE49-F238E27FC236}">
                <a16:creationId xmlns:a16="http://schemas.microsoft.com/office/drawing/2014/main" id="{A34CB144-01F8-BA43-AE6E-CE04A704F127}"/>
              </a:ext>
            </a:extLst>
          </p:cNvPr>
          <p:cNvCxnSpPr/>
          <p:nvPr/>
        </p:nvCxnSpPr>
        <p:spPr>
          <a:xfrm flipH="1">
            <a:off x="1335533" y="3937167"/>
            <a:ext cx="509700" cy="6063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57" name="Google Shape;557;gd82bd66328_0_588">
            <a:extLst>
              <a:ext uri="{FF2B5EF4-FFF2-40B4-BE49-F238E27FC236}">
                <a16:creationId xmlns:a16="http://schemas.microsoft.com/office/drawing/2014/main" id="{6A6200B5-02F4-2C49-B400-C85A64E550D6}"/>
              </a:ext>
            </a:extLst>
          </p:cNvPr>
          <p:cNvCxnSpPr/>
          <p:nvPr/>
        </p:nvCxnSpPr>
        <p:spPr>
          <a:xfrm>
            <a:off x="8526033" y="2595167"/>
            <a:ext cx="87600" cy="5808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60" name="Google Shape;560;gd82bd66328_0_588">
            <a:extLst>
              <a:ext uri="{FF2B5EF4-FFF2-40B4-BE49-F238E27FC236}">
                <a16:creationId xmlns:a16="http://schemas.microsoft.com/office/drawing/2014/main" id="{AE3E5C89-31F4-D446-8E4A-7C926C07C199}"/>
              </a:ext>
            </a:extLst>
          </p:cNvPr>
          <p:cNvCxnSpPr/>
          <p:nvPr/>
        </p:nvCxnSpPr>
        <p:spPr>
          <a:xfrm>
            <a:off x="4035867" y="3493133"/>
            <a:ext cx="363900" cy="6099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64" name="Otsikko 63">
            <a:extLst>
              <a:ext uri="{FF2B5EF4-FFF2-40B4-BE49-F238E27FC236}">
                <a16:creationId xmlns:a16="http://schemas.microsoft.com/office/drawing/2014/main" id="{88B12C22-1627-0E49-A830-6CFB62E7A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17" y="352425"/>
            <a:ext cx="11549706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CUSTOMER UNDERSTANDING: </a:t>
            </a:r>
            <a:r>
              <a:rPr lang="en-US" dirty="0"/>
              <a:t>CUSTOMER JOURNEY STUDY</a:t>
            </a:r>
          </a:p>
        </p:txBody>
      </p:sp>
      <p:pic>
        <p:nvPicPr>
          <p:cNvPr id="66" name="Google Shape;545;gd82bd66328_0_588">
            <a:extLst>
              <a:ext uri="{FF2B5EF4-FFF2-40B4-BE49-F238E27FC236}">
                <a16:creationId xmlns:a16="http://schemas.microsoft.com/office/drawing/2014/main" id="{CE4FE68C-E47F-EE45-BEE2-4098C53EC6A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24593">
            <a:off x="857964" y="4930444"/>
            <a:ext cx="677513" cy="7883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70" name="Ryhmä 69">
            <a:extLst>
              <a:ext uri="{FF2B5EF4-FFF2-40B4-BE49-F238E27FC236}">
                <a16:creationId xmlns:a16="http://schemas.microsoft.com/office/drawing/2014/main" id="{EE1987F7-9D74-D542-9FBB-0239D0B6AA4F}"/>
              </a:ext>
            </a:extLst>
          </p:cNvPr>
          <p:cNvGrpSpPr/>
          <p:nvPr/>
        </p:nvGrpSpPr>
        <p:grpSpPr>
          <a:xfrm>
            <a:off x="1779221" y="2973031"/>
            <a:ext cx="983993" cy="674808"/>
            <a:chOff x="4700913" y="2971582"/>
            <a:chExt cx="983993" cy="674808"/>
          </a:xfrm>
        </p:grpSpPr>
        <p:pic>
          <p:nvPicPr>
            <p:cNvPr id="1030" name="Picture 6" descr="Download Blank Laptop Computer Screen Vector - Laptop Computer Logo PNG  Image with No Background - PNGkey.com">
              <a:extLst>
                <a:ext uri="{FF2B5EF4-FFF2-40B4-BE49-F238E27FC236}">
                  <a16:creationId xmlns:a16="http://schemas.microsoft.com/office/drawing/2014/main" id="{E71BB9B5-348B-1546-8C3A-DD9AF8D7F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13" y="2971582"/>
              <a:ext cx="983993" cy="674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Kuva 68" descr="Kuva, joka sisältää kohteen teksti&#10;&#10;Kuvaus luotu automaattisesti">
              <a:extLst>
                <a:ext uri="{FF2B5EF4-FFF2-40B4-BE49-F238E27FC236}">
                  <a16:creationId xmlns:a16="http://schemas.microsoft.com/office/drawing/2014/main" id="{72551B4D-E3AE-B447-BE0B-184B3A2C1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11409" y="3012528"/>
              <a:ext cx="750864" cy="424637"/>
            </a:xfrm>
            <a:prstGeom prst="rect">
              <a:avLst/>
            </a:prstGeom>
          </p:spPr>
        </p:pic>
      </p:grpSp>
      <p:sp>
        <p:nvSpPr>
          <p:cNvPr id="73" name="Google Shape;506;gd82bd66328_0_588">
            <a:extLst>
              <a:ext uri="{FF2B5EF4-FFF2-40B4-BE49-F238E27FC236}">
                <a16:creationId xmlns:a16="http://schemas.microsoft.com/office/drawing/2014/main" id="{A897F7A1-B27F-EA4B-A82C-E50DDB34EB6C}"/>
              </a:ext>
            </a:extLst>
          </p:cNvPr>
          <p:cNvSpPr/>
          <p:nvPr/>
        </p:nvSpPr>
        <p:spPr>
          <a:xfrm>
            <a:off x="6518897" y="3774731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4" name="Google Shape;545;gd82bd66328_0_588">
            <a:extLst>
              <a:ext uri="{FF2B5EF4-FFF2-40B4-BE49-F238E27FC236}">
                <a16:creationId xmlns:a16="http://schemas.microsoft.com/office/drawing/2014/main" id="{5DA4BFE6-178E-534B-AC44-0DD51AE290E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24593">
            <a:off x="3812639" y="4480333"/>
            <a:ext cx="677513" cy="7883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8" name="Google Shape;518;gd82bd66328_0_588">
            <a:extLst>
              <a:ext uri="{FF2B5EF4-FFF2-40B4-BE49-F238E27FC236}">
                <a16:creationId xmlns:a16="http://schemas.microsoft.com/office/drawing/2014/main" id="{ECF40DEE-80AE-FB45-9258-B469AE593AD6}"/>
              </a:ext>
            </a:extLst>
          </p:cNvPr>
          <p:cNvSpPr txBox="1">
            <a:spLocks/>
          </p:cNvSpPr>
          <p:nvPr/>
        </p:nvSpPr>
        <p:spPr>
          <a:xfrm>
            <a:off x="6849520" y="3420423"/>
            <a:ext cx="1012605" cy="311654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BUYS A BEER DURING THE 1</a:t>
            </a:r>
            <a:r>
              <a:rPr lang="en-US" sz="1100" b="1" baseline="30000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st</a:t>
            </a: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 INTERMISSION</a:t>
            </a:r>
          </a:p>
        </p:txBody>
      </p:sp>
      <p:pic>
        <p:nvPicPr>
          <p:cNvPr id="1054" name="Picture 30" descr="Train Logo - Free transport icons">
            <a:extLst>
              <a:ext uri="{FF2B5EF4-FFF2-40B4-BE49-F238E27FC236}">
                <a16:creationId xmlns:a16="http://schemas.microsoft.com/office/drawing/2014/main" id="{88BD66B2-BB4A-A04B-9C1B-4CB38FCC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121" y="4540206"/>
            <a:ext cx="660661" cy="6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Google Shape;511;gd82bd66328_0_588">
            <a:extLst>
              <a:ext uri="{FF2B5EF4-FFF2-40B4-BE49-F238E27FC236}">
                <a16:creationId xmlns:a16="http://schemas.microsoft.com/office/drawing/2014/main" id="{D500AF52-7D32-1546-A5D2-32CF1CA31F56}"/>
              </a:ext>
            </a:extLst>
          </p:cNvPr>
          <p:cNvSpPr/>
          <p:nvPr/>
        </p:nvSpPr>
        <p:spPr>
          <a:xfrm>
            <a:off x="10247356" y="2615781"/>
            <a:ext cx="1310467" cy="1200937"/>
          </a:xfrm>
          <a:custGeom>
            <a:avLst/>
            <a:gdLst/>
            <a:ahLst/>
            <a:cxnLst/>
            <a:rect l="l" t="t" r="r" b="b"/>
            <a:pathLst>
              <a:path w="39315" h="36029" extrusionOk="0">
                <a:moveTo>
                  <a:pt x="0" y="36029"/>
                </a:moveTo>
                <a:cubicBezTo>
                  <a:pt x="9039" y="36029"/>
                  <a:pt x="17637" y="25628"/>
                  <a:pt x="19013" y="16694"/>
                </a:cubicBezTo>
                <a:cubicBezTo>
                  <a:pt x="19941" y="10664"/>
                  <a:pt x="16744" y="-1670"/>
                  <a:pt x="10956" y="259"/>
                </a:cubicBezTo>
                <a:cubicBezTo>
                  <a:pt x="4229" y="2501"/>
                  <a:pt x="4478" y="18010"/>
                  <a:pt x="10634" y="21528"/>
                </a:cubicBezTo>
                <a:cubicBezTo>
                  <a:pt x="18998" y="26307"/>
                  <a:pt x="29682" y="17983"/>
                  <a:pt x="39315" y="17983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94" name="Google Shape;553;gd82bd66328_0_588">
            <a:extLst>
              <a:ext uri="{FF2B5EF4-FFF2-40B4-BE49-F238E27FC236}">
                <a16:creationId xmlns:a16="http://schemas.microsoft.com/office/drawing/2014/main" id="{EF9F3A32-BE6C-2845-AE60-61B538862E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11164661" y="2691789"/>
            <a:ext cx="343368" cy="56248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508;gd82bd66328_0_588">
            <a:extLst>
              <a:ext uri="{FF2B5EF4-FFF2-40B4-BE49-F238E27FC236}">
                <a16:creationId xmlns:a16="http://schemas.microsoft.com/office/drawing/2014/main" id="{56BDD2FB-54F4-5947-8739-3BBD40AA5890}"/>
              </a:ext>
            </a:extLst>
          </p:cNvPr>
          <p:cNvSpPr/>
          <p:nvPr/>
        </p:nvSpPr>
        <p:spPr>
          <a:xfrm>
            <a:off x="11557823" y="3025329"/>
            <a:ext cx="332700" cy="332700"/>
          </a:xfrm>
          <a:prstGeom prst="ellipse">
            <a:avLst/>
          </a:prstGeom>
          <a:noFill/>
          <a:ln w="2857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58" name="Picture 34" descr="Stadium Icon - Download in Glyph Style">
            <a:extLst>
              <a:ext uri="{FF2B5EF4-FFF2-40B4-BE49-F238E27FC236}">
                <a16:creationId xmlns:a16="http://schemas.microsoft.com/office/drawing/2014/main" id="{F75E0EB0-5A70-7A4C-A49D-BA9A5FEDD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28" y="2762784"/>
            <a:ext cx="693462" cy="69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Google Shape;525;gd82bd66328_0_588">
            <a:extLst>
              <a:ext uri="{FF2B5EF4-FFF2-40B4-BE49-F238E27FC236}">
                <a16:creationId xmlns:a16="http://schemas.microsoft.com/office/drawing/2014/main" id="{DE69F377-9DE4-4D40-9BAF-963F2B72227D}"/>
              </a:ext>
            </a:extLst>
          </p:cNvPr>
          <p:cNvSpPr txBox="1">
            <a:spLocks/>
          </p:cNvSpPr>
          <p:nvPr/>
        </p:nvSpPr>
        <p:spPr>
          <a:xfrm>
            <a:off x="11205723" y="3370349"/>
            <a:ext cx="1155334" cy="691500"/>
          </a:xfrm>
          <a:prstGeom prst="rect">
            <a:avLst/>
          </a:prstGeom>
        </p:spPr>
        <p:txBody>
          <a:bodyPr spcFirstLastPara="1" wrap="square" lIns="45700" tIns="45700" rIns="45700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100" b="1" dirty="0">
                <a:solidFill>
                  <a:schemeClr val="bg1"/>
                </a:solidFill>
                <a:latin typeface="+mn-lt"/>
                <a:ea typeface="Roboto Mono"/>
                <a:cs typeface="Roboto Mono"/>
                <a:sym typeface="Roboto Mono"/>
              </a:rPr>
              <a:t>ARRIVES HOME</a:t>
            </a:r>
          </a:p>
        </p:txBody>
      </p:sp>
      <p:pic>
        <p:nvPicPr>
          <p:cNvPr id="2050" name="Picture 2" descr="Pint Icons - Free SVG &amp; PNG Pint Images - Noun Project">
            <a:extLst>
              <a:ext uri="{FF2B5EF4-FFF2-40B4-BE49-F238E27FC236}">
                <a16:creationId xmlns:a16="http://schemas.microsoft.com/office/drawing/2014/main" id="{4FEC87FD-76D4-12AE-7044-6838E4787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52" y="4152011"/>
            <a:ext cx="669566" cy="669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Ryhmä 2">
            <a:extLst>
              <a:ext uri="{FF2B5EF4-FFF2-40B4-BE49-F238E27FC236}">
                <a16:creationId xmlns:a16="http://schemas.microsoft.com/office/drawing/2014/main" id="{40633797-926F-412A-2422-17A4E658713F}"/>
              </a:ext>
            </a:extLst>
          </p:cNvPr>
          <p:cNvGrpSpPr/>
          <p:nvPr/>
        </p:nvGrpSpPr>
        <p:grpSpPr>
          <a:xfrm>
            <a:off x="8031791" y="4801575"/>
            <a:ext cx="609799" cy="772825"/>
            <a:chOff x="7345622" y="1767084"/>
            <a:chExt cx="2507767" cy="3317369"/>
          </a:xfrm>
        </p:grpSpPr>
        <p:pic>
          <p:nvPicPr>
            <p:cNvPr id="4" name="Google Shape;545;gd82bd66328_0_588">
              <a:extLst>
                <a:ext uri="{FF2B5EF4-FFF2-40B4-BE49-F238E27FC236}">
                  <a16:creationId xmlns:a16="http://schemas.microsoft.com/office/drawing/2014/main" id="{0FF9CB0C-F26A-35EF-3542-D754195901C2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345622" y="1767084"/>
              <a:ext cx="2507767" cy="331736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24" name="Kuva 23">
              <a:extLst>
                <a:ext uri="{FF2B5EF4-FFF2-40B4-BE49-F238E27FC236}">
                  <a16:creationId xmlns:a16="http://schemas.microsoft.com/office/drawing/2014/main" id="{A1BAB199-6301-511C-8978-49B3126A1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79646" y="2043113"/>
              <a:ext cx="1239718" cy="2883737"/>
            </a:xfrm>
            <a:prstGeom prst="rect">
              <a:avLst/>
            </a:prstGeom>
          </p:spPr>
        </p:pic>
      </p:grpSp>
      <p:sp>
        <p:nvSpPr>
          <p:cNvPr id="26" name="Google Shape;513;gd82bd66328_0_588">
            <a:extLst>
              <a:ext uri="{FF2B5EF4-FFF2-40B4-BE49-F238E27FC236}">
                <a16:creationId xmlns:a16="http://schemas.microsoft.com/office/drawing/2014/main" id="{10760F1D-6B91-BAC7-5C88-5631825F9A91}"/>
              </a:ext>
            </a:extLst>
          </p:cNvPr>
          <p:cNvSpPr/>
          <p:nvPr/>
        </p:nvSpPr>
        <p:spPr>
          <a:xfrm>
            <a:off x="6856557" y="3961738"/>
            <a:ext cx="389862" cy="191608"/>
          </a:xfrm>
          <a:custGeom>
            <a:avLst/>
            <a:gdLst/>
            <a:ahLst/>
            <a:cxnLst/>
            <a:rect l="l" t="t" r="r" b="b"/>
            <a:pathLst>
              <a:path w="42538" h="17531" extrusionOk="0">
                <a:moveTo>
                  <a:pt x="0" y="451"/>
                </a:moveTo>
                <a:cubicBezTo>
                  <a:pt x="15072" y="-2058"/>
                  <a:pt x="31734" y="6727"/>
                  <a:pt x="42538" y="17531"/>
                </a:cubicBezTo>
              </a:path>
            </a:pathLst>
          </a:custGeom>
          <a:noFill/>
          <a:ln w="28575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0" name="Picture 30" descr="Train Logo - Free transport icons">
            <a:extLst>
              <a:ext uri="{FF2B5EF4-FFF2-40B4-BE49-F238E27FC236}">
                <a16:creationId xmlns:a16="http://schemas.microsoft.com/office/drawing/2014/main" id="{37FCA05E-809D-660E-156D-B0E07167A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219" y="2890093"/>
            <a:ext cx="660661" cy="6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545;gd82bd66328_0_588">
            <a:extLst>
              <a:ext uri="{FF2B5EF4-FFF2-40B4-BE49-F238E27FC236}">
                <a16:creationId xmlns:a16="http://schemas.microsoft.com/office/drawing/2014/main" id="{B754340D-7E09-655F-AFF2-63F653F6ABF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724593">
            <a:off x="10691986" y="3511848"/>
            <a:ext cx="677513" cy="7883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3" name="Ryhmä 42">
            <a:extLst>
              <a:ext uri="{FF2B5EF4-FFF2-40B4-BE49-F238E27FC236}">
                <a16:creationId xmlns:a16="http://schemas.microsoft.com/office/drawing/2014/main" id="{86737713-11E7-FFC5-E62C-4A665D527022}"/>
              </a:ext>
            </a:extLst>
          </p:cNvPr>
          <p:cNvGrpSpPr/>
          <p:nvPr/>
        </p:nvGrpSpPr>
        <p:grpSpPr>
          <a:xfrm>
            <a:off x="10910695" y="1581855"/>
            <a:ext cx="983993" cy="674808"/>
            <a:chOff x="4700913" y="2971582"/>
            <a:chExt cx="983993" cy="674808"/>
          </a:xfrm>
        </p:grpSpPr>
        <p:pic>
          <p:nvPicPr>
            <p:cNvPr id="50" name="Picture 6" descr="Download Blank Laptop Computer Screen Vector - Laptop Computer Logo PNG  Image with No Background - PNGkey.com">
              <a:extLst>
                <a:ext uri="{FF2B5EF4-FFF2-40B4-BE49-F238E27FC236}">
                  <a16:creationId xmlns:a16="http://schemas.microsoft.com/office/drawing/2014/main" id="{9B6AC23A-2D99-04CF-1FEB-80BC38A750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0913" y="2971582"/>
              <a:ext cx="983993" cy="674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Kuva 51" descr="Kuva, joka sisältää kohteen teksti&#10;&#10;Kuvaus luotu automaattisesti">
              <a:extLst>
                <a:ext uri="{FF2B5EF4-FFF2-40B4-BE49-F238E27FC236}">
                  <a16:creationId xmlns:a16="http://schemas.microsoft.com/office/drawing/2014/main" id="{CA6020C5-313C-7381-BD70-CAF381803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11409" y="3012528"/>
              <a:ext cx="750864" cy="424637"/>
            </a:xfrm>
            <a:prstGeom prst="rect">
              <a:avLst/>
            </a:prstGeom>
          </p:spPr>
        </p:pic>
      </p:grpSp>
      <p:pic>
        <p:nvPicPr>
          <p:cNvPr id="54" name="Picture 2" descr="Teenage - Free user icons">
            <a:extLst>
              <a:ext uri="{FF2B5EF4-FFF2-40B4-BE49-F238E27FC236}">
                <a16:creationId xmlns:a16="http://schemas.microsoft.com/office/drawing/2014/main" id="{B9CC8F3A-539C-89DC-1691-15C66BB3E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05" y="1799156"/>
            <a:ext cx="10033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Mom Icons - Free SVG &amp; PNG Mom Images - Noun Project">
            <a:extLst>
              <a:ext uri="{FF2B5EF4-FFF2-40B4-BE49-F238E27FC236}">
                <a16:creationId xmlns:a16="http://schemas.microsoft.com/office/drawing/2014/main" id="{1533FB2B-FDF9-54AA-C5CE-0232CB95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41283"/>
            <a:ext cx="1097498" cy="10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8" descr="Adult, avatar, handsome, teen, thumbs, up, young icon - Download on  Iconfinder">
            <a:extLst>
              <a:ext uri="{FF2B5EF4-FFF2-40B4-BE49-F238E27FC236}">
                <a16:creationId xmlns:a16="http://schemas.microsoft.com/office/drawing/2014/main" id="{43B4126C-2EE3-45E9-9FA5-3BB2074C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86" y="1743450"/>
            <a:ext cx="1097498" cy="109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Fans - Free sports icons">
            <a:extLst>
              <a:ext uri="{FF2B5EF4-FFF2-40B4-BE49-F238E27FC236}">
                <a16:creationId xmlns:a16="http://schemas.microsoft.com/office/drawing/2014/main" id="{8CBE8DAF-745E-BB8C-A6AC-307A1CC0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90" y="1632061"/>
            <a:ext cx="1191553" cy="1191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118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>
            <a:extLst>
              <a:ext uri="{FF2B5EF4-FFF2-40B4-BE49-F238E27FC236}">
                <a16:creationId xmlns:a16="http://schemas.microsoft.com/office/drawing/2014/main" id="{B2BF8490-5FAE-2CD7-D7E9-CEA1F12585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165"/>
          <a:stretch/>
        </p:blipFill>
        <p:spPr>
          <a:xfrm>
            <a:off x="329900" y="2184400"/>
            <a:ext cx="6337599" cy="4090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D3B6B3B-B3C9-4C03-85A0-43E8F42FCB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51500" y="13646"/>
            <a:ext cx="6540500" cy="4905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Otsikko 1">
            <a:extLst>
              <a:ext uri="{FF2B5EF4-FFF2-40B4-BE49-F238E27FC236}">
                <a16:creationId xmlns:a16="http://schemas.microsoft.com/office/drawing/2014/main" id="{754C855C-5627-1C7D-9270-F8B1C065031D}"/>
              </a:ext>
            </a:extLst>
          </p:cNvPr>
          <p:cNvSpPr txBox="1">
            <a:spLocks/>
          </p:cNvSpPr>
          <p:nvPr/>
        </p:nvSpPr>
        <p:spPr>
          <a:xfrm>
            <a:off x="1698530" y="518130"/>
            <a:ext cx="2578100" cy="1325563"/>
          </a:xfrm>
          <a:prstGeom prst="rect">
            <a:avLst/>
          </a:prstGeom>
          <a:solidFill>
            <a:schemeClr val="bg2">
              <a:alpha val="69000"/>
            </a:schemeClr>
          </a:solidFill>
          <a:ln cmpd="thickThin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578100"/>
                      <a:gd name="connsiteY0" fmla="*/ 0 h 1325563"/>
                      <a:gd name="connsiteX1" fmla="*/ 2578100 w 2578100"/>
                      <a:gd name="connsiteY1" fmla="*/ 0 h 1325563"/>
                      <a:gd name="connsiteX2" fmla="*/ 2578100 w 2578100"/>
                      <a:gd name="connsiteY2" fmla="*/ 1325563 h 1325563"/>
                      <a:gd name="connsiteX3" fmla="*/ 0 w 2578100"/>
                      <a:gd name="connsiteY3" fmla="*/ 1325563 h 1325563"/>
                      <a:gd name="connsiteX4" fmla="*/ 0 w 2578100"/>
                      <a:gd name="connsiteY4" fmla="*/ 0 h 1325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100" h="1325563" fill="none" extrusionOk="0">
                        <a:moveTo>
                          <a:pt x="0" y="0"/>
                        </a:moveTo>
                        <a:cubicBezTo>
                          <a:pt x="1216674" y="-49533"/>
                          <a:pt x="1845528" y="-14809"/>
                          <a:pt x="2578100" y="0"/>
                        </a:cubicBezTo>
                        <a:cubicBezTo>
                          <a:pt x="2539964" y="423689"/>
                          <a:pt x="2520710" y="888242"/>
                          <a:pt x="2578100" y="1325563"/>
                        </a:cubicBezTo>
                        <a:cubicBezTo>
                          <a:pt x="1794989" y="1277332"/>
                          <a:pt x="473735" y="1410018"/>
                          <a:pt x="0" y="1325563"/>
                        </a:cubicBezTo>
                        <a:cubicBezTo>
                          <a:pt x="36733" y="785856"/>
                          <a:pt x="-80231" y="373729"/>
                          <a:pt x="0" y="0"/>
                        </a:cubicBezTo>
                        <a:close/>
                      </a:path>
                      <a:path w="2578100" h="1325563" stroke="0" extrusionOk="0">
                        <a:moveTo>
                          <a:pt x="0" y="0"/>
                        </a:moveTo>
                        <a:cubicBezTo>
                          <a:pt x="544492" y="118645"/>
                          <a:pt x="1358643" y="116012"/>
                          <a:pt x="2578100" y="0"/>
                        </a:cubicBezTo>
                        <a:cubicBezTo>
                          <a:pt x="2578220" y="498504"/>
                          <a:pt x="2558072" y="1080981"/>
                          <a:pt x="2578100" y="1325563"/>
                        </a:cubicBezTo>
                        <a:cubicBezTo>
                          <a:pt x="1794073" y="1460163"/>
                          <a:pt x="1174001" y="1168367"/>
                          <a:pt x="0" y="1325563"/>
                        </a:cubicBezTo>
                        <a:cubicBezTo>
                          <a:pt x="72053" y="832329"/>
                          <a:pt x="44484" y="4602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i-FI" sz="2800" dirty="0">
                <a:solidFill>
                  <a:srgbClr val="C00000"/>
                </a:solidFill>
              </a:rPr>
              <a:t>EXAMPLES OF END RESULTS</a:t>
            </a:r>
          </a:p>
        </p:txBody>
      </p:sp>
    </p:spTree>
    <p:extLst>
      <p:ext uri="{BB962C8B-B14F-4D97-AF65-F5344CB8AC3E}">
        <p14:creationId xmlns:p14="http://schemas.microsoft.com/office/powerpoint/2010/main" val="2853518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4E55ADF0-A7DD-1691-2DB5-613E8BE73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42100" y="1797870"/>
            <a:ext cx="5183188" cy="326225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</a:rPr>
              <a:t>JUKKA SUNDQUIST</a:t>
            </a:r>
            <a:r>
              <a:rPr lang="en-US" b="1" dirty="0">
                <a:solidFill>
                  <a:srgbClr val="C00000"/>
                </a:solidFill>
              </a:rPr>
              <a:t>, </a:t>
            </a:r>
            <a:r>
              <a:rPr lang="en-US" sz="2000" b="1" dirty="0">
                <a:solidFill>
                  <a:srgbClr val="C00000"/>
                </a:solidFill>
              </a:rPr>
              <a:t>CDO</a:t>
            </a:r>
          </a:p>
          <a:p>
            <a:r>
              <a:rPr lang="en-US" sz="2000" dirty="0"/>
              <a:t>+20 years of experience in digital business development  </a:t>
            </a:r>
          </a:p>
          <a:p>
            <a:r>
              <a:rPr lang="en-US" sz="2000" dirty="0"/>
              <a:t>Last two years with Finnish Hockey League (</a:t>
            </a:r>
            <a:r>
              <a:rPr lang="en-US" sz="2000" dirty="0" err="1"/>
              <a:t>Liiga</a:t>
            </a:r>
            <a:r>
              <a:rPr lang="en-US" sz="2000" dirty="0"/>
              <a:t>)</a:t>
            </a:r>
          </a:p>
          <a:p>
            <a:r>
              <a:rPr lang="en-US" sz="2000" dirty="0"/>
              <a:t>The whole </a:t>
            </a:r>
            <a:r>
              <a:rPr lang="en-US" sz="2000" dirty="0" err="1"/>
              <a:t>Liiga</a:t>
            </a:r>
            <a:r>
              <a:rPr lang="en-US" sz="2000" dirty="0"/>
              <a:t> community has a strong focus in digitalization</a:t>
            </a:r>
          </a:p>
        </p:txBody>
      </p:sp>
      <p:pic>
        <p:nvPicPr>
          <p:cNvPr id="4" name="Kuva 3" descr="Kuva, joka sisältää kohteen vaate, henkilö, ikkuna, mies&#10;&#10;Kuvaus luotu automaattisesti">
            <a:extLst>
              <a:ext uri="{FF2B5EF4-FFF2-40B4-BE49-F238E27FC236}">
                <a16:creationId xmlns:a16="http://schemas.microsoft.com/office/drawing/2014/main" id="{0F3374EE-C730-F06B-D1FD-D1A5D9F55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69" y="1474501"/>
            <a:ext cx="5869227" cy="3908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931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C0A40B9-594C-A293-9122-1C38A2CA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70" y="276225"/>
            <a:ext cx="11927660" cy="132556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C00000"/>
                </a:solidFill>
              </a:rPr>
              <a:t>CUSTOMER UNDERSTANDING AND PERSONALIZED MESSAGING: </a:t>
            </a:r>
            <a:r>
              <a:rPr lang="fi-FI" dirty="0"/>
              <a:t>TECH &amp; DATA ECOSYSTEM VISION</a:t>
            </a:r>
          </a:p>
        </p:txBody>
      </p:sp>
      <p:grpSp>
        <p:nvGrpSpPr>
          <p:cNvPr id="6" name="Ryhmä 5">
            <a:extLst>
              <a:ext uri="{FF2B5EF4-FFF2-40B4-BE49-F238E27FC236}">
                <a16:creationId xmlns:a16="http://schemas.microsoft.com/office/drawing/2014/main" id="{9000B9FD-F780-FC2D-3CB6-387C07532383}"/>
              </a:ext>
            </a:extLst>
          </p:cNvPr>
          <p:cNvGrpSpPr/>
          <p:nvPr/>
        </p:nvGrpSpPr>
        <p:grpSpPr>
          <a:xfrm>
            <a:off x="128580" y="1615315"/>
            <a:ext cx="11927660" cy="4264781"/>
            <a:chOff x="128580" y="1450215"/>
            <a:chExt cx="11927660" cy="4264781"/>
          </a:xfrm>
        </p:grpSpPr>
        <p:grpSp>
          <p:nvGrpSpPr>
            <p:cNvPr id="10" name="Ryhmä 9">
              <a:extLst>
                <a:ext uri="{FF2B5EF4-FFF2-40B4-BE49-F238E27FC236}">
                  <a16:creationId xmlns:a16="http://schemas.microsoft.com/office/drawing/2014/main" id="{B0CC08A2-5B13-897D-EE90-C8011C5D8ECA}"/>
                </a:ext>
              </a:extLst>
            </p:cNvPr>
            <p:cNvGrpSpPr/>
            <p:nvPr/>
          </p:nvGrpSpPr>
          <p:grpSpPr>
            <a:xfrm>
              <a:off x="128580" y="1450215"/>
              <a:ext cx="11927660" cy="4264781"/>
              <a:chOff x="96450" y="1564515"/>
              <a:chExt cx="11927660" cy="4264781"/>
            </a:xfrm>
          </p:grpSpPr>
          <p:sp>
            <p:nvSpPr>
              <p:cNvPr id="52" name="Pyöristetty suorakulmio">
                <a:extLst>
                  <a:ext uri="{FF2B5EF4-FFF2-40B4-BE49-F238E27FC236}">
                    <a16:creationId xmlns:a16="http://schemas.microsoft.com/office/drawing/2014/main" id="{CB3D6B04-8FE7-4484-8B36-5F466B77C0F1}"/>
                  </a:ext>
                </a:extLst>
              </p:cNvPr>
              <p:cNvSpPr/>
              <p:nvPr/>
            </p:nvSpPr>
            <p:spPr>
              <a:xfrm>
                <a:off x="96450" y="1564515"/>
                <a:ext cx="11927660" cy="4264781"/>
              </a:xfrm>
              <a:prstGeom prst="roundRect">
                <a:avLst>
                  <a:gd name="adj" fmla="val 8214"/>
                </a:avLst>
              </a:prstGeom>
              <a:solidFill>
                <a:schemeClr val="tx1"/>
              </a:solidFill>
              <a:ln w="25400">
                <a:solidFill>
                  <a:schemeClr val="bg1"/>
                </a:solidFill>
                <a:miter lim="400000"/>
              </a:ln>
              <a:effectLst>
                <a:outerShdw blurRad="50800" dist="50800" dir="5400000" algn="ctr" rotWithShape="0">
                  <a:schemeClr val="accent5"/>
                </a:outerShdw>
              </a:effectLst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53" name="REAL-TIME">
                <a:extLst>
                  <a:ext uri="{FF2B5EF4-FFF2-40B4-BE49-F238E27FC236}">
                    <a16:creationId xmlns:a16="http://schemas.microsoft.com/office/drawing/2014/main" id="{E9A97568-B57B-0F53-EE05-215A0E979E2D}"/>
                  </a:ext>
                </a:extLst>
              </p:cNvPr>
              <p:cNvSpPr/>
              <p:nvPr/>
            </p:nvSpPr>
            <p:spPr>
              <a:xfrm>
                <a:off x="4432709" y="2931783"/>
                <a:ext cx="426279" cy="300767"/>
              </a:xfrm>
              <a:prstGeom prst="rect">
                <a:avLst/>
              </a:prstGeom>
              <a:solidFill>
                <a:srgbClr val="929292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12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600" dirty="0"/>
                  <a:t>AUTOMA-TION</a:t>
                </a:r>
                <a:endParaRPr sz="600" dirty="0"/>
              </a:p>
            </p:txBody>
          </p:sp>
          <p:sp>
            <p:nvSpPr>
              <p:cNvPr id="54" name="AI">
                <a:extLst>
                  <a:ext uri="{FF2B5EF4-FFF2-40B4-BE49-F238E27FC236}">
                    <a16:creationId xmlns:a16="http://schemas.microsoft.com/office/drawing/2014/main" id="{AAB092E1-09FA-EA37-89F8-757F12293FB5}"/>
                  </a:ext>
                </a:extLst>
              </p:cNvPr>
              <p:cNvSpPr/>
              <p:nvPr/>
            </p:nvSpPr>
            <p:spPr>
              <a:xfrm>
                <a:off x="4435076" y="2254874"/>
                <a:ext cx="421545" cy="300767"/>
              </a:xfrm>
              <a:prstGeom prst="rect">
                <a:avLst/>
              </a:prstGeom>
              <a:solidFill>
                <a:srgbClr val="929292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15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sz="750"/>
                  <a:t>AI</a:t>
                </a:r>
              </a:p>
            </p:txBody>
          </p:sp>
          <p:sp>
            <p:nvSpPr>
              <p:cNvPr id="55" name="Pyöristetty suorakulmio">
                <a:extLst>
                  <a:ext uri="{FF2B5EF4-FFF2-40B4-BE49-F238E27FC236}">
                    <a16:creationId xmlns:a16="http://schemas.microsoft.com/office/drawing/2014/main" id="{719BCA5F-6C9C-C994-CC03-2E0DFB216CBE}"/>
                  </a:ext>
                </a:extLst>
              </p:cNvPr>
              <p:cNvSpPr/>
              <p:nvPr/>
            </p:nvSpPr>
            <p:spPr>
              <a:xfrm>
                <a:off x="167890" y="2229508"/>
                <a:ext cx="1550660" cy="3440864"/>
              </a:xfrm>
              <a:prstGeom prst="roundRect">
                <a:avLst>
                  <a:gd name="adj" fmla="val 5934"/>
                </a:avLst>
              </a:prstGeom>
              <a:solidFill>
                <a:srgbClr val="CCCCCC"/>
              </a:solidFill>
              <a:ln w="254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56" name="Pyöristetty suorakulmio">
                <a:extLst>
                  <a:ext uri="{FF2B5EF4-FFF2-40B4-BE49-F238E27FC236}">
                    <a16:creationId xmlns:a16="http://schemas.microsoft.com/office/drawing/2014/main" id="{94F323DF-B64C-EE9A-BEA9-D3916F2B20D8}"/>
                  </a:ext>
                </a:extLst>
              </p:cNvPr>
              <p:cNvSpPr/>
              <p:nvPr/>
            </p:nvSpPr>
            <p:spPr>
              <a:xfrm>
                <a:off x="4854768" y="2168364"/>
                <a:ext cx="4771538" cy="1120283"/>
              </a:xfrm>
              <a:prstGeom prst="roundRect">
                <a:avLst>
                  <a:gd name="adj" fmla="val 8214"/>
                </a:avLst>
              </a:prstGeom>
              <a:solidFill>
                <a:srgbClr val="CCCCCC"/>
              </a:solidFill>
              <a:ln w="254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57" name="REAL-TIME">
                <a:extLst>
                  <a:ext uri="{FF2B5EF4-FFF2-40B4-BE49-F238E27FC236}">
                    <a16:creationId xmlns:a16="http://schemas.microsoft.com/office/drawing/2014/main" id="{5587C1D8-9E97-CE11-E207-4E50F89A0C32}"/>
                  </a:ext>
                </a:extLst>
              </p:cNvPr>
              <p:cNvSpPr/>
              <p:nvPr/>
            </p:nvSpPr>
            <p:spPr>
              <a:xfrm>
                <a:off x="4459837" y="4984652"/>
                <a:ext cx="426279" cy="300767"/>
              </a:xfrm>
              <a:prstGeom prst="rect">
                <a:avLst/>
              </a:prstGeom>
              <a:solidFill>
                <a:srgbClr val="929292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12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600" dirty="0"/>
                  <a:t>AUTOMA-TION</a:t>
                </a:r>
                <a:endParaRPr sz="600" dirty="0"/>
              </a:p>
            </p:txBody>
          </p:sp>
          <p:sp>
            <p:nvSpPr>
              <p:cNvPr id="58" name="AI">
                <a:extLst>
                  <a:ext uri="{FF2B5EF4-FFF2-40B4-BE49-F238E27FC236}">
                    <a16:creationId xmlns:a16="http://schemas.microsoft.com/office/drawing/2014/main" id="{9FEF7D17-7A9F-FDD7-0BBC-9A4C9BB68C20}"/>
                  </a:ext>
                </a:extLst>
              </p:cNvPr>
              <p:cNvSpPr/>
              <p:nvPr/>
            </p:nvSpPr>
            <p:spPr>
              <a:xfrm>
                <a:off x="4462204" y="4155343"/>
                <a:ext cx="421545" cy="300767"/>
              </a:xfrm>
              <a:prstGeom prst="rect">
                <a:avLst/>
              </a:prstGeom>
              <a:solidFill>
                <a:srgbClr val="929292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15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sz="750"/>
                  <a:t>AI</a:t>
                </a:r>
              </a:p>
            </p:txBody>
          </p:sp>
          <p:sp>
            <p:nvSpPr>
              <p:cNvPr id="59" name="Pyöristetty suorakulmio">
                <a:extLst>
                  <a:ext uri="{FF2B5EF4-FFF2-40B4-BE49-F238E27FC236}">
                    <a16:creationId xmlns:a16="http://schemas.microsoft.com/office/drawing/2014/main" id="{CDCB4523-D124-495E-790F-BED0C8CEE727}"/>
                  </a:ext>
                </a:extLst>
              </p:cNvPr>
              <p:cNvSpPr/>
              <p:nvPr/>
            </p:nvSpPr>
            <p:spPr>
              <a:xfrm>
                <a:off x="2061357" y="2202620"/>
                <a:ext cx="2376507" cy="1120284"/>
              </a:xfrm>
              <a:prstGeom prst="roundRect">
                <a:avLst>
                  <a:gd name="adj" fmla="val 8214"/>
                </a:avLst>
              </a:prstGeom>
              <a:solidFill>
                <a:srgbClr val="CCCCCC"/>
              </a:solidFill>
              <a:ln w="254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 dirty="0"/>
              </a:p>
            </p:txBody>
          </p:sp>
          <p:sp>
            <p:nvSpPr>
              <p:cNvPr id="60" name="DATA SCIENCE">
                <a:extLst>
                  <a:ext uri="{FF2B5EF4-FFF2-40B4-BE49-F238E27FC236}">
                    <a16:creationId xmlns:a16="http://schemas.microsoft.com/office/drawing/2014/main" id="{A95511E6-F98A-3A43-F587-C3A9973D93AD}"/>
                  </a:ext>
                </a:extLst>
              </p:cNvPr>
              <p:cNvSpPr txBox="1"/>
              <p:nvPr/>
            </p:nvSpPr>
            <p:spPr>
              <a:xfrm>
                <a:off x="2388851" y="2209400"/>
                <a:ext cx="1816203" cy="359073"/>
              </a:xfrm>
              <a:prstGeom prst="rect">
                <a:avLst/>
              </a:prstGeom>
              <a:solidFill>
                <a:srgbClr val="CCCCCC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2600">
                    <a:solidFill>
                      <a:srgbClr val="E63F5B"/>
                    </a:solidFill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pPr algn="ctr"/>
                <a:r>
                  <a:rPr lang="fi-FI" sz="1000" b="1" dirty="0">
                    <a:solidFill>
                      <a:schemeClr val="bg1"/>
                    </a:solidFill>
                  </a:rPr>
                  <a:t>VISUALIZATION, ANALYSIS</a:t>
                </a:r>
              </a:p>
              <a:p>
                <a:pPr algn="ctr"/>
                <a:r>
                  <a:rPr lang="fi-FI" sz="1000" b="1" dirty="0">
                    <a:solidFill>
                      <a:schemeClr val="bg1"/>
                    </a:solidFill>
                  </a:rPr>
                  <a:t>&amp; PREDICTATIONS</a:t>
                </a:r>
              </a:p>
            </p:txBody>
          </p:sp>
          <p:sp>
            <p:nvSpPr>
              <p:cNvPr id="61" name="Pyöristetty suorakulmio">
                <a:extLst>
                  <a:ext uri="{FF2B5EF4-FFF2-40B4-BE49-F238E27FC236}">
                    <a16:creationId xmlns:a16="http://schemas.microsoft.com/office/drawing/2014/main" id="{3C228228-6158-AE90-4DED-B88ED3315383}"/>
                  </a:ext>
                </a:extLst>
              </p:cNvPr>
              <p:cNvSpPr/>
              <p:nvPr/>
            </p:nvSpPr>
            <p:spPr>
              <a:xfrm>
                <a:off x="4887876" y="3781143"/>
                <a:ext cx="4771538" cy="1845033"/>
              </a:xfrm>
              <a:prstGeom prst="roundRect">
                <a:avLst>
                  <a:gd name="adj" fmla="val 4987"/>
                </a:avLst>
              </a:prstGeom>
              <a:solidFill>
                <a:srgbClr val="CCCCCC"/>
              </a:solidFill>
              <a:ln w="254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62" name="Suorakulmio">
                <a:extLst>
                  <a:ext uri="{FF2B5EF4-FFF2-40B4-BE49-F238E27FC236}">
                    <a16:creationId xmlns:a16="http://schemas.microsoft.com/office/drawing/2014/main" id="{6CA572E9-248E-02C8-6F57-7019B43E3187}"/>
                  </a:ext>
                </a:extLst>
              </p:cNvPr>
              <p:cNvSpPr/>
              <p:nvPr/>
            </p:nvSpPr>
            <p:spPr>
              <a:xfrm>
                <a:off x="5234606" y="4194180"/>
                <a:ext cx="4122004" cy="112663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63" name="Pyöristetty suorakulmio">
                <a:extLst>
                  <a:ext uri="{FF2B5EF4-FFF2-40B4-BE49-F238E27FC236}">
                    <a16:creationId xmlns:a16="http://schemas.microsoft.com/office/drawing/2014/main" id="{00966825-B32C-4EC2-C75C-7EE00EAB6AE1}"/>
                  </a:ext>
                </a:extLst>
              </p:cNvPr>
              <p:cNvSpPr/>
              <p:nvPr/>
            </p:nvSpPr>
            <p:spPr>
              <a:xfrm>
                <a:off x="9783461" y="2163957"/>
                <a:ext cx="2140634" cy="3445079"/>
              </a:xfrm>
              <a:prstGeom prst="roundRect">
                <a:avLst>
                  <a:gd name="adj" fmla="val 4299"/>
                </a:avLst>
              </a:prstGeom>
              <a:solidFill>
                <a:srgbClr val="CCCCCC"/>
              </a:solidFill>
              <a:ln w="254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1024" name="GA">
                <a:extLst>
                  <a:ext uri="{FF2B5EF4-FFF2-40B4-BE49-F238E27FC236}">
                    <a16:creationId xmlns:a16="http://schemas.microsoft.com/office/drawing/2014/main" id="{87088A9E-2B66-2D40-2C80-D6788E24FCA1}"/>
                  </a:ext>
                </a:extLst>
              </p:cNvPr>
              <p:cNvSpPr/>
              <p:nvPr/>
            </p:nvSpPr>
            <p:spPr>
              <a:xfrm>
                <a:off x="898483" y="2676283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31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b="1" dirty="0" err="1">
                    <a:solidFill>
                      <a:schemeClr val="tx1"/>
                    </a:solidFill>
                  </a:rPr>
                  <a:t>TiTu</a:t>
                </a:r>
                <a:r>
                  <a:rPr lang="fi-FI" sz="800" b="1" dirty="0">
                    <a:solidFill>
                      <a:schemeClr val="tx1"/>
                    </a:solidFill>
                  </a:rPr>
                  <a:t> &amp; WH</a:t>
                </a:r>
                <a:endParaRPr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5" name="SEM">
                <a:extLst>
                  <a:ext uri="{FF2B5EF4-FFF2-40B4-BE49-F238E27FC236}">
                    <a16:creationId xmlns:a16="http://schemas.microsoft.com/office/drawing/2014/main" id="{45753935-C420-065A-B77D-0A21AD174A09}"/>
                  </a:ext>
                </a:extLst>
              </p:cNvPr>
              <p:cNvSpPr/>
              <p:nvPr/>
            </p:nvSpPr>
            <p:spPr>
              <a:xfrm>
                <a:off x="369706" y="3152429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31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b="1" dirty="0">
                    <a:solidFill>
                      <a:schemeClr val="tx1"/>
                    </a:solidFill>
                  </a:rPr>
                  <a:t>GA</a:t>
                </a:r>
                <a:endParaRPr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6" name="CRM">
                <a:extLst>
                  <a:ext uri="{FF2B5EF4-FFF2-40B4-BE49-F238E27FC236}">
                    <a16:creationId xmlns:a16="http://schemas.microsoft.com/office/drawing/2014/main" id="{EF35029D-0038-EAD5-A361-329A3BBBF6C2}"/>
                  </a:ext>
                </a:extLst>
              </p:cNvPr>
              <p:cNvSpPr/>
              <p:nvPr/>
            </p:nvSpPr>
            <p:spPr>
              <a:xfrm>
                <a:off x="293931" y="4537826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31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b="1" dirty="0">
                    <a:solidFill>
                      <a:schemeClr val="tx1"/>
                    </a:solidFill>
                  </a:rPr>
                  <a:t>APP</a:t>
                </a:r>
                <a:endParaRPr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7" name="ERP">
                <a:extLst>
                  <a:ext uri="{FF2B5EF4-FFF2-40B4-BE49-F238E27FC236}">
                    <a16:creationId xmlns:a16="http://schemas.microsoft.com/office/drawing/2014/main" id="{101F0F8A-185D-ACC2-506F-9A0B6A66E6E8}"/>
                  </a:ext>
                </a:extLst>
              </p:cNvPr>
              <p:cNvSpPr/>
              <p:nvPr/>
            </p:nvSpPr>
            <p:spPr>
              <a:xfrm>
                <a:off x="857868" y="4964430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20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b="1" dirty="0">
                    <a:solidFill>
                      <a:schemeClr val="tx1"/>
                    </a:solidFill>
                  </a:rPr>
                  <a:t>SOME</a:t>
                </a:r>
                <a:endParaRPr sz="8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28" name="FB">
                <a:extLst>
                  <a:ext uri="{FF2B5EF4-FFF2-40B4-BE49-F238E27FC236}">
                    <a16:creationId xmlns:a16="http://schemas.microsoft.com/office/drawing/2014/main" id="{4214D331-53CC-3CE0-4E28-714B5B502F17}"/>
                  </a:ext>
                </a:extLst>
              </p:cNvPr>
              <p:cNvSpPr/>
              <p:nvPr/>
            </p:nvSpPr>
            <p:spPr>
              <a:xfrm>
                <a:off x="293931" y="3849424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60000"/>
                  </a:lnSpc>
                  <a:defRPr sz="31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b="1" dirty="0">
                    <a:solidFill>
                      <a:schemeClr val="tx1"/>
                    </a:solidFill>
                  </a:rPr>
                  <a:t>TICKET</a:t>
                </a:r>
              </a:p>
            </p:txBody>
          </p:sp>
          <p:sp>
            <p:nvSpPr>
              <p:cNvPr id="1029" name="Pyöristetty suorakulmio">
                <a:extLst>
                  <a:ext uri="{FF2B5EF4-FFF2-40B4-BE49-F238E27FC236}">
                    <a16:creationId xmlns:a16="http://schemas.microsoft.com/office/drawing/2014/main" id="{64A2946C-E62A-DE47-01F9-DB2F75167C1A}"/>
                  </a:ext>
                </a:extLst>
              </p:cNvPr>
              <p:cNvSpPr/>
              <p:nvPr/>
            </p:nvSpPr>
            <p:spPr>
              <a:xfrm>
                <a:off x="2085083" y="3807415"/>
                <a:ext cx="2376507" cy="1845033"/>
              </a:xfrm>
              <a:prstGeom prst="roundRect">
                <a:avLst>
                  <a:gd name="adj" fmla="val 4987"/>
                </a:avLst>
              </a:prstGeom>
              <a:solidFill>
                <a:srgbClr val="CCCCCC"/>
              </a:solidFill>
              <a:ln w="254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1030" name="Suorakulmio">
                <a:extLst>
                  <a:ext uri="{FF2B5EF4-FFF2-40B4-BE49-F238E27FC236}">
                    <a16:creationId xmlns:a16="http://schemas.microsoft.com/office/drawing/2014/main" id="{5C217ED5-9F69-35B4-F54B-63D6744E25EE}"/>
                  </a:ext>
                </a:extLst>
              </p:cNvPr>
              <p:cNvSpPr/>
              <p:nvPr/>
            </p:nvSpPr>
            <p:spPr>
              <a:xfrm>
                <a:off x="3321750" y="4263819"/>
                <a:ext cx="1065312" cy="71634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>
                  <a:solidFill>
                    <a:schemeClr val="bg1"/>
                  </a:solidFill>
                </a:endParaRPr>
              </a:p>
            </p:txBody>
          </p:sp>
          <p:sp>
            <p:nvSpPr>
              <p:cNvPr id="1031" name="DATA COLLECTION">
                <a:extLst>
                  <a:ext uri="{FF2B5EF4-FFF2-40B4-BE49-F238E27FC236}">
                    <a16:creationId xmlns:a16="http://schemas.microsoft.com/office/drawing/2014/main" id="{37AF6D3F-8429-4D3F-599D-C5EA60D9D4E6}"/>
                  </a:ext>
                </a:extLst>
              </p:cNvPr>
              <p:cNvSpPr txBox="1"/>
              <p:nvPr/>
            </p:nvSpPr>
            <p:spPr>
              <a:xfrm>
                <a:off x="2627135" y="3940484"/>
                <a:ext cx="1364156" cy="205184"/>
              </a:xfrm>
              <a:prstGeom prst="rect">
                <a:avLst/>
              </a:prstGeom>
              <a:solidFill>
                <a:srgbClr val="CCCCCC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2600">
                    <a:solidFill>
                      <a:srgbClr val="E63F5B"/>
                    </a:solidFill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sz="1000" b="1" dirty="0">
                    <a:solidFill>
                      <a:schemeClr val="bg1"/>
                    </a:solidFill>
                  </a:rPr>
                  <a:t>DAT</a:t>
                </a:r>
                <a:r>
                  <a:rPr lang="fi-FI" sz="1000" b="1" dirty="0">
                    <a:solidFill>
                      <a:schemeClr val="bg1"/>
                    </a:solidFill>
                  </a:rPr>
                  <a:t>A COLLECTION</a:t>
                </a:r>
                <a:endParaRPr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2" name="Suorakulmio">
                <a:extLst>
                  <a:ext uri="{FF2B5EF4-FFF2-40B4-BE49-F238E27FC236}">
                    <a16:creationId xmlns:a16="http://schemas.microsoft.com/office/drawing/2014/main" id="{145962D9-575F-DDB2-F0F6-72AEEF865206}"/>
                  </a:ext>
                </a:extLst>
              </p:cNvPr>
              <p:cNvSpPr/>
              <p:nvPr/>
            </p:nvSpPr>
            <p:spPr>
              <a:xfrm>
                <a:off x="2172311" y="4263819"/>
                <a:ext cx="1065311" cy="716348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1033" name="TAGGING">
                <a:extLst>
                  <a:ext uri="{FF2B5EF4-FFF2-40B4-BE49-F238E27FC236}">
                    <a16:creationId xmlns:a16="http://schemas.microsoft.com/office/drawing/2014/main" id="{E2F92A08-022B-456A-1E88-B510040E803D}"/>
                  </a:ext>
                </a:extLst>
              </p:cNvPr>
              <p:cNvSpPr txBox="1"/>
              <p:nvPr/>
            </p:nvSpPr>
            <p:spPr>
              <a:xfrm>
                <a:off x="2465229" y="4305726"/>
                <a:ext cx="498534" cy="159018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1600"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lang="fi-FI" sz="700" b="1" dirty="0">
                    <a:solidFill>
                      <a:schemeClr val="bg1"/>
                    </a:solidFill>
                  </a:rPr>
                  <a:t>TAGGING</a:t>
                </a:r>
                <a:endParaRPr sz="7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4" name="DATA WAREHOUSE">
                <a:extLst>
                  <a:ext uri="{FF2B5EF4-FFF2-40B4-BE49-F238E27FC236}">
                    <a16:creationId xmlns:a16="http://schemas.microsoft.com/office/drawing/2014/main" id="{6C67D853-8963-F483-F268-6DC5D0F37233}"/>
                  </a:ext>
                </a:extLst>
              </p:cNvPr>
              <p:cNvSpPr txBox="1"/>
              <p:nvPr/>
            </p:nvSpPr>
            <p:spPr>
              <a:xfrm>
                <a:off x="3362381" y="4308167"/>
                <a:ext cx="956993" cy="159018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1600"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lang="fi-FI" sz="700" b="1" dirty="0">
                    <a:solidFill>
                      <a:schemeClr val="bg1"/>
                    </a:solidFill>
                  </a:rPr>
                  <a:t>DATA WAREHOUSE</a:t>
                </a:r>
                <a:endParaRPr sz="7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35" name="Suorakulmio">
                <a:extLst>
                  <a:ext uri="{FF2B5EF4-FFF2-40B4-BE49-F238E27FC236}">
                    <a16:creationId xmlns:a16="http://schemas.microsoft.com/office/drawing/2014/main" id="{5E48C8DC-2190-53A0-AB68-447F3F6EAED0}"/>
                  </a:ext>
                </a:extLst>
              </p:cNvPr>
              <p:cNvSpPr/>
              <p:nvPr/>
            </p:nvSpPr>
            <p:spPr>
              <a:xfrm>
                <a:off x="2139264" y="2566099"/>
                <a:ext cx="2220693" cy="69707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1037" name="MACHINE LEARNING">
                <a:extLst>
                  <a:ext uri="{FF2B5EF4-FFF2-40B4-BE49-F238E27FC236}">
                    <a16:creationId xmlns:a16="http://schemas.microsoft.com/office/drawing/2014/main" id="{BC69F416-5C4B-9FED-4662-9F5F4C233560}"/>
                  </a:ext>
                </a:extLst>
              </p:cNvPr>
              <p:cNvSpPr txBox="1"/>
              <p:nvPr/>
            </p:nvSpPr>
            <p:spPr>
              <a:xfrm>
                <a:off x="2713088" y="2576813"/>
                <a:ext cx="910506" cy="174407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1600"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sz="800"/>
                  <a:t>MACHINE LEARNING</a:t>
                </a:r>
              </a:p>
            </p:txBody>
          </p:sp>
          <p:sp>
            <p:nvSpPr>
              <p:cNvPr id="1039" name="REAL-TIME DASHBOARDS">
                <a:extLst>
                  <a:ext uri="{FF2B5EF4-FFF2-40B4-BE49-F238E27FC236}">
                    <a16:creationId xmlns:a16="http://schemas.microsoft.com/office/drawing/2014/main" id="{2DEBE0D9-3519-856A-BB9F-E2F0AA7A0E31}"/>
                  </a:ext>
                </a:extLst>
              </p:cNvPr>
              <p:cNvSpPr txBox="1"/>
              <p:nvPr/>
            </p:nvSpPr>
            <p:spPr>
              <a:xfrm>
                <a:off x="5288247" y="4217267"/>
                <a:ext cx="2115964" cy="159018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1600"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lang="fi-FI" sz="700" b="1" dirty="0">
                    <a:solidFill>
                      <a:schemeClr val="bg1"/>
                    </a:solidFill>
                  </a:rPr>
                  <a:t>CUSTOMER UNDERSTANDING DASHBOARDS</a:t>
                </a:r>
                <a:endParaRPr sz="7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1" name="Suorakulmio">
                <a:extLst>
                  <a:ext uri="{FF2B5EF4-FFF2-40B4-BE49-F238E27FC236}">
                    <a16:creationId xmlns:a16="http://schemas.microsoft.com/office/drawing/2014/main" id="{AE9BBECF-057A-CC84-6484-2DB07597E870}"/>
                  </a:ext>
                </a:extLst>
              </p:cNvPr>
              <p:cNvSpPr/>
              <p:nvPr/>
            </p:nvSpPr>
            <p:spPr>
              <a:xfrm>
                <a:off x="5031004" y="2604148"/>
                <a:ext cx="4452606" cy="56805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1042" name="DATA SOURCES">
                <a:extLst>
                  <a:ext uri="{FF2B5EF4-FFF2-40B4-BE49-F238E27FC236}">
                    <a16:creationId xmlns:a16="http://schemas.microsoft.com/office/drawing/2014/main" id="{CA9CF581-2844-89DA-C95D-EE9D899F1448}"/>
                  </a:ext>
                </a:extLst>
              </p:cNvPr>
              <p:cNvSpPr txBox="1"/>
              <p:nvPr/>
            </p:nvSpPr>
            <p:spPr>
              <a:xfrm>
                <a:off x="383015" y="2352513"/>
                <a:ext cx="1102866" cy="205184"/>
              </a:xfrm>
              <a:prstGeom prst="rect">
                <a:avLst/>
              </a:prstGeom>
              <a:solidFill>
                <a:srgbClr val="CCCCCC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2600">
                    <a:solidFill>
                      <a:srgbClr val="E63F5B"/>
                    </a:solidFill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lang="fi-FI" sz="1000" b="1" dirty="0">
                    <a:solidFill>
                      <a:schemeClr val="bg1"/>
                    </a:solidFill>
                  </a:rPr>
                  <a:t>DATA SOURCES</a:t>
                </a:r>
                <a:endParaRPr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3" name="DYNAMIC CONTENT CREATION">
                <a:extLst>
                  <a:ext uri="{FF2B5EF4-FFF2-40B4-BE49-F238E27FC236}">
                    <a16:creationId xmlns:a16="http://schemas.microsoft.com/office/drawing/2014/main" id="{507B5ECE-0FAB-A0CD-6A95-B45B52F2A960}"/>
                  </a:ext>
                </a:extLst>
              </p:cNvPr>
              <p:cNvSpPr txBox="1"/>
              <p:nvPr/>
            </p:nvSpPr>
            <p:spPr>
              <a:xfrm>
                <a:off x="5757131" y="2276637"/>
                <a:ext cx="3077766" cy="205184"/>
              </a:xfrm>
              <a:prstGeom prst="rect">
                <a:avLst/>
              </a:prstGeom>
              <a:solidFill>
                <a:srgbClr val="CCCCCC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2600">
                    <a:solidFill>
                      <a:srgbClr val="E63F5B"/>
                    </a:solidFill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pPr algn="ctr"/>
                <a:r>
                  <a:rPr lang="fi-FI" sz="1000" b="1" dirty="0">
                    <a:solidFill>
                      <a:schemeClr val="bg1"/>
                    </a:solidFill>
                  </a:rPr>
                  <a:t>CONTENT MANAGEMENT AND DISTRIBUTION</a:t>
                </a:r>
                <a:endParaRPr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44" name="Viiva">
                <a:extLst>
                  <a:ext uri="{FF2B5EF4-FFF2-40B4-BE49-F238E27FC236}">
                    <a16:creationId xmlns:a16="http://schemas.microsoft.com/office/drawing/2014/main" id="{7549D899-7553-4B47-CA09-0E01978201FD}"/>
                  </a:ext>
                </a:extLst>
              </p:cNvPr>
              <p:cNvSpPr/>
              <p:nvPr/>
            </p:nvSpPr>
            <p:spPr>
              <a:xfrm>
                <a:off x="4481952" y="4785747"/>
                <a:ext cx="399576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miter lim="400000"/>
                <a:headEnd type="triangle"/>
              </a:ln>
            </p:spPr>
            <p:txBody>
              <a:bodyPr lIns="25400" tIns="25400" rIns="25400" bIns="25400" anchor="ctr"/>
              <a:lstStyle/>
              <a:p>
                <a:endParaRPr sz="900"/>
              </a:p>
            </p:txBody>
          </p:sp>
          <p:sp>
            <p:nvSpPr>
              <p:cNvPr id="1045" name="Viiva">
                <a:extLst>
                  <a:ext uri="{FF2B5EF4-FFF2-40B4-BE49-F238E27FC236}">
                    <a16:creationId xmlns:a16="http://schemas.microsoft.com/office/drawing/2014/main" id="{BE729DED-EBBA-8F19-A226-1398F42FB3F6}"/>
                  </a:ext>
                </a:extLst>
              </p:cNvPr>
              <p:cNvSpPr/>
              <p:nvPr/>
            </p:nvSpPr>
            <p:spPr>
              <a:xfrm>
                <a:off x="4481951" y="4595963"/>
                <a:ext cx="399576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miter lim="400000"/>
                <a:tailEnd type="triangle"/>
              </a:ln>
            </p:spPr>
            <p:txBody>
              <a:bodyPr lIns="25400" tIns="25400" rIns="25400" bIns="25400" anchor="ctr"/>
              <a:lstStyle/>
              <a:p>
                <a:endParaRPr sz="900"/>
              </a:p>
            </p:txBody>
          </p:sp>
          <p:sp>
            <p:nvSpPr>
              <p:cNvPr id="1046" name="1:1 Experiences">
                <a:extLst>
                  <a:ext uri="{FF2B5EF4-FFF2-40B4-BE49-F238E27FC236}">
                    <a16:creationId xmlns:a16="http://schemas.microsoft.com/office/drawing/2014/main" id="{D263DAD7-75BA-2579-1BDC-8F44687587F7}"/>
                  </a:ext>
                </a:extLst>
              </p:cNvPr>
              <p:cNvSpPr/>
              <p:nvPr/>
            </p:nvSpPr>
            <p:spPr>
              <a:xfrm>
                <a:off x="10058404" y="5320813"/>
                <a:ext cx="1514737" cy="170667"/>
              </a:xfrm>
              <a:prstGeom prst="rect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20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sz="800" dirty="0"/>
                  <a:t>1:1 </a:t>
                </a:r>
                <a:r>
                  <a:rPr lang="fi-FI" sz="800" dirty="0"/>
                  <a:t>CUSTOMER EXPERIENCE</a:t>
                </a:r>
                <a:endParaRPr sz="800" dirty="0"/>
              </a:p>
            </p:txBody>
          </p:sp>
          <p:sp>
            <p:nvSpPr>
              <p:cNvPr id="1047" name="Viiva">
                <a:extLst>
                  <a:ext uri="{FF2B5EF4-FFF2-40B4-BE49-F238E27FC236}">
                    <a16:creationId xmlns:a16="http://schemas.microsoft.com/office/drawing/2014/main" id="{334DD0DD-1B36-65B8-1855-2A8A63F6C443}"/>
                  </a:ext>
                </a:extLst>
              </p:cNvPr>
              <p:cNvSpPr/>
              <p:nvPr/>
            </p:nvSpPr>
            <p:spPr>
              <a:xfrm>
                <a:off x="7228074" y="3313017"/>
                <a:ext cx="1" cy="440905"/>
              </a:xfrm>
              <a:prstGeom prst="line">
                <a:avLst/>
              </a:prstGeom>
              <a:ln w="38100">
                <a:solidFill>
                  <a:schemeClr val="bg1"/>
                </a:solidFill>
                <a:miter lim="400000"/>
                <a:tailEnd type="triangle"/>
              </a:ln>
            </p:spPr>
            <p:txBody>
              <a:bodyPr lIns="25400" tIns="25400" rIns="25400" bIns="25400" anchor="ctr"/>
              <a:lstStyle/>
              <a:p>
                <a:endParaRPr sz="900"/>
              </a:p>
            </p:txBody>
          </p:sp>
          <p:sp>
            <p:nvSpPr>
              <p:cNvPr id="1048" name="Viiva">
                <a:extLst>
                  <a:ext uri="{FF2B5EF4-FFF2-40B4-BE49-F238E27FC236}">
                    <a16:creationId xmlns:a16="http://schemas.microsoft.com/office/drawing/2014/main" id="{B4347BF0-78C0-1FF2-F68B-336722C96325}"/>
                  </a:ext>
                </a:extLst>
              </p:cNvPr>
              <p:cNvSpPr/>
              <p:nvPr/>
            </p:nvSpPr>
            <p:spPr>
              <a:xfrm>
                <a:off x="7408749" y="3314873"/>
                <a:ext cx="1" cy="431972"/>
              </a:xfrm>
              <a:prstGeom prst="line">
                <a:avLst/>
              </a:prstGeom>
              <a:ln w="38100">
                <a:solidFill>
                  <a:schemeClr val="bg1"/>
                </a:solidFill>
                <a:miter lim="400000"/>
                <a:headEnd type="triangle"/>
              </a:ln>
            </p:spPr>
            <p:txBody>
              <a:bodyPr lIns="25400" tIns="25400" rIns="25400" bIns="25400" anchor="ctr"/>
              <a:lstStyle/>
              <a:p>
                <a:endParaRPr sz="900"/>
              </a:p>
            </p:txBody>
          </p:sp>
          <p:sp>
            <p:nvSpPr>
              <p:cNvPr id="1049" name="Viiva">
                <a:extLst>
                  <a:ext uri="{FF2B5EF4-FFF2-40B4-BE49-F238E27FC236}">
                    <a16:creationId xmlns:a16="http://schemas.microsoft.com/office/drawing/2014/main" id="{5792D90F-5AD0-851D-D55D-6F699C2F50AC}"/>
                  </a:ext>
                </a:extLst>
              </p:cNvPr>
              <p:cNvSpPr/>
              <p:nvPr/>
            </p:nvSpPr>
            <p:spPr>
              <a:xfrm>
                <a:off x="3189348" y="3339932"/>
                <a:ext cx="1" cy="440905"/>
              </a:xfrm>
              <a:prstGeom prst="line">
                <a:avLst/>
              </a:prstGeom>
              <a:ln w="38100">
                <a:solidFill>
                  <a:schemeClr val="bg1"/>
                </a:solidFill>
                <a:miter lim="400000"/>
                <a:tailEnd type="triangle"/>
              </a:ln>
            </p:spPr>
            <p:txBody>
              <a:bodyPr lIns="25400" tIns="25400" rIns="25400" bIns="25400" anchor="ctr"/>
              <a:lstStyle/>
              <a:p>
                <a:endParaRPr sz="900"/>
              </a:p>
            </p:txBody>
          </p:sp>
          <p:sp>
            <p:nvSpPr>
              <p:cNvPr id="1050" name="Viiva">
                <a:extLst>
                  <a:ext uri="{FF2B5EF4-FFF2-40B4-BE49-F238E27FC236}">
                    <a16:creationId xmlns:a16="http://schemas.microsoft.com/office/drawing/2014/main" id="{C4887AD9-3B6F-D81C-D7D0-2582BDC2FEEE}"/>
                  </a:ext>
                </a:extLst>
              </p:cNvPr>
              <p:cNvSpPr/>
              <p:nvPr/>
            </p:nvSpPr>
            <p:spPr>
              <a:xfrm>
                <a:off x="3370023" y="3342542"/>
                <a:ext cx="1" cy="435684"/>
              </a:xfrm>
              <a:prstGeom prst="line">
                <a:avLst/>
              </a:prstGeom>
              <a:ln w="38100">
                <a:solidFill>
                  <a:schemeClr val="bg1"/>
                </a:solidFill>
                <a:miter lim="400000"/>
                <a:headEnd type="triangle"/>
              </a:ln>
            </p:spPr>
            <p:txBody>
              <a:bodyPr lIns="25400" tIns="25400" rIns="25400" bIns="25400" anchor="ctr"/>
              <a:lstStyle/>
              <a:p>
                <a:endParaRPr sz="900"/>
              </a:p>
            </p:txBody>
          </p:sp>
          <p:sp>
            <p:nvSpPr>
              <p:cNvPr id="1051" name="CUSTOMER JOURNEY ORCHESTRATION">
                <a:extLst>
                  <a:ext uri="{FF2B5EF4-FFF2-40B4-BE49-F238E27FC236}">
                    <a16:creationId xmlns:a16="http://schemas.microsoft.com/office/drawing/2014/main" id="{30EFCC00-63D6-46A0-7922-FF3F7F6872EC}"/>
                  </a:ext>
                </a:extLst>
              </p:cNvPr>
              <p:cNvSpPr txBox="1"/>
              <p:nvPr/>
            </p:nvSpPr>
            <p:spPr>
              <a:xfrm>
                <a:off x="5365324" y="3827437"/>
                <a:ext cx="3912774" cy="359073"/>
              </a:xfrm>
              <a:prstGeom prst="rect">
                <a:avLst/>
              </a:prstGeom>
              <a:solidFill>
                <a:srgbClr val="CCCCCC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>
                <a:spAutoFit/>
              </a:bodyPr>
              <a:lstStyle>
                <a:lvl1pPr defTabSz="1130300">
                  <a:lnSpc>
                    <a:spcPct val="100000"/>
                  </a:lnSpc>
                  <a:defRPr sz="2600">
                    <a:solidFill>
                      <a:srgbClr val="E63F5B"/>
                    </a:solidFill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pPr algn="ctr"/>
                <a:r>
                  <a:rPr lang="fi-FI" sz="1000" b="1" dirty="0">
                    <a:solidFill>
                      <a:schemeClr val="bg1"/>
                    </a:solidFill>
                  </a:rPr>
                  <a:t>CUSTOMER PERSONAS AND CUSTOMER JOURNEY UNDERSTANDING</a:t>
                </a:r>
                <a:endParaRPr sz="900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1052" name="Kuva" descr="Kuva">
                <a:extLst>
                  <a:ext uri="{FF2B5EF4-FFF2-40B4-BE49-F238E27FC236}">
                    <a16:creationId xmlns:a16="http://schemas.microsoft.com/office/drawing/2014/main" id="{5869CCBC-1448-F3D0-DC6E-AB522BCE4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69228" y="4499810"/>
                <a:ext cx="868092" cy="32172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53" name="Dynamic CMS">
                <a:extLst>
                  <a:ext uri="{FF2B5EF4-FFF2-40B4-BE49-F238E27FC236}">
                    <a16:creationId xmlns:a16="http://schemas.microsoft.com/office/drawing/2014/main" id="{A5615EF2-612F-4CD6-F79A-0D69A04484DB}"/>
                  </a:ext>
                </a:extLst>
              </p:cNvPr>
              <p:cNvSpPr txBox="1"/>
              <p:nvPr/>
            </p:nvSpPr>
            <p:spPr>
              <a:xfrm>
                <a:off x="5517414" y="2643312"/>
                <a:ext cx="524182" cy="159018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1600"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lang="fi-FI" sz="700" b="1" dirty="0">
                    <a:solidFill>
                      <a:schemeClr val="bg1"/>
                    </a:solidFill>
                  </a:rPr>
                  <a:t>PICTURES</a:t>
                </a:r>
              </a:p>
            </p:txBody>
          </p:sp>
          <p:sp>
            <p:nvSpPr>
              <p:cNvPr id="1054" name="Suorakulmio">
                <a:extLst>
                  <a:ext uri="{FF2B5EF4-FFF2-40B4-BE49-F238E27FC236}">
                    <a16:creationId xmlns:a16="http://schemas.microsoft.com/office/drawing/2014/main" id="{24E7A38D-83BB-D88A-810B-3CBC03DB0BAF}"/>
                  </a:ext>
                </a:extLst>
              </p:cNvPr>
              <p:cNvSpPr/>
              <p:nvPr/>
            </p:nvSpPr>
            <p:spPr>
              <a:xfrm>
                <a:off x="2176765" y="5073372"/>
                <a:ext cx="2205843" cy="506017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1055" name="CUSTOMER DATA PLATFORM">
                <a:extLst>
                  <a:ext uri="{FF2B5EF4-FFF2-40B4-BE49-F238E27FC236}">
                    <a16:creationId xmlns:a16="http://schemas.microsoft.com/office/drawing/2014/main" id="{91013568-1BBE-5370-858E-C1D068EEF497}"/>
                  </a:ext>
                </a:extLst>
              </p:cNvPr>
              <p:cNvSpPr txBox="1"/>
              <p:nvPr/>
            </p:nvSpPr>
            <p:spPr>
              <a:xfrm>
                <a:off x="2643382" y="5085434"/>
                <a:ext cx="1426673" cy="159018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1600"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lang="fi-FI" sz="700" b="1" dirty="0">
                    <a:solidFill>
                      <a:schemeClr val="bg1"/>
                    </a:solidFill>
                  </a:rPr>
                  <a:t>CUSTOMER DATA PLATFORM</a:t>
                </a:r>
                <a:endParaRPr sz="7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6" name="SEM">
                <a:extLst>
                  <a:ext uri="{FF2B5EF4-FFF2-40B4-BE49-F238E27FC236}">
                    <a16:creationId xmlns:a16="http://schemas.microsoft.com/office/drawing/2014/main" id="{CA14B8B7-ADC4-4223-500D-E5EFB1A04362}"/>
                  </a:ext>
                </a:extLst>
              </p:cNvPr>
              <p:cNvSpPr/>
              <p:nvPr/>
            </p:nvSpPr>
            <p:spPr>
              <a:xfrm>
                <a:off x="10351164" y="2569526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31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dirty="0"/>
                  <a:t>APP &amp; ARENA</a:t>
                </a:r>
                <a:endParaRPr sz="800" dirty="0"/>
              </a:p>
            </p:txBody>
          </p:sp>
          <p:sp>
            <p:nvSpPr>
              <p:cNvPr id="1057" name="MA">
                <a:extLst>
                  <a:ext uri="{FF2B5EF4-FFF2-40B4-BE49-F238E27FC236}">
                    <a16:creationId xmlns:a16="http://schemas.microsoft.com/office/drawing/2014/main" id="{4FC863A6-C333-F863-B742-C78DDB94A8A9}"/>
                  </a:ext>
                </a:extLst>
              </p:cNvPr>
              <p:cNvSpPr/>
              <p:nvPr/>
            </p:nvSpPr>
            <p:spPr>
              <a:xfrm>
                <a:off x="10912775" y="4257037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31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dirty="0"/>
                  <a:t>SOME</a:t>
                </a:r>
                <a:endParaRPr sz="800" dirty="0"/>
              </a:p>
            </p:txBody>
          </p:sp>
          <p:sp>
            <p:nvSpPr>
              <p:cNvPr id="1058" name="FB">
                <a:extLst>
                  <a:ext uri="{FF2B5EF4-FFF2-40B4-BE49-F238E27FC236}">
                    <a16:creationId xmlns:a16="http://schemas.microsoft.com/office/drawing/2014/main" id="{8C86252F-12F6-FBE0-13D3-9428ED7CBFD2}"/>
                  </a:ext>
                </a:extLst>
              </p:cNvPr>
              <p:cNvSpPr/>
              <p:nvPr/>
            </p:nvSpPr>
            <p:spPr>
              <a:xfrm>
                <a:off x="10917236" y="2906604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60000"/>
                  </a:lnSpc>
                  <a:defRPr sz="31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dirty="0"/>
                  <a:t>E-MAIL</a:t>
                </a:r>
                <a:endParaRPr sz="800" dirty="0"/>
              </a:p>
            </p:txBody>
          </p:sp>
          <p:sp>
            <p:nvSpPr>
              <p:cNvPr id="1059" name="WEB">
                <a:extLst>
                  <a:ext uri="{FF2B5EF4-FFF2-40B4-BE49-F238E27FC236}">
                    <a16:creationId xmlns:a16="http://schemas.microsoft.com/office/drawing/2014/main" id="{5BA67633-929F-8CA1-F8C8-6A3BAB6E06C7}"/>
                  </a:ext>
                </a:extLst>
              </p:cNvPr>
              <p:cNvSpPr/>
              <p:nvPr/>
            </p:nvSpPr>
            <p:spPr>
              <a:xfrm>
                <a:off x="10298777" y="4573451"/>
                <a:ext cx="635001" cy="635001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/>
              <a:lstStyle>
                <a:lvl1pPr defTabSz="1130300">
                  <a:lnSpc>
                    <a:spcPct val="100000"/>
                  </a:lnSpc>
                  <a:defRPr sz="3100">
                    <a:solidFill>
                      <a:srgbClr val="FFFFFF"/>
                    </a:solidFill>
                    <a:latin typeface="Canela Deck Regular"/>
                    <a:ea typeface="Canela Deck Regular"/>
                    <a:cs typeface="Canela Deck Regular"/>
                    <a:sym typeface="Canela Deck Regular"/>
                  </a:defRPr>
                </a:lvl1pPr>
              </a:lstStyle>
              <a:p>
                <a:pPr algn="ctr"/>
                <a:r>
                  <a:rPr lang="fi-FI" sz="800" dirty="0"/>
                  <a:t>SMS &amp; WHATSAPP</a:t>
                </a:r>
                <a:endParaRPr sz="800" dirty="0"/>
              </a:p>
            </p:txBody>
          </p:sp>
          <p:sp>
            <p:nvSpPr>
              <p:cNvPr id="1060" name="Soikio">
                <a:extLst>
                  <a:ext uri="{FF2B5EF4-FFF2-40B4-BE49-F238E27FC236}">
                    <a16:creationId xmlns:a16="http://schemas.microsoft.com/office/drawing/2014/main" id="{2C2E7A7C-EDB0-726B-AED0-CBB7406C8EA5}"/>
                  </a:ext>
                </a:extLst>
              </p:cNvPr>
              <p:cNvSpPr/>
              <p:nvPr/>
            </p:nvSpPr>
            <p:spPr>
              <a:xfrm>
                <a:off x="9832646" y="3242322"/>
                <a:ext cx="1341227" cy="1288350"/>
              </a:xfrm>
              <a:prstGeom prst="ellipse">
                <a:avLst/>
              </a:prstGeom>
              <a:solidFill>
                <a:srgbClr val="C00000"/>
              </a:solidFill>
              <a:ln w="12700">
                <a:miter lim="400000"/>
              </a:ln>
            </p:spPr>
            <p:txBody>
              <a:bodyPr lIns="25400" tIns="25400" rIns="25400" bIns="25400" anchor="ctr"/>
              <a:lstStyle/>
              <a:p>
                <a:pPr defTabSz="565150">
                  <a:defRPr sz="3200">
                    <a:solidFill>
                      <a:srgbClr val="FFFFFF"/>
                    </a:solidFill>
                    <a:latin typeface="Avenir Next Regular"/>
                    <a:ea typeface="Avenir Next Regular"/>
                    <a:cs typeface="Avenir Next Regular"/>
                    <a:sym typeface="Avenir Next Regular"/>
                  </a:defRPr>
                </a:pPr>
                <a:endParaRPr sz="1600"/>
              </a:p>
            </p:txBody>
          </p:sp>
          <p:sp>
            <p:nvSpPr>
              <p:cNvPr id="1061" name="AUTOMATED RULES ENGINE &amp; CHANNELS">
                <a:extLst>
                  <a:ext uri="{FF2B5EF4-FFF2-40B4-BE49-F238E27FC236}">
                    <a16:creationId xmlns:a16="http://schemas.microsoft.com/office/drawing/2014/main" id="{4E45B1ED-0C41-2823-5C48-F3AB43157B72}"/>
                  </a:ext>
                </a:extLst>
              </p:cNvPr>
              <p:cNvSpPr txBox="1"/>
              <p:nvPr/>
            </p:nvSpPr>
            <p:spPr>
              <a:xfrm>
                <a:off x="9912549" y="2216867"/>
                <a:ext cx="1882459" cy="359073"/>
              </a:xfrm>
              <a:prstGeom prst="rect">
                <a:avLst/>
              </a:prstGeom>
              <a:solidFill>
                <a:srgbClr val="CCCCCC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2300">
                    <a:solidFill>
                      <a:srgbClr val="E63F5B"/>
                    </a:solidFill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pPr algn="ctr"/>
                <a:r>
                  <a:rPr lang="fi-FI" sz="1000" b="1" dirty="0">
                    <a:solidFill>
                      <a:schemeClr val="bg1"/>
                    </a:solidFill>
                  </a:rPr>
                  <a:t>MULTI-CHANNEL CUSTOMER PROGRAMS</a:t>
                </a:r>
                <a:endParaRPr sz="1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62" name="Yhteysviiva">
                <a:extLst>
                  <a:ext uri="{FF2B5EF4-FFF2-40B4-BE49-F238E27FC236}">
                    <a16:creationId xmlns:a16="http://schemas.microsoft.com/office/drawing/2014/main" id="{10EE5458-3D24-608B-E3FF-5DF0BB0692AB}"/>
                  </a:ext>
                </a:extLst>
              </p:cNvPr>
              <p:cNvSpPr/>
              <p:nvPr/>
            </p:nvSpPr>
            <p:spPr>
              <a:xfrm>
                <a:off x="9641614" y="4439223"/>
                <a:ext cx="516890" cy="3287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415" y="10365"/>
                      <a:pt x="8215" y="17565"/>
                      <a:pt x="0" y="21600"/>
                    </a:cubicBezTo>
                  </a:path>
                </a:pathLst>
              </a:custGeom>
              <a:ln w="38100">
                <a:solidFill>
                  <a:schemeClr val="bg1"/>
                </a:solidFill>
                <a:miter lim="400000"/>
                <a:headEnd type="triangle"/>
                <a:tailEnd type="triangle"/>
              </a:ln>
            </p:spPr>
            <p:txBody>
              <a:bodyPr/>
              <a:lstStyle/>
              <a:p>
                <a:endParaRPr sz="900"/>
              </a:p>
            </p:txBody>
          </p:sp>
          <p:sp>
            <p:nvSpPr>
              <p:cNvPr id="1063" name="Viiva">
                <a:extLst>
                  <a:ext uri="{FF2B5EF4-FFF2-40B4-BE49-F238E27FC236}">
                    <a16:creationId xmlns:a16="http://schemas.microsoft.com/office/drawing/2014/main" id="{46D36B34-4D52-D134-DC25-665648FB3050}"/>
                  </a:ext>
                </a:extLst>
              </p:cNvPr>
              <p:cNvSpPr/>
              <p:nvPr/>
            </p:nvSpPr>
            <p:spPr>
              <a:xfrm>
                <a:off x="4459413" y="2804347"/>
                <a:ext cx="399576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miter lim="400000"/>
                <a:headEnd type="triangle"/>
              </a:ln>
            </p:spPr>
            <p:txBody>
              <a:bodyPr lIns="25400" tIns="25400" rIns="25400" bIns="25400" anchor="ctr"/>
              <a:lstStyle/>
              <a:p>
                <a:endParaRPr sz="900"/>
              </a:p>
            </p:txBody>
          </p:sp>
          <p:sp>
            <p:nvSpPr>
              <p:cNvPr id="1064" name="Viiva">
                <a:extLst>
                  <a:ext uri="{FF2B5EF4-FFF2-40B4-BE49-F238E27FC236}">
                    <a16:creationId xmlns:a16="http://schemas.microsoft.com/office/drawing/2014/main" id="{25A7983F-1498-EE7C-D0CD-53ED34865BFE}"/>
                  </a:ext>
                </a:extLst>
              </p:cNvPr>
              <p:cNvSpPr/>
              <p:nvPr/>
            </p:nvSpPr>
            <p:spPr>
              <a:xfrm>
                <a:off x="4459413" y="2659013"/>
                <a:ext cx="399576" cy="1"/>
              </a:xfrm>
              <a:prstGeom prst="line">
                <a:avLst/>
              </a:prstGeom>
              <a:ln w="38100">
                <a:solidFill>
                  <a:schemeClr val="bg1"/>
                </a:solidFill>
                <a:miter lim="400000"/>
                <a:tailEnd type="triangle"/>
              </a:ln>
            </p:spPr>
            <p:txBody>
              <a:bodyPr lIns="25400" tIns="25400" rIns="25400" bIns="25400" anchor="ctr"/>
              <a:lstStyle/>
              <a:p>
                <a:endParaRPr sz="900"/>
              </a:p>
            </p:txBody>
          </p:sp>
          <p:sp>
            <p:nvSpPr>
              <p:cNvPr id="1065" name="Dynamic banners">
                <a:extLst>
                  <a:ext uri="{FF2B5EF4-FFF2-40B4-BE49-F238E27FC236}">
                    <a16:creationId xmlns:a16="http://schemas.microsoft.com/office/drawing/2014/main" id="{8EC71637-DA10-0F59-F9C5-93E9995CB867}"/>
                  </a:ext>
                </a:extLst>
              </p:cNvPr>
              <p:cNvSpPr txBox="1"/>
              <p:nvPr/>
            </p:nvSpPr>
            <p:spPr>
              <a:xfrm>
                <a:off x="7177824" y="2648997"/>
                <a:ext cx="314189" cy="159018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1600"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lang="fi-FI" sz="700" b="1" dirty="0">
                    <a:solidFill>
                      <a:schemeClr val="bg1"/>
                    </a:solidFill>
                  </a:rPr>
                  <a:t>TEXT</a:t>
                </a:r>
              </a:p>
            </p:txBody>
          </p:sp>
          <p:sp>
            <p:nvSpPr>
              <p:cNvPr id="1066" name="Dynamic search ads">
                <a:extLst>
                  <a:ext uri="{FF2B5EF4-FFF2-40B4-BE49-F238E27FC236}">
                    <a16:creationId xmlns:a16="http://schemas.microsoft.com/office/drawing/2014/main" id="{5C4B8090-B04D-4ADC-3A7A-8E9EBDC949AB}"/>
                  </a:ext>
                </a:extLst>
              </p:cNvPr>
              <p:cNvSpPr txBox="1"/>
              <p:nvPr/>
            </p:nvSpPr>
            <p:spPr>
              <a:xfrm>
                <a:off x="8057327" y="2645417"/>
                <a:ext cx="1411434" cy="159018"/>
              </a:xfrm>
              <a:prstGeom prst="rect">
                <a:avLst/>
              </a:prstGeom>
              <a:solidFill>
                <a:srgbClr val="FFFFFF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1600"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pPr algn="ctr"/>
                <a:r>
                  <a:rPr lang="fi-FI" sz="700" b="1" dirty="0">
                    <a:solidFill>
                      <a:schemeClr val="bg1"/>
                    </a:solidFill>
                  </a:rPr>
                  <a:t>VIDEOS</a:t>
                </a:r>
              </a:p>
            </p:txBody>
          </p:sp>
          <p:pic>
            <p:nvPicPr>
              <p:cNvPr id="1067" name="Kuva" descr="Kuva">
                <a:extLst>
                  <a:ext uri="{FF2B5EF4-FFF2-40B4-BE49-F238E27FC236}">
                    <a16:creationId xmlns:a16="http://schemas.microsoft.com/office/drawing/2014/main" id="{C9C786F0-88C3-6F41-6AAB-4E36A92AF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84185" y="4390660"/>
                <a:ext cx="854629" cy="569182"/>
              </a:xfrm>
              <a:prstGeom prst="rect">
                <a:avLst/>
              </a:prstGeom>
              <a:ln w="12700">
                <a:miter lim="400000"/>
              </a:ln>
            </p:spPr>
          </p:pic>
          <p:cxnSp>
            <p:nvCxnSpPr>
              <p:cNvPr id="1068" name="Yhteysviiva">
                <a:extLst>
                  <a:ext uri="{FF2B5EF4-FFF2-40B4-BE49-F238E27FC236}">
                    <a16:creationId xmlns:a16="http://schemas.microsoft.com/office/drawing/2014/main" id="{60DBB3DC-0C8F-46B9-57F6-9E15244ABC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45744" y="3086242"/>
                <a:ext cx="626568" cy="763184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prstDash val="solid"/>
                <a:miter lim="400000"/>
                <a:headEnd type="triangle"/>
              </a:ln>
            </p:spPr>
          </p:cxnSp>
          <p:sp>
            <p:nvSpPr>
              <p:cNvPr id="1069" name="Yhteysviiva">
                <a:extLst>
                  <a:ext uri="{FF2B5EF4-FFF2-40B4-BE49-F238E27FC236}">
                    <a16:creationId xmlns:a16="http://schemas.microsoft.com/office/drawing/2014/main" id="{59F00999-6663-9A4F-65A7-BFDE239A600A}"/>
                  </a:ext>
                </a:extLst>
              </p:cNvPr>
              <p:cNvSpPr/>
              <p:nvPr/>
            </p:nvSpPr>
            <p:spPr>
              <a:xfrm>
                <a:off x="914613" y="3640404"/>
                <a:ext cx="1162808" cy="6805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3398" y="17256"/>
                      <a:pt x="6198" y="10056"/>
                      <a:pt x="0" y="0"/>
                    </a:cubicBezTo>
                  </a:path>
                </a:pathLst>
              </a:custGeom>
              <a:ln w="38100">
                <a:solidFill>
                  <a:schemeClr val="bg1"/>
                </a:solidFill>
                <a:prstDash val="solid"/>
                <a:miter lim="400000"/>
                <a:headEnd type="triangle"/>
              </a:ln>
            </p:spPr>
            <p:txBody>
              <a:bodyPr/>
              <a:lstStyle/>
              <a:p>
                <a:endParaRPr sz="900"/>
              </a:p>
            </p:txBody>
          </p:sp>
          <p:cxnSp>
            <p:nvCxnSpPr>
              <p:cNvPr id="1070" name="Yhteysviiva">
                <a:extLst>
                  <a:ext uri="{FF2B5EF4-FFF2-40B4-BE49-F238E27FC236}">
                    <a16:creationId xmlns:a16="http://schemas.microsoft.com/office/drawing/2014/main" id="{BF90BEB9-CF62-07B1-E5B8-98D0B73AFC3B}"/>
                  </a:ext>
                </a:extLst>
              </p:cNvPr>
              <p:cNvCxnSpPr>
                <a:cxnSpLocks/>
                <a:stCxn id="1029" idx="1"/>
                <a:endCxn id="1026" idx="6"/>
              </p:cNvCxnSpPr>
              <p:nvPr/>
            </p:nvCxnSpPr>
            <p:spPr>
              <a:xfrm flipH="1">
                <a:off x="928932" y="4729932"/>
                <a:ext cx="1156151" cy="12539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miter lim="400000"/>
                <a:headEnd type="triangle"/>
              </a:ln>
            </p:spPr>
          </p:cxnSp>
          <p:cxnSp>
            <p:nvCxnSpPr>
              <p:cNvPr id="1071" name="Yhteysviiva">
                <a:extLst>
                  <a:ext uri="{FF2B5EF4-FFF2-40B4-BE49-F238E27FC236}">
                    <a16:creationId xmlns:a16="http://schemas.microsoft.com/office/drawing/2014/main" id="{BB714DF0-0438-9A6D-AFBA-74140F831204}"/>
                  </a:ext>
                </a:extLst>
              </p:cNvPr>
              <p:cNvCxnSpPr>
                <a:cxnSpLocks/>
                <a:endCxn id="1027" idx="6"/>
              </p:cNvCxnSpPr>
              <p:nvPr/>
            </p:nvCxnSpPr>
            <p:spPr>
              <a:xfrm flipH="1">
                <a:off x="1492869" y="5106316"/>
                <a:ext cx="592214" cy="175615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miter lim="400000"/>
                <a:headEnd type="triangle"/>
              </a:ln>
            </p:spPr>
          </p:cxnSp>
          <p:cxnSp>
            <p:nvCxnSpPr>
              <p:cNvPr id="1072" name="Yhteysviiva">
                <a:extLst>
                  <a:ext uri="{FF2B5EF4-FFF2-40B4-BE49-F238E27FC236}">
                    <a16:creationId xmlns:a16="http://schemas.microsoft.com/office/drawing/2014/main" id="{671F58EB-A7DA-EC84-5883-7DFD2602F04F}"/>
                  </a:ext>
                </a:extLst>
              </p:cNvPr>
              <p:cNvCxnSpPr>
                <a:cxnSpLocks/>
                <a:endCxn id="1028" idx="6"/>
              </p:cNvCxnSpPr>
              <p:nvPr/>
            </p:nvCxnSpPr>
            <p:spPr>
              <a:xfrm flipH="1" flipV="1">
                <a:off x="928932" y="4166925"/>
                <a:ext cx="1104564" cy="361348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miter lim="400000"/>
                <a:headEnd type="triangle"/>
              </a:ln>
            </p:spPr>
          </p:cxnSp>
          <p:sp>
            <p:nvSpPr>
              <p:cNvPr id="1073" name="DATA SCIENCE">
                <a:extLst>
                  <a:ext uri="{FF2B5EF4-FFF2-40B4-BE49-F238E27FC236}">
                    <a16:creationId xmlns:a16="http://schemas.microsoft.com/office/drawing/2014/main" id="{383D8F1E-EBD5-E85C-5C5E-112DFFFCF561}"/>
                  </a:ext>
                </a:extLst>
              </p:cNvPr>
              <p:cNvSpPr txBox="1"/>
              <p:nvPr/>
            </p:nvSpPr>
            <p:spPr>
              <a:xfrm>
                <a:off x="469704" y="1695151"/>
                <a:ext cx="4377802" cy="328295"/>
              </a:xfrm>
              <a:prstGeom prst="rect">
                <a:avLst/>
              </a:prstGeom>
              <a:solidFill>
                <a:schemeClr val="tx1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5400" tIns="25400" rIns="25400" bIns="25400" anchor="ctr">
                <a:spAutoFit/>
              </a:bodyPr>
              <a:lstStyle>
                <a:lvl1pPr defTabSz="1130300">
                  <a:lnSpc>
                    <a:spcPct val="100000"/>
                  </a:lnSpc>
                  <a:defRPr sz="2600">
                    <a:solidFill>
                      <a:srgbClr val="E63F5B"/>
                    </a:solidFill>
                    <a:latin typeface="Canela Deck Bold"/>
                    <a:ea typeface="Canela Deck Bold"/>
                    <a:cs typeface="Canela Deck Bold"/>
                    <a:sym typeface="Canela Deck Bold"/>
                  </a:defRPr>
                </a:lvl1pPr>
              </a:lstStyle>
              <a:p>
                <a:r>
                  <a:rPr lang="fi-FI" sz="1200" b="1" dirty="0">
                    <a:solidFill>
                      <a:schemeClr val="bg1"/>
                    </a:solidFill>
                  </a:rPr>
                  <a:t>DATA DRIVEN CUSTOMER JOURNEY ORCHESTRATION</a:t>
                </a:r>
              </a:p>
              <a:p>
                <a:r>
                  <a:rPr lang="fi-FI" sz="600" b="1" dirty="0">
                    <a:solidFill>
                      <a:schemeClr val="bg1"/>
                    </a:solidFill>
                  </a:rPr>
                  <a:t>(SERVICE DESIGN, PROSESSES, AUTOMATION/AI, CONTENT)</a:t>
                </a:r>
              </a:p>
            </p:txBody>
          </p:sp>
        </p:grpSp>
        <p:sp>
          <p:nvSpPr>
            <p:cNvPr id="26" name="Yhteysviiva">
              <a:extLst>
                <a:ext uri="{FF2B5EF4-FFF2-40B4-BE49-F238E27FC236}">
                  <a16:creationId xmlns:a16="http://schemas.microsoft.com/office/drawing/2014/main" id="{3C9AAA5F-20E1-9805-5967-61ADE26307E7}"/>
                </a:ext>
              </a:extLst>
            </p:cNvPr>
            <p:cNvSpPr/>
            <p:nvPr/>
          </p:nvSpPr>
          <p:spPr>
            <a:xfrm rot="14376485">
              <a:off x="9531663" y="2852624"/>
              <a:ext cx="799686" cy="238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415" y="10365"/>
                    <a:pt x="8215" y="17565"/>
                    <a:pt x="0" y="21600"/>
                  </a:cubicBezTo>
                </a:path>
              </a:pathLst>
            </a:custGeom>
            <a:ln w="38100">
              <a:solidFill>
                <a:schemeClr val="bg1"/>
              </a:solidFill>
              <a:miter lim="400000"/>
              <a:headEnd type="triangle"/>
              <a:tailEnd type="triangle"/>
            </a:ln>
          </p:spPr>
          <p:txBody>
            <a:bodyPr/>
            <a:lstStyle/>
            <a:p>
              <a:endParaRPr sz="900"/>
            </a:p>
          </p:txBody>
        </p: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AEEF74AC-FB66-763B-41F1-9D5E379FF7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587" y="2635290"/>
              <a:ext cx="1185337" cy="314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kstiruutu 27">
              <a:extLst>
                <a:ext uri="{FF2B5EF4-FFF2-40B4-BE49-F238E27FC236}">
                  <a16:creationId xmlns:a16="http://schemas.microsoft.com/office/drawing/2014/main" id="{21D4EA76-C869-8657-6D1A-9EC0A3FEBDFA}"/>
                </a:ext>
              </a:extLst>
            </p:cNvPr>
            <p:cNvSpPr txBox="1"/>
            <p:nvPr/>
          </p:nvSpPr>
          <p:spPr>
            <a:xfrm>
              <a:off x="9929137" y="3491408"/>
              <a:ext cx="12302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800" dirty="0"/>
                <a:t>IDENTIFYING CUSTOMER PERSONA AND POINT IN CUSTOMER JOURNEY IN REAL-TIME</a:t>
              </a: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D340D193-69B1-3C67-CF8E-A6B2446F51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2397" y="5271828"/>
              <a:ext cx="614382" cy="163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" descr="Mother Thin Line Vector Icon Stock Vector - Illustration of girl, leader:  153570877">
              <a:extLst>
                <a:ext uri="{FF2B5EF4-FFF2-40B4-BE49-F238E27FC236}">
                  <a16:creationId xmlns:a16="http://schemas.microsoft.com/office/drawing/2014/main" id="{05069169-90C9-6E6A-785D-896F743EAA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102" y="4329612"/>
              <a:ext cx="747787" cy="747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Adult, avatar, handsome, teen, thumbs, up, young icon - Download on  Iconfinder">
              <a:extLst>
                <a:ext uri="{FF2B5EF4-FFF2-40B4-BE49-F238E27FC236}">
                  <a16:creationId xmlns:a16="http://schemas.microsoft.com/office/drawing/2014/main" id="{A001DB27-8422-C726-6D67-B88D48066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567" y="4407032"/>
              <a:ext cx="601828" cy="601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0" descr="Fans - Free sports icons">
              <a:extLst>
                <a:ext uri="{FF2B5EF4-FFF2-40B4-BE49-F238E27FC236}">
                  <a16:creationId xmlns:a16="http://schemas.microsoft.com/office/drawing/2014/main" id="{07DAC23A-6E2D-F94D-407A-F2A7F4EF2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8868" y="4127637"/>
              <a:ext cx="842877" cy="842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AL-TIME DASHBOARDS">
              <a:extLst>
                <a:ext uri="{FF2B5EF4-FFF2-40B4-BE49-F238E27FC236}">
                  <a16:creationId xmlns:a16="http://schemas.microsoft.com/office/drawing/2014/main" id="{05742F04-3B12-B0F0-4D97-CE76A8F3DDC8}"/>
                </a:ext>
              </a:extLst>
            </p:cNvPr>
            <p:cNvSpPr txBox="1"/>
            <p:nvPr/>
          </p:nvSpPr>
          <p:spPr>
            <a:xfrm>
              <a:off x="5401527" y="5046831"/>
              <a:ext cx="827150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BEFORE THE GAME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EAL-TIME DASHBOARDS">
              <a:extLst>
                <a:ext uri="{FF2B5EF4-FFF2-40B4-BE49-F238E27FC236}">
                  <a16:creationId xmlns:a16="http://schemas.microsoft.com/office/drawing/2014/main" id="{6B363ED0-1041-4DB3-885B-B2527F57C520}"/>
                </a:ext>
              </a:extLst>
            </p:cNvPr>
            <p:cNvSpPr txBox="1"/>
            <p:nvPr/>
          </p:nvSpPr>
          <p:spPr>
            <a:xfrm>
              <a:off x="6990744" y="5046830"/>
              <a:ext cx="823944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DURING THE GAME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5" name="REAL-TIME DASHBOARDS">
              <a:extLst>
                <a:ext uri="{FF2B5EF4-FFF2-40B4-BE49-F238E27FC236}">
                  <a16:creationId xmlns:a16="http://schemas.microsoft.com/office/drawing/2014/main" id="{3F10B4D2-D16D-FC9D-22E0-2B57113BE610}"/>
                </a:ext>
              </a:extLst>
            </p:cNvPr>
            <p:cNvSpPr txBox="1"/>
            <p:nvPr/>
          </p:nvSpPr>
          <p:spPr>
            <a:xfrm>
              <a:off x="8403618" y="5041763"/>
              <a:ext cx="771045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AFTER THE GAME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REAL-TIME DASHBOARDS">
              <a:extLst>
                <a:ext uri="{FF2B5EF4-FFF2-40B4-BE49-F238E27FC236}">
                  <a16:creationId xmlns:a16="http://schemas.microsoft.com/office/drawing/2014/main" id="{932EB29F-84C4-88B9-02D6-2D33B1125774}"/>
                </a:ext>
              </a:extLst>
            </p:cNvPr>
            <p:cNvSpPr txBox="1"/>
            <p:nvPr/>
          </p:nvSpPr>
          <p:spPr>
            <a:xfrm>
              <a:off x="5610824" y="4261081"/>
              <a:ext cx="259686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MOM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AL-TIME DASHBOARDS">
              <a:extLst>
                <a:ext uri="{FF2B5EF4-FFF2-40B4-BE49-F238E27FC236}">
                  <a16:creationId xmlns:a16="http://schemas.microsoft.com/office/drawing/2014/main" id="{D6E25A4A-CA97-5909-93DC-DB7E12953518}"/>
                </a:ext>
              </a:extLst>
            </p:cNvPr>
            <p:cNvSpPr txBox="1"/>
            <p:nvPr/>
          </p:nvSpPr>
          <p:spPr>
            <a:xfrm>
              <a:off x="6976890" y="4261080"/>
              <a:ext cx="453650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TRUE FAN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REAL-TIME DASHBOARDS">
              <a:extLst>
                <a:ext uri="{FF2B5EF4-FFF2-40B4-BE49-F238E27FC236}">
                  <a16:creationId xmlns:a16="http://schemas.microsoft.com/office/drawing/2014/main" id="{C1434CD0-47C8-EB60-6653-486BB0243BA5}"/>
                </a:ext>
              </a:extLst>
            </p:cNvPr>
            <p:cNvSpPr txBox="1"/>
            <p:nvPr/>
          </p:nvSpPr>
          <p:spPr>
            <a:xfrm>
              <a:off x="8437264" y="4244138"/>
              <a:ext cx="644407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YOUNG ADULT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REAL-TIME DASHBOARDS">
              <a:extLst>
                <a:ext uri="{FF2B5EF4-FFF2-40B4-BE49-F238E27FC236}">
                  <a16:creationId xmlns:a16="http://schemas.microsoft.com/office/drawing/2014/main" id="{4288AF86-C57E-5830-2CD7-14820FDC4C2F}"/>
                </a:ext>
              </a:extLst>
            </p:cNvPr>
            <p:cNvSpPr txBox="1"/>
            <p:nvPr/>
          </p:nvSpPr>
          <p:spPr>
            <a:xfrm>
              <a:off x="5987884" y="4606514"/>
              <a:ext cx="737381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1st GAME TICKET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REAL-TIME DASHBOARDS">
              <a:extLst>
                <a:ext uri="{FF2B5EF4-FFF2-40B4-BE49-F238E27FC236}">
                  <a16:creationId xmlns:a16="http://schemas.microsoft.com/office/drawing/2014/main" id="{F8FF2FC6-AE67-D4FC-C310-26A9ECAFA8B7}"/>
                </a:ext>
              </a:extLst>
            </p:cNvPr>
            <p:cNvSpPr txBox="1"/>
            <p:nvPr/>
          </p:nvSpPr>
          <p:spPr>
            <a:xfrm>
              <a:off x="7660697" y="4364064"/>
              <a:ext cx="705321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SEASON TICKET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REAL-TIME DASHBOARDS">
              <a:extLst>
                <a:ext uri="{FF2B5EF4-FFF2-40B4-BE49-F238E27FC236}">
                  <a16:creationId xmlns:a16="http://schemas.microsoft.com/office/drawing/2014/main" id="{6722EF91-DE06-0266-DC2F-3BE930327D36}"/>
                </a:ext>
              </a:extLst>
            </p:cNvPr>
            <p:cNvSpPr txBox="1"/>
            <p:nvPr/>
          </p:nvSpPr>
          <p:spPr>
            <a:xfrm>
              <a:off x="7882860" y="4684984"/>
              <a:ext cx="763029" cy="14362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5400" tIns="25400" rIns="25400" bIns="25400" anchor="ctr">
              <a:spAutoFit/>
            </a:bodyPr>
            <a:lstStyle>
              <a:lvl1pPr defTabSz="1130300">
                <a:lnSpc>
                  <a:spcPct val="100000"/>
                </a:lnSpc>
                <a:defRPr sz="1600">
                  <a:latin typeface="Canela Deck Bold"/>
                  <a:ea typeface="Canela Deck Bold"/>
                  <a:cs typeface="Canela Deck Bold"/>
                  <a:sym typeface="Canela Deck Bold"/>
                </a:defRPr>
              </a:lvl1pPr>
            </a:lstStyle>
            <a:p>
              <a:r>
                <a:rPr lang="fi-FI" sz="600" b="1" dirty="0">
                  <a:solidFill>
                    <a:schemeClr val="bg1"/>
                  </a:solidFill>
                </a:rPr>
                <a:t>5th GAME TICKET</a:t>
              </a:r>
              <a:endParaRPr sz="600" b="1" dirty="0">
                <a:solidFill>
                  <a:schemeClr val="bg1"/>
                </a:solidFill>
              </a:endParaRPr>
            </a:p>
          </p:txBody>
        </p:sp>
        <p:sp>
          <p:nvSpPr>
            <p:cNvPr id="42" name="Suorakulmio 41">
              <a:extLst>
                <a:ext uri="{FF2B5EF4-FFF2-40B4-BE49-F238E27FC236}">
                  <a16:creationId xmlns:a16="http://schemas.microsoft.com/office/drawing/2014/main" id="{A3CE992F-A4D9-277F-5B08-C72BCD6CF827}"/>
                </a:ext>
              </a:extLst>
            </p:cNvPr>
            <p:cNvSpPr/>
            <p:nvPr/>
          </p:nvSpPr>
          <p:spPr>
            <a:xfrm rot="5400000">
              <a:off x="10388779" y="3666838"/>
              <a:ext cx="2730008" cy="27901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sz="800" dirty="0">
                  <a:solidFill>
                    <a:schemeClr val="tx1"/>
                  </a:solidFill>
                </a:rPr>
                <a:t>RIGHT CONTENT TO THE RIGHT PERSONA IN THE RIGHT CHANNEL AT THE RIGHT TIME</a:t>
              </a:r>
            </a:p>
          </p:txBody>
        </p:sp>
        <p:pic>
          <p:nvPicPr>
            <p:cNvPr id="43" name="Picture 12" descr="Contentful Reviews 2023: Details, Pricing, &amp; Features | G2">
              <a:extLst>
                <a:ext uri="{FF2B5EF4-FFF2-40B4-BE49-F238E27FC236}">
                  <a16:creationId xmlns:a16="http://schemas.microsoft.com/office/drawing/2014/main" id="{6ED0AEA1-5FE4-9900-AB5D-AC4184EAFD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366" y="2645192"/>
              <a:ext cx="800743" cy="420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4" descr="Greenfly | Digital Media Distribution &amp; Management Software">
              <a:extLst>
                <a:ext uri="{FF2B5EF4-FFF2-40B4-BE49-F238E27FC236}">
                  <a16:creationId xmlns:a16="http://schemas.microsoft.com/office/drawing/2014/main" id="{428998A9-A7AD-B318-EDF8-90A20405B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9590" y="2743782"/>
              <a:ext cx="991101" cy="199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6" descr="WSC Sports Raises $23 Million in Series C Funding">
              <a:extLst>
                <a:ext uri="{FF2B5EF4-FFF2-40B4-BE49-F238E27FC236}">
                  <a16:creationId xmlns:a16="http://schemas.microsoft.com/office/drawing/2014/main" id="{81015603-C491-3629-BFDD-021BE920A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4984" y="2658821"/>
              <a:ext cx="612094" cy="320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AL-TIME">
              <a:extLst>
                <a:ext uri="{FF2B5EF4-FFF2-40B4-BE49-F238E27FC236}">
                  <a16:creationId xmlns:a16="http://schemas.microsoft.com/office/drawing/2014/main" id="{C7939B45-1D91-BE83-708B-C9099C130E8E}"/>
                </a:ext>
              </a:extLst>
            </p:cNvPr>
            <p:cNvSpPr/>
            <p:nvPr/>
          </p:nvSpPr>
          <p:spPr>
            <a:xfrm rot="5400000">
              <a:off x="3655497" y="3303955"/>
              <a:ext cx="507435" cy="287079"/>
            </a:xfrm>
            <a:prstGeom prst="rect">
              <a:avLst/>
            </a:prstGeom>
            <a:solidFill>
              <a:srgbClr val="929292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lang="fi-FI" sz="600" dirty="0"/>
                <a:t>AUTOMA-TION</a:t>
              </a:r>
              <a:endParaRPr sz="600" dirty="0"/>
            </a:p>
          </p:txBody>
        </p:sp>
        <p:sp>
          <p:nvSpPr>
            <p:cNvPr id="47" name="AI">
              <a:extLst>
                <a:ext uri="{FF2B5EF4-FFF2-40B4-BE49-F238E27FC236}">
                  <a16:creationId xmlns:a16="http://schemas.microsoft.com/office/drawing/2014/main" id="{DEC914B8-90DA-9106-D7C3-6D70E69F1E13}"/>
                </a:ext>
              </a:extLst>
            </p:cNvPr>
            <p:cNvSpPr/>
            <p:nvPr/>
          </p:nvSpPr>
          <p:spPr>
            <a:xfrm rot="5400000">
              <a:off x="2491868" y="3308310"/>
              <a:ext cx="520569" cy="278877"/>
            </a:xfrm>
            <a:prstGeom prst="rect">
              <a:avLst/>
            </a:prstGeom>
            <a:solidFill>
              <a:srgbClr val="929292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15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sz="750" dirty="0"/>
                <a:t>AI</a:t>
              </a:r>
            </a:p>
          </p:txBody>
        </p:sp>
        <p:sp>
          <p:nvSpPr>
            <p:cNvPr id="48" name="REAL-TIME">
              <a:extLst>
                <a:ext uri="{FF2B5EF4-FFF2-40B4-BE49-F238E27FC236}">
                  <a16:creationId xmlns:a16="http://schemas.microsoft.com/office/drawing/2014/main" id="{F5F5172C-7833-899E-3D3F-A4455D52B3A9}"/>
                </a:ext>
              </a:extLst>
            </p:cNvPr>
            <p:cNvSpPr/>
            <p:nvPr/>
          </p:nvSpPr>
          <p:spPr>
            <a:xfrm rot="5400000">
              <a:off x="7669346" y="3278577"/>
              <a:ext cx="507435" cy="287079"/>
            </a:xfrm>
            <a:prstGeom prst="rect">
              <a:avLst/>
            </a:prstGeom>
            <a:solidFill>
              <a:srgbClr val="929292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12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lang="fi-FI" sz="600" dirty="0"/>
                <a:t>AUTOMA-TION</a:t>
              </a:r>
              <a:endParaRPr sz="600" dirty="0"/>
            </a:p>
          </p:txBody>
        </p:sp>
        <p:sp>
          <p:nvSpPr>
            <p:cNvPr id="49" name="AI">
              <a:extLst>
                <a:ext uri="{FF2B5EF4-FFF2-40B4-BE49-F238E27FC236}">
                  <a16:creationId xmlns:a16="http://schemas.microsoft.com/office/drawing/2014/main" id="{155DFE54-A8C1-8F5E-9093-4C5109D2E1D6}"/>
                </a:ext>
              </a:extLst>
            </p:cNvPr>
            <p:cNvSpPr/>
            <p:nvPr/>
          </p:nvSpPr>
          <p:spPr>
            <a:xfrm rot="5400000">
              <a:off x="6437477" y="3282932"/>
              <a:ext cx="520569" cy="278877"/>
            </a:xfrm>
            <a:prstGeom prst="rect">
              <a:avLst/>
            </a:prstGeom>
            <a:solidFill>
              <a:srgbClr val="929292"/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400" tIns="25400" rIns="25400" bIns="25400" anchor="ctr"/>
            <a:lstStyle>
              <a:lvl1pPr defTabSz="1130300">
                <a:lnSpc>
                  <a:spcPct val="100000"/>
                </a:lnSpc>
                <a:defRPr sz="1500">
                  <a:solidFill>
                    <a:srgbClr val="FFFFFF"/>
                  </a:solidFill>
                  <a:latin typeface="Canela Deck Regular"/>
                  <a:ea typeface="Canela Deck Regular"/>
                  <a:cs typeface="Canela Deck Regular"/>
                  <a:sym typeface="Canela Deck Regular"/>
                </a:defRPr>
              </a:lvl1pPr>
            </a:lstStyle>
            <a:p>
              <a:pPr algn="ctr"/>
              <a:r>
                <a:rPr sz="750" dirty="0"/>
                <a:t>AI</a:t>
              </a:r>
            </a:p>
          </p:txBody>
        </p:sp>
        <p:pic>
          <p:nvPicPr>
            <p:cNvPr id="50" name="Picture 2" descr="Activity Stream - Products, Competitors, Financials, Employees,  Headquarters Locations">
              <a:extLst>
                <a:ext uri="{FF2B5EF4-FFF2-40B4-BE49-F238E27FC236}">
                  <a16:creationId xmlns:a16="http://schemas.microsoft.com/office/drawing/2014/main" id="{A7B4A132-1AF1-1C0B-3E1D-A6F252574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9017" y="5192783"/>
              <a:ext cx="1464511" cy="176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Activity Stream - Products, Competitors, Financials, Employees,  Headquarters Locations">
              <a:extLst>
                <a:ext uri="{FF2B5EF4-FFF2-40B4-BE49-F238E27FC236}">
                  <a16:creationId xmlns:a16="http://schemas.microsoft.com/office/drawing/2014/main" id="{3C41A3C0-3367-10BC-17E1-98CCBD778D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6736" y="5285732"/>
              <a:ext cx="1219873" cy="146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39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113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Ryhmä 41">
            <a:extLst>
              <a:ext uri="{FF2B5EF4-FFF2-40B4-BE49-F238E27FC236}">
                <a16:creationId xmlns:a16="http://schemas.microsoft.com/office/drawing/2014/main" id="{7F8A3195-E931-4981-FC59-E29C3EA34093}"/>
              </a:ext>
            </a:extLst>
          </p:cNvPr>
          <p:cNvGrpSpPr/>
          <p:nvPr/>
        </p:nvGrpSpPr>
        <p:grpSpPr>
          <a:xfrm>
            <a:off x="368492" y="614146"/>
            <a:ext cx="11461844" cy="5117722"/>
            <a:chOff x="245660" y="777922"/>
            <a:chExt cx="11461844" cy="5117722"/>
          </a:xfrm>
        </p:grpSpPr>
        <p:sp>
          <p:nvSpPr>
            <p:cNvPr id="7" name="Pyöristetty suorakulmio 6">
              <a:extLst>
                <a:ext uri="{FF2B5EF4-FFF2-40B4-BE49-F238E27FC236}">
                  <a16:creationId xmlns:a16="http://schemas.microsoft.com/office/drawing/2014/main" id="{9063774C-0766-A295-CD1A-42A0C279498B}"/>
                </a:ext>
              </a:extLst>
            </p:cNvPr>
            <p:cNvSpPr/>
            <p:nvPr/>
          </p:nvSpPr>
          <p:spPr>
            <a:xfrm>
              <a:off x="245660" y="777922"/>
              <a:ext cx="11461844" cy="5117722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BEFA925A-A0D6-403B-4B82-8DAE15481C69}"/>
                </a:ext>
              </a:extLst>
            </p:cNvPr>
            <p:cNvSpPr/>
            <p:nvPr/>
          </p:nvSpPr>
          <p:spPr>
            <a:xfrm>
              <a:off x="3101860" y="1160061"/>
              <a:ext cx="3831205" cy="846161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MOST SPECTACULAR SPORTING EXPERIENCE IN FINLAND</a:t>
              </a:r>
            </a:p>
          </p:txBody>
        </p:sp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A43EFB33-8556-385A-5D51-CBDED4946042}"/>
                </a:ext>
              </a:extLst>
            </p:cNvPr>
            <p:cNvSpPr txBox="1"/>
            <p:nvPr/>
          </p:nvSpPr>
          <p:spPr>
            <a:xfrm>
              <a:off x="395596" y="1310106"/>
              <a:ext cx="29190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Impact" panose="020B0806030902050204" pitchFamily="34" charset="0"/>
                </a:rPr>
                <a:t>LIIGA</a:t>
              </a:r>
              <a:r>
                <a:rPr lang="en-US" sz="2000" dirty="0">
                  <a:solidFill>
                    <a:srgbClr val="C00000"/>
                  </a:solidFill>
                  <a:latin typeface="Impact" panose="020B0806030902050204" pitchFamily="34" charset="0"/>
                </a:rPr>
                <a:t> </a:t>
              </a:r>
              <a:r>
                <a:rPr lang="en-US" sz="2800" dirty="0">
                  <a:solidFill>
                    <a:srgbClr val="C00000"/>
                  </a:solidFill>
                  <a:latin typeface="Impact" panose="020B0806030902050204" pitchFamily="34" charset="0"/>
                </a:rPr>
                <a:t>STRATEGY</a:t>
              </a:r>
            </a:p>
          </p:txBody>
        </p:sp>
        <p:sp>
          <p:nvSpPr>
            <p:cNvPr id="9" name="Pyöristetty suorakulmio 8">
              <a:extLst>
                <a:ext uri="{FF2B5EF4-FFF2-40B4-BE49-F238E27FC236}">
                  <a16:creationId xmlns:a16="http://schemas.microsoft.com/office/drawing/2014/main" id="{449880F7-CA20-CDDE-15C0-30BD882D1237}"/>
                </a:ext>
              </a:extLst>
            </p:cNvPr>
            <p:cNvSpPr/>
            <p:nvPr/>
          </p:nvSpPr>
          <p:spPr>
            <a:xfrm>
              <a:off x="4517409" y="1009934"/>
              <a:ext cx="1037230" cy="286603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MISSION</a:t>
              </a:r>
            </a:p>
          </p:txBody>
        </p:sp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87B24ABE-2568-7664-9B5F-81630F025858}"/>
                </a:ext>
              </a:extLst>
            </p:cNvPr>
            <p:cNvSpPr/>
            <p:nvPr/>
          </p:nvSpPr>
          <p:spPr>
            <a:xfrm>
              <a:off x="7225758" y="1160061"/>
              <a:ext cx="3831205" cy="846161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GROWING &amp; RESPECTIVE FRONTRUNNER IN PRO SPORTS </a:t>
              </a:r>
            </a:p>
          </p:txBody>
        </p:sp>
        <p:sp>
          <p:nvSpPr>
            <p:cNvPr id="15" name="Pyöristetty suorakulmio 14">
              <a:extLst>
                <a:ext uri="{FF2B5EF4-FFF2-40B4-BE49-F238E27FC236}">
                  <a16:creationId xmlns:a16="http://schemas.microsoft.com/office/drawing/2014/main" id="{FD38409D-2423-7FC1-F213-120F9709B524}"/>
                </a:ext>
              </a:extLst>
            </p:cNvPr>
            <p:cNvSpPr/>
            <p:nvPr/>
          </p:nvSpPr>
          <p:spPr>
            <a:xfrm>
              <a:off x="8641307" y="1009934"/>
              <a:ext cx="1037230" cy="286603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VISION</a:t>
              </a:r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D7275B51-0D9C-95A5-A312-45914F902054}"/>
                </a:ext>
              </a:extLst>
            </p:cNvPr>
            <p:cNvSpPr/>
            <p:nvPr/>
          </p:nvSpPr>
          <p:spPr>
            <a:xfrm>
              <a:off x="3101860" y="2470248"/>
              <a:ext cx="5539447" cy="2101755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yöristetty suorakulmio 16">
              <a:extLst>
                <a:ext uri="{FF2B5EF4-FFF2-40B4-BE49-F238E27FC236}">
                  <a16:creationId xmlns:a16="http://schemas.microsoft.com/office/drawing/2014/main" id="{289784B8-CC64-6A00-DCDB-0560BCD018B4}"/>
                </a:ext>
              </a:extLst>
            </p:cNvPr>
            <p:cNvSpPr/>
            <p:nvPr/>
          </p:nvSpPr>
          <p:spPr>
            <a:xfrm>
              <a:off x="4206483" y="2156349"/>
              <a:ext cx="3436263" cy="545908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GOALS AND DEVELOPMENT PROGRAMS</a:t>
              </a:r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231C20C-A41E-B39B-35D3-76A213FF4296}"/>
                </a:ext>
              </a:extLst>
            </p:cNvPr>
            <p:cNvSpPr/>
            <p:nvPr/>
          </p:nvSpPr>
          <p:spPr>
            <a:xfrm>
              <a:off x="3101859" y="4803636"/>
              <a:ext cx="7955104" cy="846161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Pyöristetty suorakulmio 18">
              <a:extLst>
                <a:ext uri="{FF2B5EF4-FFF2-40B4-BE49-F238E27FC236}">
                  <a16:creationId xmlns:a16="http://schemas.microsoft.com/office/drawing/2014/main" id="{8B46F9D9-9D82-A382-E689-EACEAEE8F761}"/>
                </a:ext>
              </a:extLst>
            </p:cNvPr>
            <p:cNvSpPr/>
            <p:nvPr/>
          </p:nvSpPr>
          <p:spPr>
            <a:xfrm>
              <a:off x="6543369" y="4673982"/>
              <a:ext cx="1037230" cy="286603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VALUES</a:t>
              </a:r>
            </a:p>
          </p:txBody>
        </p:sp>
        <p:sp>
          <p:nvSpPr>
            <p:cNvPr id="21" name="Tekstiruutu 20">
              <a:extLst>
                <a:ext uri="{FF2B5EF4-FFF2-40B4-BE49-F238E27FC236}">
                  <a16:creationId xmlns:a16="http://schemas.microsoft.com/office/drawing/2014/main" id="{8691CA2F-2684-88E7-EA17-8961A68B235B}"/>
                </a:ext>
              </a:extLst>
            </p:cNvPr>
            <p:cNvSpPr txBox="1"/>
            <p:nvPr/>
          </p:nvSpPr>
          <p:spPr>
            <a:xfrm>
              <a:off x="3466339" y="5055698"/>
              <a:ext cx="1774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COMMUNALITY</a:t>
              </a:r>
            </a:p>
          </p:txBody>
        </p:sp>
        <p:sp>
          <p:nvSpPr>
            <p:cNvPr id="22" name="Tekstiruutu 21">
              <a:extLst>
                <a:ext uri="{FF2B5EF4-FFF2-40B4-BE49-F238E27FC236}">
                  <a16:creationId xmlns:a16="http://schemas.microsoft.com/office/drawing/2014/main" id="{F61BD122-4036-261A-A7ED-A82B54DE0889}"/>
                </a:ext>
              </a:extLst>
            </p:cNvPr>
            <p:cNvSpPr txBox="1"/>
            <p:nvPr/>
          </p:nvSpPr>
          <p:spPr>
            <a:xfrm>
              <a:off x="5189002" y="5055698"/>
              <a:ext cx="1774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COURAGE</a:t>
              </a:r>
            </a:p>
          </p:txBody>
        </p:sp>
        <p:sp>
          <p:nvSpPr>
            <p:cNvPr id="23" name="Tekstiruutu 22">
              <a:extLst>
                <a:ext uri="{FF2B5EF4-FFF2-40B4-BE49-F238E27FC236}">
                  <a16:creationId xmlns:a16="http://schemas.microsoft.com/office/drawing/2014/main" id="{E89B380B-4E6F-5FD4-0EC2-0A72266BC715}"/>
                </a:ext>
              </a:extLst>
            </p:cNvPr>
            <p:cNvSpPr txBox="1"/>
            <p:nvPr/>
          </p:nvSpPr>
          <p:spPr>
            <a:xfrm>
              <a:off x="6300524" y="5055698"/>
              <a:ext cx="1774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SUSTAINABILITY</a:t>
              </a:r>
            </a:p>
          </p:txBody>
        </p:sp>
        <p:sp>
          <p:nvSpPr>
            <p:cNvPr id="24" name="Tekstiruutu 23">
              <a:extLst>
                <a:ext uri="{FF2B5EF4-FFF2-40B4-BE49-F238E27FC236}">
                  <a16:creationId xmlns:a16="http://schemas.microsoft.com/office/drawing/2014/main" id="{7467EA31-10AF-0DBA-9509-4881DD576436}"/>
                </a:ext>
              </a:extLst>
            </p:cNvPr>
            <p:cNvSpPr txBox="1"/>
            <p:nvPr/>
          </p:nvSpPr>
          <p:spPr>
            <a:xfrm>
              <a:off x="8074733" y="5055698"/>
              <a:ext cx="3552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RESPECTING TRADITIONS</a:t>
              </a:r>
            </a:p>
          </p:txBody>
        </p:sp>
        <p:sp>
          <p:nvSpPr>
            <p:cNvPr id="26" name="Suorakulmio 25">
              <a:extLst>
                <a:ext uri="{FF2B5EF4-FFF2-40B4-BE49-F238E27FC236}">
                  <a16:creationId xmlns:a16="http://schemas.microsoft.com/office/drawing/2014/main" id="{1120C28F-9106-6521-CE72-4635D9400C79}"/>
                </a:ext>
              </a:extLst>
            </p:cNvPr>
            <p:cNvSpPr/>
            <p:nvPr/>
          </p:nvSpPr>
          <p:spPr>
            <a:xfrm>
              <a:off x="8897497" y="2470248"/>
              <a:ext cx="2159466" cy="2101755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TURNOVER GROWTH 25% DURING STRATEGY SEASON</a:t>
              </a:r>
            </a:p>
            <a:p>
              <a:pPr algn="ctr"/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GOOD PROFITABILITY AT THE END OF STRATEGY SEASON</a:t>
              </a:r>
            </a:p>
            <a:p>
              <a:pPr algn="ctr"/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Pyöristetty suorakulmio 26">
              <a:extLst>
                <a:ext uri="{FF2B5EF4-FFF2-40B4-BE49-F238E27FC236}">
                  <a16:creationId xmlns:a16="http://schemas.microsoft.com/office/drawing/2014/main" id="{B209F84F-659B-A0FE-456D-4AB1DD58517B}"/>
                </a:ext>
              </a:extLst>
            </p:cNvPr>
            <p:cNvSpPr/>
            <p:nvPr/>
          </p:nvSpPr>
          <p:spPr>
            <a:xfrm>
              <a:off x="9007522" y="2156349"/>
              <a:ext cx="1924333" cy="545908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 GOALS</a:t>
              </a:r>
            </a:p>
          </p:txBody>
        </p:sp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89BFEA05-10DC-2330-B88E-D73687AC3B55}"/>
                </a:ext>
              </a:extLst>
            </p:cNvPr>
            <p:cNvSpPr/>
            <p:nvPr/>
          </p:nvSpPr>
          <p:spPr>
            <a:xfrm>
              <a:off x="682241" y="2470249"/>
              <a:ext cx="2159466" cy="3179548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CHANGES IN CONSUMER BEHAVIOUR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TRANSFORMATION OF MEDIA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INCREASING PROFESSIONALISM IN SPORT ENTERTAINMENT BUSINESS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COMPETITION OF TOP PLAYERS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INCREASING EXPECTATIONS TOWARDS EVENTS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THE GROWTH OF REGIONAL ECONOMICAL DIFFERENCES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PANDEMIC AND RESTRICTIONS IN SOCIETY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Pyöristetty suorakulmio 28">
              <a:extLst>
                <a:ext uri="{FF2B5EF4-FFF2-40B4-BE49-F238E27FC236}">
                  <a16:creationId xmlns:a16="http://schemas.microsoft.com/office/drawing/2014/main" id="{77AA085D-EAF9-D0E7-749C-577E262DA2B8}"/>
                </a:ext>
              </a:extLst>
            </p:cNvPr>
            <p:cNvSpPr/>
            <p:nvPr/>
          </p:nvSpPr>
          <p:spPr>
            <a:xfrm>
              <a:off x="792266" y="2197293"/>
              <a:ext cx="1924333" cy="545908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DRIVING FORCES</a:t>
              </a:r>
            </a:p>
          </p:txBody>
        </p:sp>
        <p:sp>
          <p:nvSpPr>
            <p:cNvPr id="30" name="Tekstiruutu 29">
              <a:extLst>
                <a:ext uri="{FF2B5EF4-FFF2-40B4-BE49-F238E27FC236}">
                  <a16:creationId xmlns:a16="http://schemas.microsoft.com/office/drawing/2014/main" id="{55A8D658-4D69-67D8-3D21-2C7D48E5E8C1}"/>
                </a:ext>
              </a:extLst>
            </p:cNvPr>
            <p:cNvSpPr txBox="1"/>
            <p:nvPr/>
          </p:nvSpPr>
          <p:spPr>
            <a:xfrm>
              <a:off x="3248167" y="2852385"/>
              <a:ext cx="13784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SIGNIFICANT COMMUNITY IN FINLAND</a:t>
              </a:r>
            </a:p>
          </p:txBody>
        </p:sp>
        <p:sp>
          <p:nvSpPr>
            <p:cNvPr id="31" name="Tekstiruutu 30">
              <a:extLst>
                <a:ext uri="{FF2B5EF4-FFF2-40B4-BE49-F238E27FC236}">
                  <a16:creationId xmlns:a16="http://schemas.microsoft.com/office/drawing/2014/main" id="{5FBFF192-72B1-3A6B-9EB8-961862475CAC}"/>
                </a:ext>
              </a:extLst>
            </p:cNvPr>
            <p:cNvSpPr txBox="1"/>
            <p:nvPr/>
          </p:nvSpPr>
          <p:spPr>
            <a:xfrm>
              <a:off x="4517409" y="2852385"/>
              <a:ext cx="1378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LEAGUE FROM  POINT OF VIEW OF THE GAME AND PLAYER</a:t>
              </a:r>
            </a:p>
          </p:txBody>
        </p: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3D125057-F1DC-3127-3C9B-CC34AEAA6F0F}"/>
                </a:ext>
              </a:extLst>
            </p:cNvPr>
            <p:cNvSpPr txBox="1"/>
            <p:nvPr/>
          </p:nvSpPr>
          <p:spPr>
            <a:xfrm>
              <a:off x="5890146" y="2852385"/>
              <a:ext cx="13784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SUSTAINABLE AND ACCOUNTABLE INFLUENCER</a:t>
              </a:r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8E770D8F-EB33-7DEF-BC58-507F4D3F6673}"/>
                </a:ext>
              </a:extLst>
            </p:cNvPr>
            <p:cNvSpPr txBox="1"/>
            <p:nvPr/>
          </p:nvSpPr>
          <p:spPr>
            <a:xfrm>
              <a:off x="7159388" y="2852385"/>
              <a:ext cx="1378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PROFITABLE AND GROWING BUSINESS</a:t>
              </a:r>
            </a:p>
          </p:txBody>
        </p:sp>
        <p:sp>
          <p:nvSpPr>
            <p:cNvPr id="34" name="Alanuoli 33">
              <a:extLst>
                <a:ext uri="{FF2B5EF4-FFF2-40B4-BE49-F238E27FC236}">
                  <a16:creationId xmlns:a16="http://schemas.microsoft.com/office/drawing/2014/main" id="{AD56FD6C-A69B-9A04-67BE-8BDD9ED5CEBD}"/>
                </a:ext>
              </a:extLst>
            </p:cNvPr>
            <p:cNvSpPr/>
            <p:nvPr/>
          </p:nvSpPr>
          <p:spPr>
            <a:xfrm>
              <a:off x="3794078" y="3483592"/>
              <a:ext cx="204716" cy="2422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lanuoli 34">
              <a:extLst>
                <a:ext uri="{FF2B5EF4-FFF2-40B4-BE49-F238E27FC236}">
                  <a16:creationId xmlns:a16="http://schemas.microsoft.com/office/drawing/2014/main" id="{C8EBDC85-E215-BCE9-4CCA-1067080C32F2}"/>
                </a:ext>
              </a:extLst>
            </p:cNvPr>
            <p:cNvSpPr/>
            <p:nvPr/>
          </p:nvSpPr>
          <p:spPr>
            <a:xfrm>
              <a:off x="5104263" y="3483592"/>
              <a:ext cx="204716" cy="2422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lanuoli 35">
              <a:extLst>
                <a:ext uri="{FF2B5EF4-FFF2-40B4-BE49-F238E27FC236}">
                  <a16:creationId xmlns:a16="http://schemas.microsoft.com/office/drawing/2014/main" id="{BC5835FF-5E98-008A-48C3-94CC1254A703}"/>
                </a:ext>
              </a:extLst>
            </p:cNvPr>
            <p:cNvSpPr/>
            <p:nvPr/>
          </p:nvSpPr>
          <p:spPr>
            <a:xfrm>
              <a:off x="6492553" y="3483592"/>
              <a:ext cx="204716" cy="2422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lanuoli 36">
              <a:extLst>
                <a:ext uri="{FF2B5EF4-FFF2-40B4-BE49-F238E27FC236}">
                  <a16:creationId xmlns:a16="http://schemas.microsoft.com/office/drawing/2014/main" id="{3D49E553-AB38-F018-48FE-687D122EE0F5}"/>
                </a:ext>
              </a:extLst>
            </p:cNvPr>
            <p:cNvSpPr/>
            <p:nvPr/>
          </p:nvSpPr>
          <p:spPr>
            <a:xfrm>
              <a:off x="7746242" y="3483592"/>
              <a:ext cx="204716" cy="2422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FD03F4C2-9340-B7A2-4DEB-8335F85FE1E1}"/>
                </a:ext>
              </a:extLst>
            </p:cNvPr>
            <p:cNvSpPr txBox="1"/>
            <p:nvPr/>
          </p:nvSpPr>
          <p:spPr>
            <a:xfrm>
              <a:off x="3251140" y="3837725"/>
              <a:ext cx="1378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CUSTOMER PROFRAM</a:t>
              </a:r>
            </a:p>
          </p:txBody>
        </p:sp>
        <p:sp>
          <p:nvSpPr>
            <p:cNvPr id="39" name="Tekstiruutu 38">
              <a:extLst>
                <a:ext uri="{FF2B5EF4-FFF2-40B4-BE49-F238E27FC236}">
                  <a16:creationId xmlns:a16="http://schemas.microsoft.com/office/drawing/2014/main" id="{B11FF5F2-72CF-F7AA-E325-E9656118D2AA}"/>
                </a:ext>
              </a:extLst>
            </p:cNvPr>
            <p:cNvSpPr txBox="1"/>
            <p:nvPr/>
          </p:nvSpPr>
          <p:spPr>
            <a:xfrm>
              <a:off x="4520382" y="3837725"/>
              <a:ext cx="1378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GAME PRODUCT AND PLAYER DEVELOPMENT PROGRAM</a:t>
              </a:r>
            </a:p>
          </p:txBody>
        </p:sp>
        <p:sp>
          <p:nvSpPr>
            <p:cNvPr id="40" name="Tekstiruutu 39">
              <a:extLst>
                <a:ext uri="{FF2B5EF4-FFF2-40B4-BE49-F238E27FC236}">
                  <a16:creationId xmlns:a16="http://schemas.microsoft.com/office/drawing/2014/main" id="{A9BFBAE4-A923-B755-A6B1-D6E1E3E22AF9}"/>
                </a:ext>
              </a:extLst>
            </p:cNvPr>
            <p:cNvSpPr txBox="1"/>
            <p:nvPr/>
          </p:nvSpPr>
          <p:spPr>
            <a:xfrm>
              <a:off x="5893119" y="3837725"/>
              <a:ext cx="13784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SUSTAINABILITY AND EFFICTIVINESS PROGRAM</a:t>
              </a:r>
            </a:p>
          </p:txBody>
        </p:sp>
        <p:sp>
          <p:nvSpPr>
            <p:cNvPr id="41" name="Tekstiruutu 40">
              <a:extLst>
                <a:ext uri="{FF2B5EF4-FFF2-40B4-BE49-F238E27FC236}">
                  <a16:creationId xmlns:a16="http://schemas.microsoft.com/office/drawing/2014/main" id="{DBC0218E-1AA1-9C6B-0527-E7F13A174DF0}"/>
                </a:ext>
              </a:extLst>
            </p:cNvPr>
            <p:cNvSpPr txBox="1"/>
            <p:nvPr/>
          </p:nvSpPr>
          <p:spPr>
            <a:xfrm>
              <a:off x="7162361" y="3837725"/>
              <a:ext cx="1378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PROFITABLE GROWTH PROGRAM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0357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Ryhmä 41">
            <a:extLst>
              <a:ext uri="{FF2B5EF4-FFF2-40B4-BE49-F238E27FC236}">
                <a16:creationId xmlns:a16="http://schemas.microsoft.com/office/drawing/2014/main" id="{7F8A3195-E931-4981-FC59-E29C3EA34093}"/>
              </a:ext>
            </a:extLst>
          </p:cNvPr>
          <p:cNvGrpSpPr/>
          <p:nvPr/>
        </p:nvGrpSpPr>
        <p:grpSpPr>
          <a:xfrm>
            <a:off x="368492" y="614146"/>
            <a:ext cx="11461844" cy="5117722"/>
            <a:chOff x="245660" y="777922"/>
            <a:chExt cx="11461844" cy="5117722"/>
          </a:xfrm>
        </p:grpSpPr>
        <p:sp>
          <p:nvSpPr>
            <p:cNvPr id="7" name="Pyöristetty suorakulmio 6">
              <a:extLst>
                <a:ext uri="{FF2B5EF4-FFF2-40B4-BE49-F238E27FC236}">
                  <a16:creationId xmlns:a16="http://schemas.microsoft.com/office/drawing/2014/main" id="{9063774C-0766-A295-CD1A-42A0C279498B}"/>
                </a:ext>
              </a:extLst>
            </p:cNvPr>
            <p:cNvSpPr/>
            <p:nvPr/>
          </p:nvSpPr>
          <p:spPr>
            <a:xfrm>
              <a:off x="245660" y="777922"/>
              <a:ext cx="11461844" cy="5117722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BEFA925A-A0D6-403B-4B82-8DAE15481C69}"/>
                </a:ext>
              </a:extLst>
            </p:cNvPr>
            <p:cNvSpPr/>
            <p:nvPr/>
          </p:nvSpPr>
          <p:spPr>
            <a:xfrm>
              <a:off x="3101860" y="1160061"/>
              <a:ext cx="3831205" cy="846161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MOST SPECTACULAR SPORTING EXPERIENCE IN FINLAND</a:t>
              </a:r>
            </a:p>
          </p:txBody>
        </p:sp>
        <p:sp>
          <p:nvSpPr>
            <p:cNvPr id="8" name="Tekstiruutu 7">
              <a:extLst>
                <a:ext uri="{FF2B5EF4-FFF2-40B4-BE49-F238E27FC236}">
                  <a16:creationId xmlns:a16="http://schemas.microsoft.com/office/drawing/2014/main" id="{A43EFB33-8556-385A-5D51-CBDED4946042}"/>
                </a:ext>
              </a:extLst>
            </p:cNvPr>
            <p:cNvSpPr txBox="1"/>
            <p:nvPr/>
          </p:nvSpPr>
          <p:spPr>
            <a:xfrm>
              <a:off x="395596" y="1310106"/>
              <a:ext cx="29190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  <a:latin typeface="Impact" panose="020B0806030902050204" pitchFamily="34" charset="0"/>
                </a:rPr>
                <a:t>LIIGA</a:t>
              </a:r>
              <a:r>
                <a:rPr lang="en-US" sz="2000" dirty="0">
                  <a:solidFill>
                    <a:srgbClr val="C00000"/>
                  </a:solidFill>
                  <a:latin typeface="Impact" panose="020B0806030902050204" pitchFamily="34" charset="0"/>
                </a:rPr>
                <a:t> </a:t>
              </a:r>
              <a:r>
                <a:rPr lang="en-US" sz="2800" dirty="0">
                  <a:solidFill>
                    <a:srgbClr val="C00000"/>
                  </a:solidFill>
                  <a:latin typeface="Impact" panose="020B0806030902050204" pitchFamily="34" charset="0"/>
                </a:rPr>
                <a:t>STRATEGY</a:t>
              </a:r>
            </a:p>
          </p:txBody>
        </p:sp>
        <p:sp>
          <p:nvSpPr>
            <p:cNvPr id="9" name="Pyöristetty suorakulmio 8">
              <a:extLst>
                <a:ext uri="{FF2B5EF4-FFF2-40B4-BE49-F238E27FC236}">
                  <a16:creationId xmlns:a16="http://schemas.microsoft.com/office/drawing/2014/main" id="{449880F7-CA20-CDDE-15C0-30BD882D1237}"/>
                </a:ext>
              </a:extLst>
            </p:cNvPr>
            <p:cNvSpPr/>
            <p:nvPr/>
          </p:nvSpPr>
          <p:spPr>
            <a:xfrm>
              <a:off x="4517409" y="1009934"/>
              <a:ext cx="1037230" cy="286603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MISSION</a:t>
              </a:r>
            </a:p>
          </p:txBody>
        </p:sp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87B24ABE-2568-7664-9B5F-81630F025858}"/>
                </a:ext>
              </a:extLst>
            </p:cNvPr>
            <p:cNvSpPr/>
            <p:nvPr/>
          </p:nvSpPr>
          <p:spPr>
            <a:xfrm>
              <a:off x="7225758" y="1160061"/>
              <a:ext cx="3831205" cy="846161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GROWING &amp; RESPECTIVE FRONTRUNNER IN PRO SPORTS </a:t>
              </a:r>
            </a:p>
          </p:txBody>
        </p:sp>
        <p:sp>
          <p:nvSpPr>
            <p:cNvPr id="15" name="Pyöristetty suorakulmio 14">
              <a:extLst>
                <a:ext uri="{FF2B5EF4-FFF2-40B4-BE49-F238E27FC236}">
                  <a16:creationId xmlns:a16="http://schemas.microsoft.com/office/drawing/2014/main" id="{FD38409D-2423-7FC1-F213-120F9709B524}"/>
                </a:ext>
              </a:extLst>
            </p:cNvPr>
            <p:cNvSpPr/>
            <p:nvPr/>
          </p:nvSpPr>
          <p:spPr>
            <a:xfrm>
              <a:off x="8641307" y="1009934"/>
              <a:ext cx="1037230" cy="286603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VISION</a:t>
              </a:r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D7275B51-0D9C-95A5-A312-45914F902054}"/>
                </a:ext>
              </a:extLst>
            </p:cNvPr>
            <p:cNvSpPr/>
            <p:nvPr/>
          </p:nvSpPr>
          <p:spPr>
            <a:xfrm>
              <a:off x="3101860" y="2470248"/>
              <a:ext cx="5539447" cy="2101755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Pyöristetty suorakulmio 16">
              <a:extLst>
                <a:ext uri="{FF2B5EF4-FFF2-40B4-BE49-F238E27FC236}">
                  <a16:creationId xmlns:a16="http://schemas.microsoft.com/office/drawing/2014/main" id="{289784B8-CC64-6A00-DCDB-0560BCD018B4}"/>
                </a:ext>
              </a:extLst>
            </p:cNvPr>
            <p:cNvSpPr/>
            <p:nvPr/>
          </p:nvSpPr>
          <p:spPr>
            <a:xfrm>
              <a:off x="4206483" y="2156349"/>
              <a:ext cx="3436263" cy="545908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STRATEGIC GOALS AND DEVELOPMENT PROGRAMS</a:t>
              </a:r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231C20C-A41E-B39B-35D3-76A213FF4296}"/>
                </a:ext>
              </a:extLst>
            </p:cNvPr>
            <p:cNvSpPr/>
            <p:nvPr/>
          </p:nvSpPr>
          <p:spPr>
            <a:xfrm>
              <a:off x="3101859" y="4803636"/>
              <a:ext cx="7955104" cy="846161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Pyöristetty suorakulmio 18">
              <a:extLst>
                <a:ext uri="{FF2B5EF4-FFF2-40B4-BE49-F238E27FC236}">
                  <a16:creationId xmlns:a16="http://schemas.microsoft.com/office/drawing/2014/main" id="{8B46F9D9-9D82-A382-E689-EACEAEE8F761}"/>
                </a:ext>
              </a:extLst>
            </p:cNvPr>
            <p:cNvSpPr/>
            <p:nvPr/>
          </p:nvSpPr>
          <p:spPr>
            <a:xfrm>
              <a:off x="6543369" y="4673982"/>
              <a:ext cx="1037230" cy="286603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VALUES</a:t>
              </a:r>
            </a:p>
          </p:txBody>
        </p:sp>
        <p:sp>
          <p:nvSpPr>
            <p:cNvPr id="21" name="Tekstiruutu 20">
              <a:extLst>
                <a:ext uri="{FF2B5EF4-FFF2-40B4-BE49-F238E27FC236}">
                  <a16:creationId xmlns:a16="http://schemas.microsoft.com/office/drawing/2014/main" id="{8691CA2F-2684-88E7-EA17-8961A68B235B}"/>
                </a:ext>
              </a:extLst>
            </p:cNvPr>
            <p:cNvSpPr txBox="1"/>
            <p:nvPr/>
          </p:nvSpPr>
          <p:spPr>
            <a:xfrm>
              <a:off x="3466339" y="5055698"/>
              <a:ext cx="1774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COMMUNALITY</a:t>
              </a:r>
            </a:p>
          </p:txBody>
        </p:sp>
        <p:sp>
          <p:nvSpPr>
            <p:cNvPr id="22" name="Tekstiruutu 21">
              <a:extLst>
                <a:ext uri="{FF2B5EF4-FFF2-40B4-BE49-F238E27FC236}">
                  <a16:creationId xmlns:a16="http://schemas.microsoft.com/office/drawing/2014/main" id="{F61BD122-4036-261A-A7ED-A82B54DE0889}"/>
                </a:ext>
              </a:extLst>
            </p:cNvPr>
            <p:cNvSpPr txBox="1"/>
            <p:nvPr/>
          </p:nvSpPr>
          <p:spPr>
            <a:xfrm>
              <a:off x="5189002" y="5055698"/>
              <a:ext cx="1774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COURAGE</a:t>
              </a:r>
            </a:p>
          </p:txBody>
        </p:sp>
        <p:sp>
          <p:nvSpPr>
            <p:cNvPr id="23" name="Tekstiruutu 22">
              <a:extLst>
                <a:ext uri="{FF2B5EF4-FFF2-40B4-BE49-F238E27FC236}">
                  <a16:creationId xmlns:a16="http://schemas.microsoft.com/office/drawing/2014/main" id="{E89B380B-4E6F-5FD4-0EC2-0A72266BC715}"/>
                </a:ext>
              </a:extLst>
            </p:cNvPr>
            <p:cNvSpPr txBox="1"/>
            <p:nvPr/>
          </p:nvSpPr>
          <p:spPr>
            <a:xfrm>
              <a:off x="6300524" y="5055698"/>
              <a:ext cx="1774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SUSTAINABILITY</a:t>
              </a:r>
            </a:p>
          </p:txBody>
        </p:sp>
        <p:sp>
          <p:nvSpPr>
            <p:cNvPr id="24" name="Tekstiruutu 23">
              <a:extLst>
                <a:ext uri="{FF2B5EF4-FFF2-40B4-BE49-F238E27FC236}">
                  <a16:creationId xmlns:a16="http://schemas.microsoft.com/office/drawing/2014/main" id="{7467EA31-10AF-0DBA-9509-4881DD576436}"/>
                </a:ext>
              </a:extLst>
            </p:cNvPr>
            <p:cNvSpPr txBox="1"/>
            <p:nvPr/>
          </p:nvSpPr>
          <p:spPr>
            <a:xfrm>
              <a:off x="8074733" y="5055698"/>
              <a:ext cx="3552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RESPECTING TRADITIONS</a:t>
              </a:r>
            </a:p>
          </p:txBody>
        </p:sp>
        <p:sp>
          <p:nvSpPr>
            <p:cNvPr id="26" name="Suorakulmio 25">
              <a:extLst>
                <a:ext uri="{FF2B5EF4-FFF2-40B4-BE49-F238E27FC236}">
                  <a16:creationId xmlns:a16="http://schemas.microsoft.com/office/drawing/2014/main" id="{1120C28F-9106-6521-CE72-4635D9400C79}"/>
                </a:ext>
              </a:extLst>
            </p:cNvPr>
            <p:cNvSpPr/>
            <p:nvPr/>
          </p:nvSpPr>
          <p:spPr>
            <a:xfrm>
              <a:off x="8897497" y="2470248"/>
              <a:ext cx="2159466" cy="2101755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TURNOVER GROWTH 25% DURING STRATEGY SEASON</a:t>
              </a:r>
            </a:p>
            <a:p>
              <a:pPr algn="ctr"/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GOOD PROFITABILITY AT THE END OF STRATEGY SEASON</a:t>
              </a:r>
            </a:p>
            <a:p>
              <a:pPr algn="ctr"/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Pyöristetty suorakulmio 26">
              <a:extLst>
                <a:ext uri="{FF2B5EF4-FFF2-40B4-BE49-F238E27FC236}">
                  <a16:creationId xmlns:a16="http://schemas.microsoft.com/office/drawing/2014/main" id="{B209F84F-659B-A0FE-456D-4AB1DD58517B}"/>
                </a:ext>
              </a:extLst>
            </p:cNvPr>
            <p:cNvSpPr/>
            <p:nvPr/>
          </p:nvSpPr>
          <p:spPr>
            <a:xfrm>
              <a:off x="9007522" y="2156349"/>
              <a:ext cx="1924333" cy="545908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FINANCIAL GOALS</a:t>
              </a:r>
            </a:p>
          </p:txBody>
        </p:sp>
        <p:sp>
          <p:nvSpPr>
            <p:cNvPr id="28" name="Suorakulmio 27">
              <a:extLst>
                <a:ext uri="{FF2B5EF4-FFF2-40B4-BE49-F238E27FC236}">
                  <a16:creationId xmlns:a16="http://schemas.microsoft.com/office/drawing/2014/main" id="{89BFEA05-10DC-2330-B88E-D73687AC3B55}"/>
                </a:ext>
              </a:extLst>
            </p:cNvPr>
            <p:cNvSpPr/>
            <p:nvPr/>
          </p:nvSpPr>
          <p:spPr>
            <a:xfrm>
              <a:off x="682241" y="2470249"/>
              <a:ext cx="2159466" cy="3179548"/>
            </a:xfrm>
            <a:prstGeom prst="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CHANGES IN CONSUMER BEHAVIOUR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TRANSFORMATION OF MEDIA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INCREASING PROFESSIONALISM IN SPORT ENTERTAINMENT BUSINESS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COMPETITION OF TOP PLAYERS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INCREASING EXPECTATIONS TOWARDS EVENTS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THE GROWTH OF REGIONAL ECONOMICAL DIFFERENCES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900" b="1" dirty="0">
                  <a:latin typeface="Arial" panose="020B0604020202020204" pitchFamily="34" charset="0"/>
                  <a:cs typeface="Arial" panose="020B0604020202020204" pitchFamily="34" charset="0"/>
                </a:rPr>
                <a:t>PANDEMIC AND RESTRICTIONS IN SOCIETY</a:t>
              </a:r>
            </a:p>
            <a:p>
              <a:endParaRPr lang="en-US" sz="9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Pyöristetty suorakulmio 28">
              <a:extLst>
                <a:ext uri="{FF2B5EF4-FFF2-40B4-BE49-F238E27FC236}">
                  <a16:creationId xmlns:a16="http://schemas.microsoft.com/office/drawing/2014/main" id="{77AA085D-EAF9-D0E7-749C-577E262DA2B8}"/>
                </a:ext>
              </a:extLst>
            </p:cNvPr>
            <p:cNvSpPr/>
            <p:nvPr/>
          </p:nvSpPr>
          <p:spPr>
            <a:xfrm>
              <a:off x="792266" y="2197293"/>
              <a:ext cx="1924333" cy="545908"/>
            </a:xfrm>
            <a:prstGeom prst="roundRect">
              <a:avLst/>
            </a:prstGeom>
            <a:solidFill>
              <a:schemeClr val="tx1"/>
            </a:solidFill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DRIVING FORCES</a:t>
              </a:r>
            </a:p>
          </p:txBody>
        </p:sp>
        <p:sp>
          <p:nvSpPr>
            <p:cNvPr id="30" name="Tekstiruutu 29">
              <a:extLst>
                <a:ext uri="{FF2B5EF4-FFF2-40B4-BE49-F238E27FC236}">
                  <a16:creationId xmlns:a16="http://schemas.microsoft.com/office/drawing/2014/main" id="{55A8D658-4D69-67D8-3D21-2C7D48E5E8C1}"/>
                </a:ext>
              </a:extLst>
            </p:cNvPr>
            <p:cNvSpPr txBox="1"/>
            <p:nvPr/>
          </p:nvSpPr>
          <p:spPr>
            <a:xfrm>
              <a:off x="3248167" y="2852385"/>
              <a:ext cx="13784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MOST SIGNIFICANT COMMUNITY IN FINLAND</a:t>
              </a:r>
            </a:p>
          </p:txBody>
        </p:sp>
        <p:sp>
          <p:nvSpPr>
            <p:cNvPr id="31" name="Tekstiruutu 30">
              <a:extLst>
                <a:ext uri="{FF2B5EF4-FFF2-40B4-BE49-F238E27FC236}">
                  <a16:creationId xmlns:a16="http://schemas.microsoft.com/office/drawing/2014/main" id="{5FBFF192-72B1-3A6B-9EB8-961862475CAC}"/>
                </a:ext>
              </a:extLst>
            </p:cNvPr>
            <p:cNvSpPr txBox="1"/>
            <p:nvPr/>
          </p:nvSpPr>
          <p:spPr>
            <a:xfrm>
              <a:off x="4517409" y="2852385"/>
              <a:ext cx="1378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TOP LEAGUE FROM  POINT OF VIEW OF THE GAME AND PLAYER</a:t>
              </a:r>
            </a:p>
          </p:txBody>
        </p:sp>
        <p:sp>
          <p:nvSpPr>
            <p:cNvPr id="32" name="Tekstiruutu 31">
              <a:extLst>
                <a:ext uri="{FF2B5EF4-FFF2-40B4-BE49-F238E27FC236}">
                  <a16:creationId xmlns:a16="http://schemas.microsoft.com/office/drawing/2014/main" id="{3D125057-F1DC-3127-3C9B-CC34AEAA6F0F}"/>
                </a:ext>
              </a:extLst>
            </p:cNvPr>
            <p:cNvSpPr txBox="1"/>
            <p:nvPr/>
          </p:nvSpPr>
          <p:spPr>
            <a:xfrm>
              <a:off x="5890146" y="2852385"/>
              <a:ext cx="13784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SUSTAINABLE AND ACCOUNTABLE INFLUENCER</a:t>
              </a:r>
            </a:p>
          </p:txBody>
        </p:sp>
        <p:sp>
          <p:nvSpPr>
            <p:cNvPr id="33" name="Tekstiruutu 32">
              <a:extLst>
                <a:ext uri="{FF2B5EF4-FFF2-40B4-BE49-F238E27FC236}">
                  <a16:creationId xmlns:a16="http://schemas.microsoft.com/office/drawing/2014/main" id="{8E770D8F-EB33-7DEF-BC58-507F4D3F6673}"/>
                </a:ext>
              </a:extLst>
            </p:cNvPr>
            <p:cNvSpPr txBox="1"/>
            <p:nvPr/>
          </p:nvSpPr>
          <p:spPr>
            <a:xfrm>
              <a:off x="7159388" y="2852385"/>
              <a:ext cx="1378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PROFITABLE AND GROWING BUSINESS</a:t>
              </a:r>
            </a:p>
          </p:txBody>
        </p:sp>
        <p:sp>
          <p:nvSpPr>
            <p:cNvPr id="34" name="Alanuoli 33">
              <a:extLst>
                <a:ext uri="{FF2B5EF4-FFF2-40B4-BE49-F238E27FC236}">
                  <a16:creationId xmlns:a16="http://schemas.microsoft.com/office/drawing/2014/main" id="{AD56FD6C-A69B-9A04-67BE-8BDD9ED5CEBD}"/>
                </a:ext>
              </a:extLst>
            </p:cNvPr>
            <p:cNvSpPr/>
            <p:nvPr/>
          </p:nvSpPr>
          <p:spPr>
            <a:xfrm>
              <a:off x="3794078" y="3483592"/>
              <a:ext cx="204716" cy="2422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lanuoli 34">
              <a:extLst>
                <a:ext uri="{FF2B5EF4-FFF2-40B4-BE49-F238E27FC236}">
                  <a16:creationId xmlns:a16="http://schemas.microsoft.com/office/drawing/2014/main" id="{C8EBDC85-E215-BCE9-4CCA-1067080C32F2}"/>
                </a:ext>
              </a:extLst>
            </p:cNvPr>
            <p:cNvSpPr/>
            <p:nvPr/>
          </p:nvSpPr>
          <p:spPr>
            <a:xfrm>
              <a:off x="5104263" y="3483592"/>
              <a:ext cx="204716" cy="2422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lanuoli 35">
              <a:extLst>
                <a:ext uri="{FF2B5EF4-FFF2-40B4-BE49-F238E27FC236}">
                  <a16:creationId xmlns:a16="http://schemas.microsoft.com/office/drawing/2014/main" id="{BC5835FF-5E98-008A-48C3-94CC1254A703}"/>
                </a:ext>
              </a:extLst>
            </p:cNvPr>
            <p:cNvSpPr/>
            <p:nvPr/>
          </p:nvSpPr>
          <p:spPr>
            <a:xfrm>
              <a:off x="6492553" y="3483592"/>
              <a:ext cx="204716" cy="2422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lanuoli 36">
              <a:extLst>
                <a:ext uri="{FF2B5EF4-FFF2-40B4-BE49-F238E27FC236}">
                  <a16:creationId xmlns:a16="http://schemas.microsoft.com/office/drawing/2014/main" id="{3D49E553-AB38-F018-48FE-687D122EE0F5}"/>
                </a:ext>
              </a:extLst>
            </p:cNvPr>
            <p:cNvSpPr/>
            <p:nvPr/>
          </p:nvSpPr>
          <p:spPr>
            <a:xfrm>
              <a:off x="7746242" y="3483592"/>
              <a:ext cx="204716" cy="24224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kstiruutu 37">
              <a:extLst>
                <a:ext uri="{FF2B5EF4-FFF2-40B4-BE49-F238E27FC236}">
                  <a16:creationId xmlns:a16="http://schemas.microsoft.com/office/drawing/2014/main" id="{FD03F4C2-9340-B7A2-4DEB-8335F85FE1E1}"/>
                </a:ext>
              </a:extLst>
            </p:cNvPr>
            <p:cNvSpPr txBox="1"/>
            <p:nvPr/>
          </p:nvSpPr>
          <p:spPr>
            <a:xfrm>
              <a:off x="3251140" y="3837725"/>
              <a:ext cx="1378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CUSTOMER PROFRAM</a:t>
              </a:r>
            </a:p>
          </p:txBody>
        </p:sp>
        <p:sp>
          <p:nvSpPr>
            <p:cNvPr id="39" name="Tekstiruutu 38">
              <a:extLst>
                <a:ext uri="{FF2B5EF4-FFF2-40B4-BE49-F238E27FC236}">
                  <a16:creationId xmlns:a16="http://schemas.microsoft.com/office/drawing/2014/main" id="{B11FF5F2-72CF-F7AA-E325-E9656118D2AA}"/>
                </a:ext>
              </a:extLst>
            </p:cNvPr>
            <p:cNvSpPr txBox="1"/>
            <p:nvPr/>
          </p:nvSpPr>
          <p:spPr>
            <a:xfrm>
              <a:off x="4520382" y="3837725"/>
              <a:ext cx="13784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GAME PRODUCT AND PLAYER DEVELOPMENT PROGRAM</a:t>
              </a:r>
            </a:p>
          </p:txBody>
        </p:sp>
        <p:sp>
          <p:nvSpPr>
            <p:cNvPr id="40" name="Tekstiruutu 39">
              <a:extLst>
                <a:ext uri="{FF2B5EF4-FFF2-40B4-BE49-F238E27FC236}">
                  <a16:creationId xmlns:a16="http://schemas.microsoft.com/office/drawing/2014/main" id="{A9BFBAE4-A923-B755-A6B1-D6E1E3E22AF9}"/>
                </a:ext>
              </a:extLst>
            </p:cNvPr>
            <p:cNvSpPr txBox="1"/>
            <p:nvPr/>
          </p:nvSpPr>
          <p:spPr>
            <a:xfrm>
              <a:off x="5893119" y="3837725"/>
              <a:ext cx="137842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SUSTAINABILITY AND EFFICTIVINESS PROGRAM</a:t>
              </a:r>
            </a:p>
          </p:txBody>
        </p:sp>
        <p:sp>
          <p:nvSpPr>
            <p:cNvPr id="41" name="Tekstiruutu 40">
              <a:extLst>
                <a:ext uri="{FF2B5EF4-FFF2-40B4-BE49-F238E27FC236}">
                  <a16:creationId xmlns:a16="http://schemas.microsoft.com/office/drawing/2014/main" id="{DBC0218E-1AA1-9C6B-0527-E7F13A174DF0}"/>
                </a:ext>
              </a:extLst>
            </p:cNvPr>
            <p:cNvSpPr txBox="1"/>
            <p:nvPr/>
          </p:nvSpPr>
          <p:spPr>
            <a:xfrm>
              <a:off x="7162361" y="3837725"/>
              <a:ext cx="13784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PROFITABLE GROWTH PROGRAM</a:t>
              </a:r>
            </a:p>
          </p:txBody>
        </p:sp>
      </p:grpSp>
      <p:sp>
        <p:nvSpPr>
          <p:cNvPr id="2" name="Ellipsi 1">
            <a:extLst>
              <a:ext uri="{FF2B5EF4-FFF2-40B4-BE49-F238E27FC236}">
                <a16:creationId xmlns:a16="http://schemas.microsoft.com/office/drawing/2014/main" id="{F7CCC045-B34F-5D5B-62DD-F5F28179B675}"/>
              </a:ext>
            </a:extLst>
          </p:cNvPr>
          <p:cNvSpPr/>
          <p:nvPr/>
        </p:nvSpPr>
        <p:spPr>
          <a:xfrm>
            <a:off x="3286543" y="2565777"/>
            <a:ext cx="5477596" cy="175374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393F6B73-5F20-933C-9D09-172EEC05DC76}"/>
              </a:ext>
            </a:extLst>
          </p:cNvPr>
          <p:cNvCxnSpPr>
            <a:cxnSpLocks/>
            <a:stCxn id="2" idx="2"/>
            <a:endCxn id="4" idx="3"/>
          </p:cNvCxnSpPr>
          <p:nvPr/>
        </p:nvCxnSpPr>
        <p:spPr>
          <a:xfrm flipH="1" flipV="1">
            <a:off x="3030353" y="3439237"/>
            <a:ext cx="256190" cy="341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orakulmio 3">
            <a:extLst>
              <a:ext uri="{FF2B5EF4-FFF2-40B4-BE49-F238E27FC236}">
                <a16:creationId xmlns:a16="http://schemas.microsoft.com/office/drawing/2014/main" id="{77C46EF3-32A2-69F7-844A-3C2EBF8A3194}"/>
              </a:ext>
            </a:extLst>
          </p:cNvPr>
          <p:cNvSpPr/>
          <p:nvPr/>
        </p:nvSpPr>
        <p:spPr>
          <a:xfrm>
            <a:off x="302697" y="842087"/>
            <a:ext cx="2727656" cy="5194300"/>
          </a:xfrm>
          <a:prstGeom prst="rect">
            <a:avLst/>
          </a:prstGeom>
          <a:solidFill>
            <a:schemeClr val="tx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PICKS FROM PROGRAMS: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sportiness and customer satisfaction of game events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Liiga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season schedule, structure and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the game through wise hockey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customer experience and sales with things digital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Customer segmentation and customer journey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Building a common tech &amp; data ecosystem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mobile solutions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customer experience with wise hockey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arena experience and restaurant &amp; event service concepts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a common objectives and key results structure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and commercializing services and revenue logics with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pricing structures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a common procurement process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Automating manual internal processes (AI)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Developing strategic and financial operative framework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Strengthening resources and know-how of 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Liiga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office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199010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C5232A-8665-6AFF-225A-5191EE039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>
                <a:solidFill>
                  <a:srgbClr val="C00000"/>
                </a:solidFill>
              </a:rPr>
              <a:t>STARTING POINT: </a:t>
            </a:r>
            <a:r>
              <a:rPr lang="fi-FI" dirty="0"/>
              <a:t>SITE RENEWAL PROJECT AND OFFICIAL RESULTS &amp; STATS SERVICE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B6DC1A-482F-C51F-5BA1-2B287672A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060" y="1825626"/>
            <a:ext cx="5621740" cy="4048050"/>
          </a:xfrm>
        </p:spPr>
        <p:txBody>
          <a:bodyPr anchor="ctr"/>
          <a:lstStyle/>
          <a:p>
            <a:r>
              <a:rPr lang="en-US" dirty="0"/>
              <a:t>Site renewal project finished in spring 2022</a:t>
            </a:r>
          </a:p>
          <a:p>
            <a:r>
              <a:rPr lang="en-US" dirty="0"/>
              <a:t>Launched site faced a lot of challenges and was transferred to a new tech partner who had also developed our apps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Official results and stats service had been under minimal development for the last ten years </a:t>
            </a:r>
            <a:r>
              <a:rPr lang="en-US" dirty="0">
                <a:effectLst/>
                <a:latin typeface="Helvetica Neue" panose="02000503000000020004" pitchFamily="2" charset="0"/>
                <a:sym typeface="Wingdings" pitchFamily="2" charset="2"/>
              </a:rPr>
              <a:t></a:t>
            </a:r>
            <a:r>
              <a:rPr lang="en-US" dirty="0">
                <a:effectLst/>
                <a:latin typeface="Helvetica Neue" panose="02000503000000020004" pitchFamily="2" charset="0"/>
              </a:rPr>
              <a:t> Root cause for many challenges on the site &amp; apps</a:t>
            </a:r>
          </a:p>
        </p:txBody>
      </p:sp>
      <p:grpSp>
        <p:nvGrpSpPr>
          <p:cNvPr id="11" name="Ryhmä 10">
            <a:extLst>
              <a:ext uri="{FF2B5EF4-FFF2-40B4-BE49-F238E27FC236}">
                <a16:creationId xmlns:a16="http://schemas.microsoft.com/office/drawing/2014/main" id="{6AC15A5B-507E-3E91-62E4-F9A88125896C}"/>
              </a:ext>
            </a:extLst>
          </p:cNvPr>
          <p:cNvGrpSpPr/>
          <p:nvPr/>
        </p:nvGrpSpPr>
        <p:grpSpPr>
          <a:xfrm>
            <a:off x="587827" y="1693382"/>
            <a:ext cx="4789391" cy="2364383"/>
            <a:chOff x="587827" y="1989470"/>
            <a:chExt cx="4789391" cy="2364383"/>
          </a:xfrm>
        </p:grpSpPr>
        <p:pic>
          <p:nvPicPr>
            <p:cNvPr id="9" name="Kuva 8" descr="Kuva, joka sisältää kohteen teksti, Fontti, kuvakaappaus, valkoinen&#10;&#10;Kuvaus luotu automaattisesti">
              <a:extLst>
                <a:ext uri="{FF2B5EF4-FFF2-40B4-BE49-F238E27FC236}">
                  <a16:creationId xmlns:a16="http://schemas.microsoft.com/office/drawing/2014/main" id="{D19F9A49-BC24-3722-C7BF-49390B915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7827" y="1989470"/>
              <a:ext cx="4789391" cy="23643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kstiruutu 9">
              <a:extLst>
                <a:ext uri="{FF2B5EF4-FFF2-40B4-BE49-F238E27FC236}">
                  <a16:creationId xmlns:a16="http://schemas.microsoft.com/office/drawing/2014/main" id="{6454EC98-A3BA-0641-4D50-706E348342EC}"/>
                </a:ext>
              </a:extLst>
            </p:cNvPr>
            <p:cNvSpPr txBox="1"/>
            <p:nvPr/>
          </p:nvSpPr>
          <p:spPr>
            <a:xfrm>
              <a:off x="1106414" y="2005013"/>
              <a:ext cx="28686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600" b="1" dirty="0">
                  <a:solidFill>
                    <a:schemeClr val="bg1"/>
                  </a:solidFill>
                </a:rPr>
                <a:t>Iltasanomat: 13.8.2021</a:t>
              </a:r>
            </a:p>
          </p:txBody>
        </p:sp>
      </p:grpSp>
      <p:pic>
        <p:nvPicPr>
          <p:cNvPr id="15" name="Kuva 14" descr="Kuva, joka sisältää kohteen teksti, Fontti, kuvakaappaus, valkoinen&#10;&#10;Kuvaus luotu automaattisesti">
            <a:extLst>
              <a:ext uri="{FF2B5EF4-FFF2-40B4-BE49-F238E27FC236}">
                <a16:creationId xmlns:a16="http://schemas.microsoft.com/office/drawing/2014/main" id="{931C4A4D-6BCD-25DD-8652-EBCC64B44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27" y="4286923"/>
            <a:ext cx="4789391" cy="20262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6EB46E19-15C0-48A1-76BC-E3602BB753F2}"/>
              </a:ext>
            </a:extLst>
          </p:cNvPr>
          <p:cNvSpPr txBox="1"/>
          <p:nvPr/>
        </p:nvSpPr>
        <p:spPr>
          <a:xfrm>
            <a:off x="1884336" y="4298936"/>
            <a:ext cx="2878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</a:rPr>
              <a:t>Helsingin Sanomat: 19.9.2013</a:t>
            </a:r>
          </a:p>
        </p:txBody>
      </p:sp>
    </p:spTree>
    <p:extLst>
      <p:ext uri="{BB962C8B-B14F-4D97-AF65-F5344CB8AC3E}">
        <p14:creationId xmlns:p14="http://schemas.microsoft.com/office/powerpoint/2010/main" val="2599604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472784-88DD-8108-C31C-69CEDF8F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rgbClr val="C00000"/>
                </a:solidFill>
              </a:rPr>
              <a:t>STARTING POINT: </a:t>
            </a:r>
            <a:r>
              <a:rPr lang="fi-FI" dirty="0"/>
              <a:t>FOCUS THROUGH QUESTINARE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D6F4FC-4F17-3E90-3EF2-B402600E0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301" y="1825626"/>
            <a:ext cx="3552399" cy="40480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C00000"/>
                </a:solidFill>
              </a:rPr>
              <a:t>CUSTOMER UNDERSTANDING AND PERSONALIZED CONTENT:</a:t>
            </a:r>
          </a:p>
          <a:p>
            <a:r>
              <a:rPr lang="en-US" sz="1800" dirty="0"/>
              <a:t>One club had a Customer Data Platform (CDP) in use</a:t>
            </a:r>
          </a:p>
          <a:p>
            <a:r>
              <a:rPr lang="en-US" sz="1800" dirty="0"/>
              <a:t>Different CRM-systems were in use in most clubs</a:t>
            </a:r>
          </a:p>
          <a:p>
            <a:r>
              <a:rPr lang="en-US" sz="1800" dirty="0"/>
              <a:t>All clubs were considering Customer Data Platforms </a:t>
            </a:r>
            <a:r>
              <a:rPr lang="en-US" sz="1800" dirty="0">
                <a:sym typeface="Wingdings" pitchFamily="2" charset="2"/>
              </a:rPr>
              <a:t></a:t>
            </a:r>
            <a:r>
              <a:rPr lang="en-US" sz="1800" dirty="0"/>
              <a:t> Better customer insights and personalized messaging</a:t>
            </a:r>
          </a:p>
        </p:txBody>
      </p:sp>
      <p:graphicFrame>
        <p:nvGraphicFramePr>
          <p:cNvPr id="5" name="Cont1">
            <a:extLst>
              <a:ext uri="{FF2B5EF4-FFF2-40B4-BE49-F238E27FC236}">
                <a16:creationId xmlns:a16="http://schemas.microsoft.com/office/drawing/2014/main" id="{E57DB411-BC50-64A6-27F0-E1790DDE51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1310986"/>
              </p:ext>
            </p:extLst>
          </p:nvPr>
        </p:nvGraphicFramePr>
        <p:xfrm>
          <a:off x="354373" y="1616491"/>
          <a:ext cx="7024795" cy="481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1DF9AD33-F377-BCF7-0E09-B4BE1B40AE6D}"/>
              </a:ext>
            </a:extLst>
          </p:cNvPr>
          <p:cNvSpPr txBox="1"/>
          <p:nvPr/>
        </p:nvSpPr>
        <p:spPr>
          <a:xfrm>
            <a:off x="889000" y="1308100"/>
            <a:ext cx="6490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rgbClr val="C00000"/>
                </a:solidFill>
              </a:rPr>
              <a:t>ARE YOU CONSIDERING THE IMPLEMENTATION OF A CDP?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6730691-CC0F-C91F-C28B-70C0692D969B}"/>
              </a:ext>
            </a:extLst>
          </p:cNvPr>
          <p:cNvSpPr txBox="1"/>
          <p:nvPr/>
        </p:nvSpPr>
        <p:spPr>
          <a:xfrm>
            <a:off x="1965278" y="6032310"/>
            <a:ext cx="573206" cy="369332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Yes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4F57BB39-E20B-5CC6-65EC-D9878B1702AD}"/>
              </a:ext>
            </a:extLst>
          </p:cNvPr>
          <p:cNvSpPr txBox="1"/>
          <p:nvPr/>
        </p:nvSpPr>
        <p:spPr>
          <a:xfrm>
            <a:off x="3441511" y="6032310"/>
            <a:ext cx="573206" cy="369332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No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381A2EDD-80BF-7663-E406-C76759965D2E}"/>
              </a:ext>
            </a:extLst>
          </p:cNvPr>
          <p:cNvSpPr txBox="1"/>
          <p:nvPr/>
        </p:nvSpPr>
        <p:spPr>
          <a:xfrm>
            <a:off x="4465093" y="6032310"/>
            <a:ext cx="1417092" cy="369332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Don’t know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B5056679-FD2C-FFBD-47AB-FCCFEA985A1E}"/>
              </a:ext>
            </a:extLst>
          </p:cNvPr>
          <p:cNvSpPr txBox="1"/>
          <p:nvPr/>
        </p:nvSpPr>
        <p:spPr>
          <a:xfrm>
            <a:off x="5800297" y="6032310"/>
            <a:ext cx="2295100" cy="369332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Something else, what?</a:t>
            </a:r>
          </a:p>
        </p:txBody>
      </p:sp>
    </p:spTree>
    <p:extLst>
      <p:ext uri="{BB962C8B-B14F-4D97-AF65-F5344CB8AC3E}">
        <p14:creationId xmlns:p14="http://schemas.microsoft.com/office/powerpoint/2010/main" val="2865197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FD6F4FC-4F17-3E90-3EF2-B402600E0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9001" y="1698626"/>
            <a:ext cx="3222199" cy="404805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DIGITAL HOMEBASE FOR SUPPORTERS: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Ten clubs and </a:t>
            </a:r>
            <a:r>
              <a:rPr lang="en-US" dirty="0" err="1">
                <a:effectLst/>
              </a:rPr>
              <a:t>Liiga</a:t>
            </a:r>
            <a:r>
              <a:rPr lang="en-US" dirty="0">
                <a:effectLst/>
              </a:rPr>
              <a:t> using same app environment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Clubs were fairly satisfied with their app 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App was seen as the most significant enabler to increase customer experience</a:t>
            </a:r>
          </a:p>
        </p:txBody>
      </p:sp>
      <p:graphicFrame>
        <p:nvGraphicFramePr>
          <p:cNvPr id="4" name="Cont1">
            <a:extLst>
              <a:ext uri="{FF2B5EF4-FFF2-40B4-BE49-F238E27FC236}">
                <a16:creationId xmlns:a16="http://schemas.microsoft.com/office/drawing/2014/main" id="{62ED83B6-5EE0-994C-954C-76770EEF88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5059153"/>
              </p:ext>
            </p:extLst>
          </p:nvPr>
        </p:nvGraphicFramePr>
        <p:xfrm>
          <a:off x="515009" y="1459629"/>
          <a:ext cx="7035305" cy="4818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65A09CE7-0363-7FB3-7C5B-73D3571CAA87}"/>
              </a:ext>
            </a:extLst>
          </p:cNvPr>
          <p:cNvSpPr txBox="1"/>
          <p:nvPr/>
        </p:nvSpPr>
        <p:spPr>
          <a:xfrm>
            <a:off x="1905000" y="1282700"/>
            <a:ext cx="504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rgbClr val="C00000"/>
                </a:solidFill>
              </a:rPr>
              <a:t>HOW SATISFIED ARE YOU IN YOUR MOBILE APP?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2B97E2B9-7A1B-1109-E92E-2A0CA582B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125"/>
            <a:ext cx="10515600" cy="1325563"/>
          </a:xfrm>
        </p:spPr>
        <p:txBody>
          <a:bodyPr/>
          <a:lstStyle/>
          <a:p>
            <a:r>
              <a:rPr lang="fi-FI" dirty="0">
                <a:solidFill>
                  <a:srgbClr val="C00000"/>
                </a:solidFill>
              </a:rPr>
              <a:t>STARTING POINT: </a:t>
            </a:r>
            <a:r>
              <a:rPr lang="fi-FI" dirty="0"/>
              <a:t>FOCUS THROUGH QUESTINARE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A4E87A69-8FE3-87D3-1515-E68024A22111}"/>
              </a:ext>
            </a:extLst>
          </p:cNvPr>
          <p:cNvSpPr txBox="1"/>
          <p:nvPr/>
        </p:nvSpPr>
        <p:spPr>
          <a:xfrm>
            <a:off x="1402688" y="5029039"/>
            <a:ext cx="1417092" cy="646331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Extremely unsatisfied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25C9416-B9C0-3C64-ED9D-0E695520D3C7}"/>
              </a:ext>
            </a:extLst>
          </p:cNvPr>
          <p:cNvSpPr txBox="1"/>
          <p:nvPr/>
        </p:nvSpPr>
        <p:spPr>
          <a:xfrm>
            <a:off x="2731000" y="5042687"/>
            <a:ext cx="1278031" cy="369332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Unsatisfied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02E30E7-9322-FA81-7A9A-EF5FC28CA0DF}"/>
              </a:ext>
            </a:extLst>
          </p:cNvPr>
          <p:cNvSpPr txBox="1"/>
          <p:nvPr/>
        </p:nvSpPr>
        <p:spPr>
          <a:xfrm>
            <a:off x="3867812" y="5029039"/>
            <a:ext cx="1417092" cy="1200329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Neither satisfied or unsatisfied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E1A9DB8B-2298-E175-D265-A5D520814668}"/>
              </a:ext>
            </a:extLst>
          </p:cNvPr>
          <p:cNvSpPr txBox="1"/>
          <p:nvPr/>
        </p:nvSpPr>
        <p:spPr>
          <a:xfrm>
            <a:off x="5066734" y="5029039"/>
            <a:ext cx="1266202" cy="369332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Satisfied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E3AEA0EC-7374-77EF-ED33-996F8EF13757}"/>
              </a:ext>
            </a:extLst>
          </p:cNvPr>
          <p:cNvSpPr txBox="1"/>
          <p:nvPr/>
        </p:nvSpPr>
        <p:spPr>
          <a:xfrm>
            <a:off x="6273997" y="5024329"/>
            <a:ext cx="1266202" cy="646331"/>
          </a:xfrm>
          <a:prstGeom prst="rect">
            <a:avLst/>
          </a:prstGeom>
          <a:solidFill>
            <a:schemeClr val="accent6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Extremely satisfied</a:t>
            </a:r>
          </a:p>
        </p:txBody>
      </p:sp>
    </p:spTree>
    <p:extLst>
      <p:ext uri="{BB962C8B-B14F-4D97-AF65-F5344CB8AC3E}">
        <p14:creationId xmlns:p14="http://schemas.microsoft.com/office/powerpoint/2010/main" val="4028778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 descr="Kuva, joka sisältää kohteen teksti, vaate, kuvakaappaus, henkilö&#10;&#10;Kuvaus luotu automaattisesti">
            <a:extLst>
              <a:ext uri="{FF2B5EF4-FFF2-40B4-BE49-F238E27FC236}">
                <a16:creationId xmlns:a16="http://schemas.microsoft.com/office/drawing/2014/main" id="{00A37224-36CF-F481-0B06-622B4A685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27" y="468667"/>
            <a:ext cx="5555651" cy="3143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00B189AD-6741-6F06-344A-E29707C3F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960" y="2573401"/>
            <a:ext cx="5761157" cy="3247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751725F6-424B-E42F-E763-0534EE804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95788"/>
            <a:ext cx="5711117" cy="2049066"/>
          </a:xfrm>
        </p:spPr>
        <p:txBody>
          <a:bodyPr/>
          <a:lstStyle/>
          <a:p>
            <a:r>
              <a:rPr lang="fi-FI" sz="4400" dirty="0"/>
              <a:t>DEEPENING UNDERSTANDING THROUGH WORKSHOPS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5161ED5-A795-D0A3-9750-0AF162D84B74}"/>
              </a:ext>
            </a:extLst>
          </p:cNvPr>
          <p:cNvSpPr txBox="1"/>
          <p:nvPr/>
        </p:nvSpPr>
        <p:spPr>
          <a:xfrm>
            <a:off x="411419" y="3692477"/>
            <a:ext cx="54756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</a:rPr>
              <a:t>EXAMPLES FROM CUSTOMER EXPERIENCE AND MOBILE APP WORKSHOP.</a:t>
            </a:r>
          </a:p>
          <a:p>
            <a:endParaRPr lang="en-US" sz="1600" b="1">
              <a:solidFill>
                <a:srgbClr val="C00000"/>
              </a:solidFill>
            </a:endParaRPr>
          </a:p>
          <a:p>
            <a:r>
              <a:rPr lang="en-US" sz="1600" b="1">
                <a:solidFill>
                  <a:schemeClr val="bg1"/>
                </a:solidFill>
              </a:rPr>
              <a:t>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</a:rPr>
              <a:t>Fan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</a:rPr>
              <a:t>Identifying customers at the arena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</a:rPr>
              <a:t>Creating better experiences for different customer personas (other then true fans)</a:t>
            </a:r>
          </a:p>
        </p:txBody>
      </p:sp>
    </p:spTree>
    <p:extLst>
      <p:ext uri="{BB962C8B-B14F-4D97-AF65-F5344CB8AC3E}">
        <p14:creationId xmlns:p14="http://schemas.microsoft.com/office/powerpoint/2010/main" val="393196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6AAF0D-B5DF-3C40-961D-24AC3CC6B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00" y="400481"/>
            <a:ext cx="11627499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C00000"/>
                </a:solidFill>
              </a:rPr>
              <a:t>GOAL SETTING: </a:t>
            </a:r>
            <a:r>
              <a:rPr lang="en-US"/>
              <a:t>LIIGA COMMUNITY DIGITALIZATION DAY FALL 2022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9564773E-7F0F-F147-89D6-473DF53363A0}"/>
              </a:ext>
            </a:extLst>
          </p:cNvPr>
          <p:cNvSpPr/>
          <p:nvPr/>
        </p:nvSpPr>
        <p:spPr>
          <a:xfrm>
            <a:off x="4331761" y="1673773"/>
            <a:ext cx="3365422" cy="1513108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C00000"/>
                </a:solidFill>
              </a:rPr>
              <a:t>OBJECTIVE 2027 – 28:</a:t>
            </a:r>
            <a:endParaRPr lang="en-US" sz="1400"/>
          </a:p>
          <a:p>
            <a:pPr algn="ctr"/>
            <a:r>
              <a:rPr lang="en-US" sz="1400"/>
              <a:t>”Digitalization”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A62A9BD-BC97-D6EC-6DBA-EDC36864578A}"/>
              </a:ext>
            </a:extLst>
          </p:cNvPr>
          <p:cNvSpPr/>
          <p:nvPr/>
        </p:nvSpPr>
        <p:spPr>
          <a:xfrm>
            <a:off x="331568" y="3425910"/>
            <a:ext cx="2127426" cy="109911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C00000"/>
                </a:solidFill>
              </a:rPr>
              <a:t>SUB OBJECTIVE</a:t>
            </a:r>
          </a:p>
          <a:p>
            <a:pPr algn="ctr"/>
            <a:r>
              <a:rPr lang="en-US" sz="1000"/>
              <a:t>Statistics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A48276F6-7113-C5B8-D6E8-E49BCD699724}"/>
              </a:ext>
            </a:extLst>
          </p:cNvPr>
          <p:cNvSpPr/>
          <p:nvPr/>
        </p:nvSpPr>
        <p:spPr>
          <a:xfrm>
            <a:off x="2675319" y="3425910"/>
            <a:ext cx="2112931" cy="109911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>
                <a:solidFill>
                  <a:srgbClr val="C00000"/>
                </a:solidFill>
              </a:rPr>
              <a:t>SUB OBJECTIVE</a:t>
            </a:r>
          </a:p>
          <a:p>
            <a:pPr algn="ctr"/>
            <a:r>
              <a:rPr lang="en-US" sz="1000"/>
              <a:t>Digital services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90032055-127C-1B9D-86D8-98C64BE333F4}"/>
              </a:ext>
            </a:extLst>
          </p:cNvPr>
          <p:cNvSpPr/>
          <p:nvPr/>
        </p:nvSpPr>
        <p:spPr>
          <a:xfrm>
            <a:off x="4986039" y="3432544"/>
            <a:ext cx="2112931" cy="109911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SUB OBJECTIVE</a:t>
            </a:r>
          </a:p>
          <a:p>
            <a:pPr algn="ctr"/>
            <a:r>
              <a:rPr lang="en-US" sz="1000" dirty="0"/>
              <a:t>Commercialize digital business.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70A0991-C7C0-B71F-9A4C-2B949A501839}"/>
              </a:ext>
            </a:extLst>
          </p:cNvPr>
          <p:cNvSpPr/>
          <p:nvPr/>
        </p:nvSpPr>
        <p:spPr>
          <a:xfrm>
            <a:off x="7315295" y="3425910"/>
            <a:ext cx="2112931" cy="109911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SUB OBJECTIVE</a:t>
            </a:r>
          </a:p>
          <a:p>
            <a:pPr algn="ctr"/>
            <a:r>
              <a:rPr lang="en-US" sz="1000" dirty="0"/>
              <a:t>Optimize processes through automation and AI.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CD1E85F1-0344-9B05-D5C2-7F411C98C128}"/>
              </a:ext>
            </a:extLst>
          </p:cNvPr>
          <p:cNvSpPr/>
          <p:nvPr/>
        </p:nvSpPr>
        <p:spPr>
          <a:xfrm>
            <a:off x="9626015" y="3425910"/>
            <a:ext cx="2127426" cy="109911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C00000"/>
                </a:solidFill>
              </a:rPr>
              <a:t>SUB OBJECTIVE</a:t>
            </a:r>
          </a:p>
          <a:p>
            <a:pPr algn="ctr"/>
            <a:r>
              <a:rPr lang="en-US" sz="1000" dirty="0" err="1"/>
              <a:t>Liiga</a:t>
            </a:r>
            <a:r>
              <a:rPr lang="en-US" sz="1000" dirty="0"/>
              <a:t> community known for its high digitalization.</a:t>
            </a:r>
          </a:p>
        </p:txBody>
      </p:sp>
      <p:sp>
        <p:nvSpPr>
          <p:cNvPr id="3" name="Alanuoli 2">
            <a:extLst>
              <a:ext uri="{FF2B5EF4-FFF2-40B4-BE49-F238E27FC236}">
                <a16:creationId xmlns:a16="http://schemas.microsoft.com/office/drawing/2014/main" id="{E73E5497-C92E-1E21-4803-818364421333}"/>
              </a:ext>
            </a:extLst>
          </p:cNvPr>
          <p:cNvSpPr/>
          <p:nvPr/>
        </p:nvSpPr>
        <p:spPr>
          <a:xfrm>
            <a:off x="1333500" y="4673600"/>
            <a:ext cx="190500" cy="2413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Alanuoli 9">
            <a:extLst>
              <a:ext uri="{FF2B5EF4-FFF2-40B4-BE49-F238E27FC236}">
                <a16:creationId xmlns:a16="http://schemas.microsoft.com/office/drawing/2014/main" id="{DEAA97CD-214F-D3F5-74D3-47E905C9FA68}"/>
              </a:ext>
            </a:extLst>
          </p:cNvPr>
          <p:cNvSpPr/>
          <p:nvPr/>
        </p:nvSpPr>
        <p:spPr>
          <a:xfrm>
            <a:off x="3636534" y="4673600"/>
            <a:ext cx="190500" cy="2413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Alanuoli 10">
            <a:extLst>
              <a:ext uri="{FF2B5EF4-FFF2-40B4-BE49-F238E27FC236}">
                <a16:creationId xmlns:a16="http://schemas.microsoft.com/office/drawing/2014/main" id="{15EBB303-70E1-9C87-88FE-4EFD087F4672}"/>
              </a:ext>
            </a:extLst>
          </p:cNvPr>
          <p:cNvSpPr/>
          <p:nvPr/>
        </p:nvSpPr>
        <p:spPr>
          <a:xfrm>
            <a:off x="5950972" y="4673600"/>
            <a:ext cx="190500" cy="2413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Alanuoli 11">
            <a:extLst>
              <a:ext uri="{FF2B5EF4-FFF2-40B4-BE49-F238E27FC236}">
                <a16:creationId xmlns:a16="http://schemas.microsoft.com/office/drawing/2014/main" id="{20DCDEC3-4A90-4F91-25CF-F48136608E29}"/>
              </a:ext>
            </a:extLst>
          </p:cNvPr>
          <p:cNvSpPr/>
          <p:nvPr/>
        </p:nvSpPr>
        <p:spPr>
          <a:xfrm>
            <a:off x="8276510" y="4673600"/>
            <a:ext cx="190500" cy="2413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Alanuoli 12">
            <a:extLst>
              <a:ext uri="{FF2B5EF4-FFF2-40B4-BE49-F238E27FC236}">
                <a16:creationId xmlns:a16="http://schemas.microsoft.com/office/drawing/2014/main" id="{3CD79EE2-DE2A-C2AA-33ED-4896ED483B41}"/>
              </a:ext>
            </a:extLst>
          </p:cNvPr>
          <p:cNvSpPr/>
          <p:nvPr/>
        </p:nvSpPr>
        <p:spPr>
          <a:xfrm>
            <a:off x="10602048" y="4673600"/>
            <a:ext cx="190500" cy="2413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3E1249B2-897A-8706-7B3C-AD445104FBAF}"/>
              </a:ext>
            </a:extLst>
          </p:cNvPr>
          <p:cNvSpPr/>
          <p:nvPr/>
        </p:nvSpPr>
        <p:spPr>
          <a:xfrm>
            <a:off x="374001" y="5017657"/>
            <a:ext cx="11379440" cy="519543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TASKFORCES WITH DEFINED KEY RESULTS FORMED FROM CLUB AND LIIGA EMPLOYEES.</a:t>
            </a:r>
            <a:endParaRPr lang="en-US" sz="1400" dirty="0"/>
          </a:p>
        </p:txBody>
      </p: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27EA3B7C-BBA9-7A1B-B7EA-6A010056E911}"/>
              </a:ext>
            </a:extLst>
          </p:cNvPr>
          <p:cNvCxnSpPr/>
          <p:nvPr/>
        </p:nvCxnSpPr>
        <p:spPr>
          <a:xfrm>
            <a:off x="7697183" y="2001860"/>
            <a:ext cx="26571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90BF2C3-9921-BF91-DE09-487B4F067994}"/>
              </a:ext>
            </a:extLst>
          </p:cNvPr>
          <p:cNvSpPr txBox="1"/>
          <p:nvPr/>
        </p:nvSpPr>
        <p:spPr>
          <a:xfrm>
            <a:off x="7962900" y="1842446"/>
            <a:ext cx="146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solidFill>
                  <a:schemeClr val="bg1"/>
                </a:solidFill>
              </a:rPr>
              <a:t>KEY RESULT 1</a:t>
            </a:r>
          </a:p>
        </p:txBody>
      </p: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963D2A9B-F08B-8F20-8D95-764A3E6834B6}"/>
              </a:ext>
            </a:extLst>
          </p:cNvPr>
          <p:cNvCxnSpPr/>
          <p:nvPr/>
        </p:nvCxnSpPr>
        <p:spPr>
          <a:xfrm>
            <a:off x="7697183" y="2428107"/>
            <a:ext cx="26571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iruutu 18">
            <a:extLst>
              <a:ext uri="{FF2B5EF4-FFF2-40B4-BE49-F238E27FC236}">
                <a16:creationId xmlns:a16="http://schemas.microsoft.com/office/drawing/2014/main" id="{86F712F1-4799-A01C-77EF-D48FD1BB006A}"/>
              </a:ext>
            </a:extLst>
          </p:cNvPr>
          <p:cNvSpPr txBox="1"/>
          <p:nvPr/>
        </p:nvSpPr>
        <p:spPr>
          <a:xfrm>
            <a:off x="7962900" y="2268693"/>
            <a:ext cx="146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solidFill>
                  <a:schemeClr val="bg1"/>
                </a:solidFill>
              </a:rPr>
              <a:t>KEY RESULT 2</a:t>
            </a:r>
          </a:p>
        </p:txBody>
      </p: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id="{80B9BED1-AB5A-AF62-1135-2D5182034A33}"/>
              </a:ext>
            </a:extLst>
          </p:cNvPr>
          <p:cNvCxnSpPr/>
          <p:nvPr/>
        </p:nvCxnSpPr>
        <p:spPr>
          <a:xfrm>
            <a:off x="7697183" y="2842632"/>
            <a:ext cx="26571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iruutu 20">
            <a:extLst>
              <a:ext uri="{FF2B5EF4-FFF2-40B4-BE49-F238E27FC236}">
                <a16:creationId xmlns:a16="http://schemas.microsoft.com/office/drawing/2014/main" id="{09BBB119-854A-210A-7298-DA795D997C96}"/>
              </a:ext>
            </a:extLst>
          </p:cNvPr>
          <p:cNvSpPr txBox="1"/>
          <p:nvPr/>
        </p:nvSpPr>
        <p:spPr>
          <a:xfrm>
            <a:off x="7962900" y="2683218"/>
            <a:ext cx="1465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b="1" dirty="0">
                <a:solidFill>
                  <a:schemeClr val="bg1"/>
                </a:solidFill>
              </a:rPr>
              <a:t>KEY RESULT 3</a:t>
            </a:r>
          </a:p>
        </p:txBody>
      </p:sp>
    </p:spTree>
    <p:extLst>
      <p:ext uri="{BB962C8B-B14F-4D97-AF65-F5344CB8AC3E}">
        <p14:creationId xmlns:p14="http://schemas.microsoft.com/office/powerpoint/2010/main" val="877546727"/>
      </p:ext>
    </p:extLst>
  </p:cSld>
  <p:clrMapOvr>
    <a:masterClrMapping/>
  </p:clrMapOvr>
</p:sld>
</file>

<file path=ppt/theme/theme1.xml><?xml version="1.0" encoding="utf-8"?>
<a:theme xmlns:a="http://schemas.openxmlformats.org/drawingml/2006/main" name="Liiga BW 2023">
  <a:themeElements>
    <a:clrScheme name="Liiga värit">
      <a:dk1>
        <a:srgbClr val="FFFFFF"/>
      </a:dk1>
      <a:lt1>
        <a:srgbClr val="000000"/>
      </a:lt1>
      <a:dk2>
        <a:srgbClr val="00649B"/>
      </a:dk2>
      <a:lt2>
        <a:srgbClr val="E7E6E6"/>
      </a:lt2>
      <a:accent1>
        <a:srgbClr val="68A3D8"/>
      </a:accent1>
      <a:accent2>
        <a:srgbClr val="BF1D85"/>
      </a:accent2>
      <a:accent3>
        <a:srgbClr val="706F6F"/>
      </a:accent3>
      <a:accent4>
        <a:srgbClr val="BDBCBC"/>
      </a:accent4>
      <a:accent5>
        <a:srgbClr val="FFFFFF"/>
      </a:accent5>
      <a:accent6>
        <a:srgbClr val="FFFFFF"/>
      </a:accent6>
      <a:hlink>
        <a:srgbClr val="BF1D85"/>
      </a:hlink>
      <a:folHlink>
        <a:srgbClr val="0064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iga_PP_2023_Fixed" id="{8351DD46-F94A-9746-9A62-FEA9810838F3}" vid="{07C8B4F4-F1E6-544D-AE3D-1B9215AF8A55}"/>
    </a:ext>
  </a:extLst>
</a:theme>
</file>

<file path=ppt/theme/theme2.xml><?xml version="1.0" encoding="utf-8"?>
<a:theme xmlns:a="http://schemas.openxmlformats.org/drawingml/2006/main" name="Liiga Colour 2023">
  <a:themeElements>
    <a:clrScheme name="Liiga värit">
      <a:dk1>
        <a:srgbClr val="FFFFFF"/>
      </a:dk1>
      <a:lt1>
        <a:srgbClr val="000000"/>
      </a:lt1>
      <a:dk2>
        <a:srgbClr val="00649B"/>
      </a:dk2>
      <a:lt2>
        <a:srgbClr val="E7E6E6"/>
      </a:lt2>
      <a:accent1>
        <a:srgbClr val="68A3D8"/>
      </a:accent1>
      <a:accent2>
        <a:srgbClr val="BF1D85"/>
      </a:accent2>
      <a:accent3>
        <a:srgbClr val="706F6F"/>
      </a:accent3>
      <a:accent4>
        <a:srgbClr val="BDBCBC"/>
      </a:accent4>
      <a:accent5>
        <a:srgbClr val="FFFFFF"/>
      </a:accent5>
      <a:accent6>
        <a:srgbClr val="FFFFFF"/>
      </a:accent6>
      <a:hlink>
        <a:srgbClr val="BF1D85"/>
      </a:hlink>
      <a:folHlink>
        <a:srgbClr val="0064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iga_PP_2023_Fixed" id="{8351DD46-F94A-9746-9A62-FEA9810838F3}" vid="{0FBC0662-981B-F946-B36D-040DF06CB26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liiga_colors">
    <a:dk1>
      <a:srgbClr val="FFFFFF"/>
    </a:dk1>
    <a:lt1>
      <a:srgbClr val="000000"/>
    </a:lt1>
    <a:dk2>
      <a:srgbClr val="00649B"/>
    </a:dk2>
    <a:lt2>
      <a:srgbClr val="E7E6E6"/>
    </a:lt2>
    <a:accent1>
      <a:srgbClr val="68A3D8"/>
    </a:accent1>
    <a:accent2>
      <a:srgbClr val="BF1D85"/>
    </a:accent2>
    <a:accent3>
      <a:srgbClr val="706F6F"/>
    </a:accent3>
    <a:accent4>
      <a:srgbClr val="BDBCBC"/>
    </a:accent4>
    <a:accent5>
      <a:srgbClr val="FFFFFF"/>
    </a:accent5>
    <a:accent6>
      <a:srgbClr val="FFFFFF"/>
    </a:accent6>
    <a:hlink>
      <a:srgbClr val="BF1D85"/>
    </a:hlink>
    <a:folHlink>
      <a:srgbClr val="00649B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9DD442AC5E9A04A8AA8F8A3D476DB15" ma:contentTypeVersion="3" ma:contentTypeDescription="Luo uusi asiakirja." ma:contentTypeScope="" ma:versionID="487365cc7935d34d9342cc5fb59a88b5">
  <xsd:schema xmlns:xsd="http://www.w3.org/2001/XMLSchema" xmlns:xs="http://www.w3.org/2001/XMLSchema" xmlns:p="http://schemas.microsoft.com/office/2006/metadata/properties" xmlns:ns2="d2f942d7-6e03-43a4-badd-82f98d76289b" targetNamespace="http://schemas.microsoft.com/office/2006/metadata/properties" ma:root="true" ma:fieldsID="99ca3fc8b7998196267b094a3fe18772" ns2:_="">
    <xsd:import namespace="d2f942d7-6e03-43a4-badd-82f98d76289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f942d7-6e03-43a4-badd-82f98d762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1B092D-7941-435C-8C50-B3B5505E89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6C9B87C-C54A-414E-8045-19F1D87EE9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f942d7-6e03-43a4-badd-82f98d762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D9A186-8B9D-4FAB-86BB-B5F6B48FA0B2}">
  <ds:schemaRefs>
    <ds:schemaRef ds:uri="http://purl.org/dc/elements/1.1/"/>
    <ds:schemaRef ds:uri="http://purl.org/dc/terms/"/>
    <ds:schemaRef ds:uri="http://schemas.microsoft.com/office/infopath/2007/PartnerControls"/>
    <ds:schemaRef ds:uri="d2f942d7-6e03-43a4-badd-82f98d76289b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31659</TotalTime>
  <Words>2948</Words>
  <Application>Microsoft Office PowerPoint</Application>
  <PresentationFormat>Laajakuva</PresentationFormat>
  <Paragraphs>350</Paragraphs>
  <Slides>21</Slides>
  <Notes>18</Notes>
  <HiddenSlides>5</HiddenSlides>
  <MMClips>4</MMClip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21</vt:i4>
      </vt:variant>
    </vt:vector>
  </HeadingPairs>
  <TitlesOfParts>
    <vt:vector size="23" baseType="lpstr">
      <vt:lpstr>Liiga BW 2023</vt:lpstr>
      <vt:lpstr>Liiga Colour 2023</vt:lpstr>
      <vt:lpstr>Apps as the centre of a smart fan experience</vt:lpstr>
      <vt:lpstr>PowerPoint-esitys</vt:lpstr>
      <vt:lpstr>PowerPoint-esitys</vt:lpstr>
      <vt:lpstr>PowerPoint-esitys</vt:lpstr>
      <vt:lpstr>STARTING POINT: SITE RENEWAL PROJECT AND OFFICIAL RESULTS &amp; STATS SERVICE</vt:lpstr>
      <vt:lpstr>STARTING POINT: FOCUS THROUGH QUESTINARE</vt:lpstr>
      <vt:lpstr>STARTING POINT: FOCUS THROUGH QUESTINARE</vt:lpstr>
      <vt:lpstr>DEEPENING UNDERSTANDING THROUGH WORKSHOPS</vt:lpstr>
      <vt:lpstr>GOAL SETTING: LIIGA COMMUNITY DIGITALIZATION DAY FALL 2022</vt:lpstr>
      <vt:lpstr>FIXING THE BASICS: RESULTS &amp; STATS SERVICE</vt:lpstr>
      <vt:lpstr>MOBILE APPS: REGISTRATION AND PROFILE AS AN ENABLER</vt:lpstr>
      <vt:lpstr>MOBILE APPS: IDENTIFYING CUSTOMERS</vt:lpstr>
      <vt:lpstr>MOBILE APPS: BUYING PRODUCTS AND SERVICES</vt:lpstr>
      <vt:lpstr>MOBILE APPS: FAN ENGAGEMENT</vt:lpstr>
      <vt:lpstr>SCALING DEVELOPMENT: LIIGA AND ALL CLUBS IN SAME APP ENVIRONMENT</vt:lpstr>
      <vt:lpstr>CUSTOMER UNDERSTANDING: CUSTOMER AND SALES DATA</vt:lpstr>
      <vt:lpstr>CUSTOMER UNDERSTANDING: CUSTOMER PERSONAS STUDY</vt:lpstr>
      <vt:lpstr>CUSTOMER UNDERSTANDING: CUSTOMER JOURNEY STUDY</vt:lpstr>
      <vt:lpstr>PowerPoint-esitys</vt:lpstr>
      <vt:lpstr>CUSTOMER UNDERSTANDING AND PERSONALIZED MESSAGING: TECH &amp; DATA ECOSYSTEM VISION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 Haapakoski</dc:creator>
  <cp:lastModifiedBy>Jukka Sundquist</cp:lastModifiedBy>
  <cp:revision>13</cp:revision>
  <dcterms:created xsi:type="dcterms:W3CDTF">2023-06-12T08:53:06Z</dcterms:created>
  <dcterms:modified xsi:type="dcterms:W3CDTF">2023-09-26T20:30:21Z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0x010100D9DD442AC5E9A04A8AA8F8A3D476DB15</vt:lpwstr>
  </property>
</Properties>
</file>