
<file path=[Content_Types].xml><?xml version="1.0" encoding="utf-8"?>
<Types xmlns="http://schemas.openxmlformats.org/package/2006/content-types">
  <Default Extension="glb" ContentType="model/gltf.binary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3" r:id="rId2"/>
    <p:sldMasterId id="2147483734" r:id="rId3"/>
    <p:sldMasterId id="2147483746" r:id="rId4"/>
    <p:sldMasterId id="2147483767" r:id="rId5"/>
  </p:sldMasterIdLst>
  <p:notesMasterIdLst>
    <p:notesMasterId r:id="rId29"/>
  </p:notesMasterIdLst>
  <p:sldIdLst>
    <p:sldId id="3207" r:id="rId6"/>
    <p:sldId id="3561" r:id="rId7"/>
    <p:sldId id="3664" r:id="rId8"/>
    <p:sldId id="3587" r:id="rId9"/>
    <p:sldId id="3668" r:id="rId10"/>
    <p:sldId id="3667" r:id="rId11"/>
    <p:sldId id="3670" r:id="rId12"/>
    <p:sldId id="3678" r:id="rId13"/>
    <p:sldId id="3671" r:id="rId14"/>
    <p:sldId id="3672" r:id="rId15"/>
    <p:sldId id="3608" r:id="rId16"/>
    <p:sldId id="3673" r:id="rId17"/>
    <p:sldId id="3651" r:id="rId18"/>
    <p:sldId id="3564" r:id="rId19"/>
    <p:sldId id="3604" r:id="rId20"/>
    <p:sldId id="3674" r:id="rId21"/>
    <p:sldId id="3653" r:id="rId22"/>
    <p:sldId id="3677" r:id="rId23"/>
    <p:sldId id="3568" r:id="rId24"/>
    <p:sldId id="3655" r:id="rId25"/>
    <p:sldId id="3669" r:id="rId26"/>
    <p:sldId id="3675" r:id="rId27"/>
    <p:sldId id="3458" r:id="rId28"/>
  </p:sldIdLst>
  <p:sldSz cx="12192000" cy="6858000"/>
  <p:notesSz cx="6858000" cy="9144000"/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43699"/>
    <a:srgbClr val="132232"/>
    <a:srgbClr val="00857D"/>
    <a:srgbClr val="9BA7AF"/>
    <a:srgbClr val="CED4D8"/>
    <a:srgbClr val="0E19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447" autoAdjust="0"/>
  </p:normalViewPr>
  <p:slideViewPr>
    <p:cSldViewPr snapToGrid="0">
      <p:cViewPr varScale="1">
        <p:scale>
          <a:sx n="95" d="100"/>
          <a:sy n="95" d="100"/>
        </p:scale>
        <p:origin x="1110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3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964226-41D4-4E33-A998-70E5581FE87E}" type="datetimeFigureOut">
              <a:rPr lang="en-FI" smtClean="0"/>
              <a:t>27/09/2023</a:t>
            </a:fld>
            <a:endParaRPr lang="en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45CC25-7A38-4E3D-8304-3F750A5382A9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303025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8500"/>
            <a:ext cx="6196013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2:notes"/>
          <p:cNvSpPr txBox="1">
            <a:spLocks noGrp="1"/>
          </p:cNvSpPr>
          <p:nvPr>
            <p:ph type="body" idx="1"/>
          </p:nvPr>
        </p:nvSpPr>
        <p:spPr>
          <a:xfrm>
            <a:off x="688182" y="4415791"/>
            <a:ext cx="550545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19278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44e989e05b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088" y="754063"/>
            <a:ext cx="6691312" cy="37639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g144e989e05b_0_144:notes"/>
          <p:cNvSpPr txBox="1">
            <a:spLocks noGrp="1"/>
          </p:cNvSpPr>
          <p:nvPr>
            <p:ph type="body" idx="1"/>
          </p:nvPr>
        </p:nvSpPr>
        <p:spPr>
          <a:xfrm>
            <a:off x="682128" y="4768441"/>
            <a:ext cx="5457023" cy="4517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31" tIns="92431" rIns="92431" bIns="92431" anchor="t" anchorCtr="0">
            <a:noAutofit/>
          </a:bodyPr>
          <a:lstStyle/>
          <a:p>
            <a:pPr>
              <a:buSzPts val="11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145215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3c845718a7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3c845718a7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24417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44e989e05b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088" y="754063"/>
            <a:ext cx="6691312" cy="37639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g144e989e05b_0_144:notes"/>
          <p:cNvSpPr txBox="1">
            <a:spLocks noGrp="1"/>
          </p:cNvSpPr>
          <p:nvPr>
            <p:ph type="body" idx="1"/>
          </p:nvPr>
        </p:nvSpPr>
        <p:spPr>
          <a:xfrm>
            <a:off x="682128" y="4768441"/>
            <a:ext cx="5457023" cy="4517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31" tIns="92431" rIns="92431" bIns="92431" anchor="t" anchorCtr="0">
            <a:noAutofit/>
          </a:bodyPr>
          <a:lstStyle/>
          <a:p>
            <a:pPr>
              <a:buSzPts val="11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50196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3c845718a7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3c845718a7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795494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3c845718a7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3c845718a7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12179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3c845718a7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3c845718a7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22376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44e989e05b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41363"/>
            <a:ext cx="6581775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g144e989e05b_0_144:notes"/>
          <p:cNvSpPr txBox="1">
            <a:spLocks noGrp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426547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3c845718a7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3c845718a7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32550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44e989e05b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41363"/>
            <a:ext cx="6581775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g144e989e05b_0_144:notes"/>
          <p:cNvSpPr txBox="1">
            <a:spLocks noGrp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29896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44e989e05b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41363"/>
            <a:ext cx="6581775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g144e989e05b_0_144:notes"/>
          <p:cNvSpPr txBox="1">
            <a:spLocks noGrp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55249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3c845718a7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3c845718a7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68560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3c845718a7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3c845718a7_0_68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spcFirstLastPara="1" wrap="square" lIns="92431" tIns="92431" rIns="92431" bIns="92431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306275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3c845718a7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41363"/>
            <a:ext cx="6581775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3c845718a7_0_92:notes"/>
          <p:cNvSpPr txBox="1">
            <a:spLocks noGrp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44e989e05b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41363"/>
            <a:ext cx="6581775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g144e989e05b_0_144:notes"/>
          <p:cNvSpPr txBox="1">
            <a:spLocks noGrp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7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3c845718a7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3c845718a7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28145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44e989e05b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41363"/>
            <a:ext cx="6581775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g144e989e05b_0_144:notes"/>
          <p:cNvSpPr txBox="1">
            <a:spLocks noGrp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07118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44e989e05b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41363"/>
            <a:ext cx="6581775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g144e989e05b_0_144:notes"/>
          <p:cNvSpPr txBox="1">
            <a:spLocks noGrp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7694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44e989e05b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088" y="754063"/>
            <a:ext cx="6691312" cy="37639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g144e989e05b_0_144:notes"/>
          <p:cNvSpPr txBox="1">
            <a:spLocks noGrp="1"/>
          </p:cNvSpPr>
          <p:nvPr>
            <p:ph type="body" idx="1"/>
          </p:nvPr>
        </p:nvSpPr>
        <p:spPr>
          <a:xfrm>
            <a:off x="682128" y="4768441"/>
            <a:ext cx="5457023" cy="4517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31" tIns="92431" rIns="92431" bIns="92431" anchor="t" anchorCtr="0">
            <a:noAutofit/>
          </a:bodyPr>
          <a:lstStyle/>
          <a:p>
            <a:pPr>
              <a:buSzPts val="11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816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44e989e05b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41363"/>
            <a:ext cx="6581775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g144e989e05b_0_144:notes"/>
          <p:cNvSpPr txBox="1">
            <a:spLocks noGrp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71823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44e989e05b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41363"/>
            <a:ext cx="6581775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g144e989e05b_0_144:notes"/>
          <p:cNvSpPr txBox="1">
            <a:spLocks noGrp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2209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BAC2B-55D2-4A5A-7402-028BD7591C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B58997-AB7E-4727-93C0-F71F01EC1A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7A5BC-F8CD-19FF-26EA-1C1916337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2B3C-5458-4482-B853-6E5EDF26F597}" type="datetimeFigureOut">
              <a:rPr lang="en-FI" smtClean="0"/>
              <a:t>27/09/2023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A3E87-75C2-79EF-DE66-2FC3BA4A3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9818A-97C4-BA87-0263-4A1C0B2DF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95B8-8279-4B80-BEF6-E9D6F2E5CA3D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801473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E895F-5C3C-E616-D460-E5B1B322A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7F6634-2296-30CD-B20A-E4553FEA24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C9B4CF-29EE-5E2B-B631-A750A66EF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2B3C-5458-4482-B853-6E5EDF26F597}" type="datetimeFigureOut">
              <a:rPr lang="en-FI" smtClean="0"/>
              <a:t>27/09/2023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93BB7-F264-AA76-79C4-DE8326382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AE11A-18DB-3674-C046-C2E6CF337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95B8-8279-4B80-BEF6-E9D6F2E5CA3D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761714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0C1AB5-487E-A7FD-C4D2-E3EA5E0977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F0643D-E11E-C16A-7C84-2A5168B793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628123-2E56-2114-6DB1-D284C539E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2B3C-5458-4482-B853-6E5EDF26F597}" type="datetimeFigureOut">
              <a:rPr lang="en-FI" smtClean="0"/>
              <a:t>27/09/2023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1B0266-6424-5180-3591-68CC4117E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7FE92-DA2D-5135-9EBE-6450E6292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95B8-8279-4B80-BEF6-E9D6F2E5CA3D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714829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rint dark base" type="tx">
  <p:cSld name="Sprint dark bas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17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 type="title">
  <p:cSld name="Title &amp; Sub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7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57"/>
          <p:cNvSpPr txBox="1">
            <a:spLocks noGrp="1"/>
          </p:cNvSpPr>
          <p:nvPr>
            <p:ph type="body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228508" lvl="0" indent="-11425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marL="457018" lvl="1" indent="-11425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685526" lvl="2" indent="-11425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914034" lvl="3" indent="-11425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1142542" lvl="4" indent="-11425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1371052" lvl="5" indent="-11425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1599560" lvl="6" indent="-11425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1828068" lvl="7" indent="-11425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2056578" lvl="8" indent="-11425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57"/>
          <p:cNvSpPr txBox="1">
            <a:spLocks noGrp="1"/>
          </p:cNvSpPr>
          <p:nvPr>
            <p:ph type="sldNum" idx="12"/>
          </p:nvPr>
        </p:nvSpPr>
        <p:spPr>
          <a:xfrm>
            <a:off x="11552414" y="6281009"/>
            <a:ext cx="226619" cy="23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26862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rint toned A">
  <p:cSld name="Sprint toned A">
    <p:bg>
      <p:bgPr>
        <a:solidFill>
          <a:schemeClr val="lt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58" descr="just logo sprint dark.png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122" y="6388871"/>
            <a:ext cx="236920" cy="29450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58"/>
          <p:cNvSpPr txBox="1"/>
          <p:nvPr/>
        </p:nvSpPr>
        <p:spPr>
          <a:xfrm>
            <a:off x="11759907" y="6398007"/>
            <a:ext cx="244458" cy="482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394" tIns="25394" rIns="25394" bIns="25394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37"/>
              </a:buClr>
              <a:buSzPts val="2800"/>
              <a:buFont typeface="Arial"/>
              <a:buNone/>
            </a:pPr>
            <a:fld id="{00000000-1234-1234-1234-123412341234}" type="slidenum">
              <a:rPr lang="pt-PT" sz="1400" b="0" i="0" u="none" strike="noStrike" cap="none">
                <a:solidFill>
                  <a:srgbClr val="22223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237"/>
                </a:buClr>
                <a:buSzPts val="2800"/>
                <a:buFont typeface="Arial"/>
                <a:buNone/>
              </a:pPr>
              <a:t>‹#›</a:t>
            </a:fld>
            <a:endParaRPr sz="1400" b="0" i="0" u="none" strike="noStrike" cap="none">
              <a:solidFill>
                <a:srgbClr val="22223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6" name="Google Shape;16;p58"/>
          <p:cNvGrpSpPr/>
          <p:nvPr/>
        </p:nvGrpSpPr>
        <p:grpSpPr>
          <a:xfrm>
            <a:off x="5106196" y="6264656"/>
            <a:ext cx="2295400" cy="533479"/>
            <a:chOff x="10164201" y="12704429"/>
            <a:chExt cx="4590800" cy="1066950"/>
          </a:xfrm>
        </p:grpSpPr>
        <p:sp>
          <p:nvSpPr>
            <p:cNvPr id="17" name="Google Shape;17;p58"/>
            <p:cNvSpPr txBox="1"/>
            <p:nvPr/>
          </p:nvSpPr>
          <p:spPr>
            <a:xfrm>
              <a:off x="10164201" y="12704429"/>
              <a:ext cx="2027800" cy="10669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400" b="0" i="0" u="none" strike="noStrike" cap="none">
                  <a:solidFill>
                    <a:srgbClr val="222237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Confidential</a:t>
              </a:r>
              <a:endParaRPr sz="1400" b="0" i="0" u="none" strike="noStrike" cap="none">
                <a:solidFill>
                  <a:srgbClr val="222237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" name="Google Shape;18;p58"/>
            <p:cNvSpPr txBox="1"/>
            <p:nvPr/>
          </p:nvSpPr>
          <p:spPr>
            <a:xfrm>
              <a:off x="12757660" y="13032719"/>
              <a:ext cx="1997341" cy="4103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237"/>
                </a:buClr>
                <a:buSzPts val="2800"/>
                <a:buFont typeface="Arial"/>
                <a:buNone/>
              </a:pPr>
              <a:r>
                <a:rPr lang="pt-PT" sz="1400" b="0" i="0" u="none" strike="noStrike" cap="none">
                  <a:solidFill>
                    <a:srgbClr val="222237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13.12.2022</a:t>
              </a:r>
              <a:endParaRPr sz="1400" b="0" i="0" u="none" strike="noStrike" cap="none">
                <a:solidFill>
                  <a:srgbClr val="222237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cxnSp>
        <p:nvCxnSpPr>
          <p:cNvPr id="19" name="Google Shape;19;p58"/>
          <p:cNvCxnSpPr/>
          <p:nvPr/>
        </p:nvCxnSpPr>
        <p:spPr>
          <a:xfrm>
            <a:off x="234123" y="6230742"/>
            <a:ext cx="11723757" cy="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20" name="Google Shape;20;p5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389" y="6446352"/>
            <a:ext cx="802897" cy="2059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402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rint white">
  <p:cSld name="Sprint white"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9" descr="just logo sprint dark.png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6178663"/>
            <a:ext cx="406027" cy="5047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6062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">
  <p:cSld name="3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0"/>
          <p:cNvSpPr txBox="1">
            <a:spLocks noGrp="1"/>
          </p:cNvSpPr>
          <p:nvPr>
            <p:ph type="title"/>
          </p:nvPr>
        </p:nvSpPr>
        <p:spPr>
          <a:xfrm>
            <a:off x="695327" y="425279"/>
            <a:ext cx="10801349" cy="93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b="1" i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0"/>
          <p:cNvSpPr txBox="1">
            <a:spLocks noGrp="1"/>
          </p:cNvSpPr>
          <p:nvPr>
            <p:ph type="body" idx="1"/>
          </p:nvPr>
        </p:nvSpPr>
        <p:spPr>
          <a:xfrm>
            <a:off x="695325" y="1464936"/>
            <a:ext cx="5400675" cy="2267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508" lvl="0" indent="-11425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b="1" i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018" lvl="1" indent="-11425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b="1" i="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685526" lvl="2" indent="-11425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b="1" i="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14034" lvl="3" indent="-11425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b="1" i="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42542" lvl="4" indent="-11425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b="1" i="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371052" lvl="5" indent="-11425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1599560" lvl="6" indent="-11425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1828068" lvl="7" indent="-11425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2056578" lvl="8" indent="-11425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0"/>
          <p:cNvSpPr txBox="1">
            <a:spLocks noGrp="1"/>
          </p:cNvSpPr>
          <p:nvPr>
            <p:ph type="ftr" idx="11"/>
          </p:nvPr>
        </p:nvSpPr>
        <p:spPr>
          <a:xfrm>
            <a:off x="695325" y="5723021"/>
            <a:ext cx="10801350" cy="288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rgbClr val="888A8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27" name="Google Shape;27;p60"/>
          <p:cNvCxnSpPr/>
          <p:nvPr/>
        </p:nvCxnSpPr>
        <p:spPr>
          <a:xfrm>
            <a:off x="695325" y="6073409"/>
            <a:ext cx="1080135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8" name="Google Shape;28;p60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972" y="6121231"/>
            <a:ext cx="330292" cy="330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6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7643" y="6182880"/>
            <a:ext cx="802897" cy="205908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60"/>
          <p:cNvSpPr txBox="1"/>
          <p:nvPr/>
        </p:nvSpPr>
        <p:spPr>
          <a:xfrm>
            <a:off x="7628442" y="6213895"/>
            <a:ext cx="1188000" cy="1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1" tIns="22844" rIns="45701" bIns="22844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 b="0" i="0" u="none" strike="noStrike" cap="none">
                <a:solidFill>
                  <a:srgbClr val="5B7B87"/>
                </a:solidFill>
                <a:latin typeface="Arial"/>
                <a:ea typeface="Arial"/>
                <a:cs typeface="Arial"/>
                <a:sym typeface="Arial"/>
              </a:rPr>
              <a:t>13.12.2022</a:t>
            </a:r>
            <a:endParaRPr sz="1400" b="0" i="0" u="none" strike="noStrike" cap="none">
              <a:solidFill>
                <a:srgbClr val="5B7B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60"/>
          <p:cNvSpPr txBox="1"/>
          <p:nvPr/>
        </p:nvSpPr>
        <p:spPr>
          <a:xfrm>
            <a:off x="4122759" y="6213897"/>
            <a:ext cx="1406173" cy="134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1" tIns="22844" rIns="45701" bIns="22844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 b="0" i="0" u="none" strike="noStrike" cap="none">
                <a:solidFill>
                  <a:srgbClr val="5B7B87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400" b="0" i="0" u="none" strike="noStrike" cap="none">
              <a:solidFill>
                <a:srgbClr val="5B7B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60"/>
          <p:cNvSpPr txBox="1"/>
          <p:nvPr/>
        </p:nvSpPr>
        <p:spPr>
          <a:xfrm>
            <a:off x="10966570" y="6138843"/>
            <a:ext cx="530106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788" rIns="0" bIns="46788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z="1400" b="0" i="0" u="none" strike="noStrike" cap="none">
                <a:solidFill>
                  <a:srgbClr val="5B7B87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 b="0" i="0" u="none" strike="noStrike" cap="none">
              <a:solidFill>
                <a:srgbClr val="5B7B8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30329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DC664-04BF-5010-1DF7-3C0E943400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C2B05B-0E7B-67E6-6130-800AD14546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83D47-FD54-AE0B-DDDB-A6B5C5D15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B4086-EAD8-4FFE-96D9-6B3E740EC873}" type="datetimeFigureOut">
              <a:rPr lang="en-FI" smtClean="0"/>
              <a:t>27/09/2023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C8379-F0CD-E4A0-ABBF-1F6318966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8333A-CA6D-209A-C332-B8DFAB04A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7BF-9810-4488-B46D-096B30857C6C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8950456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E19B3-ABB7-84DF-ABBC-2D0DF5E60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46A1B-48B3-893F-EB87-18D0674EDB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48A3A-244C-FD75-7190-5A219650E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B4086-EAD8-4FFE-96D9-6B3E740EC873}" type="datetimeFigureOut">
              <a:rPr lang="en-FI" smtClean="0"/>
              <a:t>27/09/2023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42B95-7CEE-2347-1DBA-F85943304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5DB03-0580-E380-9DF2-6E7B9DF95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7BF-9810-4488-B46D-096B30857C6C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9046761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51227-43C0-E272-8981-8608021C4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926533-B350-5184-0595-AA6661520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6F64BA-32EF-5C27-7F87-2CCF33ABE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B4086-EAD8-4FFE-96D9-6B3E740EC873}" type="datetimeFigureOut">
              <a:rPr lang="en-FI" smtClean="0"/>
              <a:t>27/09/2023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146994-A2F8-840A-547D-AF4210512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3EEDC-A46B-ADC3-029F-AE0F9F07B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7BF-9810-4488-B46D-096B30857C6C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277258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E3283-EAF7-758F-D1F0-6C5DFD8B9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70DBA-1187-2DDB-4697-8CFF4F394D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80CC4-407C-BDA2-0A87-D8942F2F2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2B3C-5458-4482-B853-6E5EDF26F597}" type="datetimeFigureOut">
              <a:rPr lang="en-FI" smtClean="0"/>
              <a:t>27/09/2023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BA614-F99F-4085-1552-BCC219DD7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5FEAD-E959-FB68-B32C-B052A115E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95B8-8279-4B80-BEF6-E9D6F2E5CA3D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1697451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CEF4A-4E1D-8232-7503-099A4EFC5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2024BE-C3DB-DD79-4F75-01422FB30B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5DADD9-DEE9-ADFD-20EF-EA1F39EA1F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050E7F-884D-643B-2AC9-BF4C0A24D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B4086-EAD8-4FFE-96D9-6B3E740EC873}" type="datetimeFigureOut">
              <a:rPr lang="en-FI" smtClean="0"/>
              <a:t>27/09/2023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8F0926-BD68-C34F-9379-70C8EB899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C364DD-617B-57C2-4D20-8C9FA57CB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7BF-9810-4488-B46D-096B30857C6C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7717285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1DE35-B496-1A02-D441-21C9D0733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709620-C7C1-88DC-81A2-813949EE45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EF27EC-99AA-7877-2B51-695B8ECB94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25C5E1-5709-4372-79B1-19C4A0273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0C684C-0E12-164F-D24B-9FC3917F4E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A42517-D840-4B3D-7BB4-4A3E4474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B4086-EAD8-4FFE-96D9-6B3E740EC873}" type="datetimeFigureOut">
              <a:rPr lang="en-FI" smtClean="0"/>
              <a:t>27/09/2023</a:t>
            </a:fld>
            <a:endParaRPr lang="en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741F5C-66CB-66BA-BDC4-C56E72E46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BA028D-CEB0-ACFD-D590-FD1469F7B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7BF-9810-4488-B46D-096B30857C6C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3357423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91233-B537-FEDA-511B-68AAAD423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127EF9-357E-0074-3460-5BF8B8003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B4086-EAD8-4FFE-96D9-6B3E740EC873}" type="datetimeFigureOut">
              <a:rPr lang="en-FI" smtClean="0"/>
              <a:t>27/09/2023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628708-F772-0686-AC64-A80892726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A20566-0F67-3935-F70A-9E7694D3D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7BF-9810-4488-B46D-096B30857C6C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8899488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E362CB-B5EF-C196-14BB-2955C26D8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B4086-EAD8-4FFE-96D9-6B3E740EC873}" type="datetimeFigureOut">
              <a:rPr lang="en-FI" smtClean="0"/>
              <a:t>27/09/2023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5D988E-2FA1-ED25-C247-8F405704C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708BAB-B533-1A75-C0CD-6BBBD0DA2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7BF-9810-4488-B46D-096B30857C6C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225377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88B65-4FA8-2215-8D3C-C09014FF0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28287-DFDD-617F-D98D-11C6E5D2A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DCF3CA-04CD-8DE0-23C0-4B541E5485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AB10DB-4BC2-35CA-1A46-1157F6EA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B4086-EAD8-4FFE-96D9-6B3E740EC873}" type="datetimeFigureOut">
              <a:rPr lang="en-FI" smtClean="0"/>
              <a:t>27/09/2023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C79FB0-6377-9FD5-EF39-A2C1D3D8A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64F76D-1B67-0F2D-CA15-B68ABB643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7BF-9810-4488-B46D-096B30857C6C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2941180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5A651-AE99-7E7E-7170-B772C7F6E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D19AB1-452B-DF25-5D7C-F9F67F0343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C9FF17-E473-C4C7-9878-D196D03E1A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ED67E1-D78D-82BE-9C0E-E47AC8A03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B4086-EAD8-4FFE-96D9-6B3E740EC873}" type="datetimeFigureOut">
              <a:rPr lang="en-FI" smtClean="0"/>
              <a:t>27/09/2023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8F2523-DE2B-DEDF-643B-2171E48BE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C9753E-E64D-AC9C-09CA-FAED02EBF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7BF-9810-4488-B46D-096B30857C6C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9515843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10DDF-CE35-5B8E-0375-C560659B2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9ACEDB-DAD8-D770-BCB0-D669FB06DE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C12AD-6AD9-6FFD-989C-1BC09323C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B4086-EAD8-4FFE-96D9-6B3E740EC873}" type="datetimeFigureOut">
              <a:rPr lang="en-FI" smtClean="0"/>
              <a:t>27/09/2023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FB8DD-B732-5035-DFAA-53C35EA93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D9D0BA-DF84-D91E-2800-0498F5C37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7BF-9810-4488-B46D-096B30857C6C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0592924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64920D-A88B-7245-7AB1-996BD66DA6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FC87EE-C4AC-885C-FCCA-D75564238E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A4F61F-5A5C-B66B-1743-6DAA07D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B4086-EAD8-4FFE-96D9-6B3E740EC873}" type="datetimeFigureOut">
              <a:rPr lang="en-FI" smtClean="0"/>
              <a:t>27/09/2023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32061E-DCE3-B98D-6A0F-2E4473BF6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81172-BC5E-4342-893F-7933C5E6E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7BF-9810-4488-B46D-096B30857C6C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7284291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BAC2B-55D2-4A5A-7402-028BD7591C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B58997-AB7E-4727-93C0-F71F01EC1A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7A5BC-F8CD-19FF-26EA-1C1916337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2B3C-5458-4482-B853-6E5EDF26F597}" type="datetimeFigureOut">
              <a:rPr lang="en-FI" smtClean="0"/>
              <a:t>27/09/2023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A3E87-75C2-79EF-DE66-2FC3BA4A3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9818A-97C4-BA87-0263-4A1C0B2DF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95B8-8279-4B80-BEF6-E9D6F2E5CA3D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5177559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E3283-EAF7-758F-D1F0-6C5DFD8B9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70DBA-1187-2DDB-4697-8CFF4F394D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80CC4-407C-BDA2-0A87-D8942F2F2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2B3C-5458-4482-B853-6E5EDF26F597}" type="datetimeFigureOut">
              <a:rPr lang="en-FI" smtClean="0"/>
              <a:t>27/09/2023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BA614-F99F-4085-1552-BCC219DD7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5FEAD-E959-FB68-B32C-B052A115E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95B8-8279-4B80-BEF6-E9D6F2E5CA3D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563894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D131D-F986-105F-C2A8-D1C818944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D5CD3D-29ED-226D-CB01-32382DA89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F9885-7A36-C86A-5DA7-5F5B8FB65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2B3C-5458-4482-B853-6E5EDF26F597}" type="datetimeFigureOut">
              <a:rPr lang="en-FI" smtClean="0"/>
              <a:t>27/09/2023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0BF04-BBE7-877E-7D48-9A6B04272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5A99E-74C8-8C1E-E6C2-10248CE1D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95B8-8279-4B80-BEF6-E9D6F2E5CA3D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3549352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D131D-F986-105F-C2A8-D1C818944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D5CD3D-29ED-226D-CB01-32382DA89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F9885-7A36-C86A-5DA7-5F5B8FB65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2B3C-5458-4482-B853-6E5EDF26F597}" type="datetimeFigureOut">
              <a:rPr lang="en-FI" smtClean="0"/>
              <a:t>27/09/2023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0BF04-BBE7-877E-7D48-9A6B04272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5A99E-74C8-8C1E-E6C2-10248CE1D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95B8-8279-4B80-BEF6-E9D6F2E5CA3D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2643178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7A0F0-6C7A-5DD0-500F-4E2970754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E5F7B-903D-8618-D307-244FF746E0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B419C2-B1E5-EEED-0AF7-AB331E3B0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59313C-B594-8107-C948-940AE3EC7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2B3C-5458-4482-B853-6E5EDF26F597}" type="datetimeFigureOut">
              <a:rPr lang="en-FI" smtClean="0"/>
              <a:t>27/09/2023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AF4062-D740-9EC3-C1A0-A1B7F2AF1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EE2BD9-F6B0-76DA-D810-93E7D96FF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95B8-8279-4B80-BEF6-E9D6F2E5CA3D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3502362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5DABF-1A29-B94D-871A-B27EB5202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A755A9-9B36-F8BB-244C-9B02620D4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F571D-61E6-E6CC-BE87-493EB4F7B6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A069A2-7BD4-13E7-C49C-C3378209B3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CF41B4-BA5E-24CC-5B3B-6F2AEF18A5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AF23FF-214B-5845-9F6C-A33F74907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2B3C-5458-4482-B853-6E5EDF26F597}" type="datetimeFigureOut">
              <a:rPr lang="en-FI" smtClean="0"/>
              <a:t>27/09/2023</a:t>
            </a:fld>
            <a:endParaRPr lang="en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C545B8-6DF4-F575-684A-BFB26CDA7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8641E3-30CF-3CC7-DACE-5BE071076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95B8-8279-4B80-BEF6-E9D6F2E5CA3D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2991721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0E26D-AD72-BF0C-9A7E-A8D71890D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4B2016-5D67-6E51-BF6B-1C43D1BB8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2B3C-5458-4482-B853-6E5EDF26F597}" type="datetimeFigureOut">
              <a:rPr lang="en-FI" smtClean="0"/>
              <a:t>27/09/2023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B2A032-1A76-9C81-5407-82C153A18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0E0B67-505E-6751-96E7-E0C6B58EE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95B8-8279-4B80-BEF6-E9D6F2E5CA3D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6841133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9D58C0-86B0-BC2A-C6D3-579CADED8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2B3C-5458-4482-B853-6E5EDF26F597}" type="datetimeFigureOut">
              <a:rPr lang="en-FI" smtClean="0"/>
              <a:t>27/09/2023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32CA35-0757-3B87-ECCF-CBDF9C517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6CF5D4-B34E-435B-7F07-F7073CBED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95B8-8279-4B80-BEF6-E9D6F2E5CA3D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104936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BCBF6-BE96-F4F4-1261-44D0FA7DF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3D81C-DA6F-9BB6-E5EE-C32582B9A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8681FF-9BF9-D42B-7C16-B9041B4AD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0D037E-FB9E-08F6-8516-FC685DFB2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2B3C-5458-4482-B853-6E5EDF26F597}" type="datetimeFigureOut">
              <a:rPr lang="en-FI" smtClean="0"/>
              <a:t>27/09/2023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DC24ED-1D75-65E0-062A-679F224B7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197725-01AA-EFFD-1EAE-4664375AA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95B8-8279-4B80-BEF6-E9D6F2E5CA3D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5214141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9C8B3-BCA1-E52D-F4FB-343E52984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CB9CFC-3469-0E80-5C96-D58B1D618E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5E33B5-C9F7-7D72-1D2E-777B6B891E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7046A4-B70C-76CB-74A6-35645895E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2B3C-5458-4482-B853-6E5EDF26F597}" type="datetimeFigureOut">
              <a:rPr lang="en-FI" smtClean="0"/>
              <a:t>27/09/2023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2C1596-D53C-003D-7559-E67DAA196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426FDB-A9F0-13A9-BEF6-DBFEFE86D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95B8-8279-4B80-BEF6-E9D6F2E5CA3D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4304263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E895F-5C3C-E616-D460-E5B1B322A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7F6634-2296-30CD-B20A-E4553FEA24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C9B4CF-29EE-5E2B-B631-A750A66EF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2B3C-5458-4482-B853-6E5EDF26F597}" type="datetimeFigureOut">
              <a:rPr lang="en-FI" smtClean="0"/>
              <a:t>27/09/2023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93BB7-F264-AA76-79C4-DE8326382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AE11A-18DB-3674-C046-C2E6CF337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95B8-8279-4B80-BEF6-E9D6F2E5CA3D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5823265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0C1AB5-487E-A7FD-C4D2-E3EA5E0977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F0643D-E11E-C16A-7C84-2A5168B793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628123-2E56-2114-6DB1-D284C539E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2B3C-5458-4482-B853-6E5EDF26F597}" type="datetimeFigureOut">
              <a:rPr lang="en-FI" smtClean="0"/>
              <a:t>27/09/2023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1B0266-6424-5180-3591-68CC4117E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7FE92-DA2D-5135-9EBE-6450E6292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95B8-8279-4B80-BEF6-E9D6F2E5CA3D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9418648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598" y="992767"/>
            <a:ext cx="11360421" cy="2736750"/>
          </a:xfrm>
          <a:prstGeom prst="rect">
            <a:avLst/>
          </a:prstGeom>
        </p:spPr>
        <p:txBody>
          <a:bodyPr spcFirstLastPara="1" wrap="square" lIns="243825" tIns="243825" rIns="243825" bIns="2438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6949"/>
            </a:lvl1pPr>
            <a:lvl2pPr lvl="1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6949"/>
            </a:lvl2pPr>
            <a:lvl3pPr lvl="2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6949"/>
            </a:lvl3pPr>
            <a:lvl4pPr lvl="3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6949"/>
            </a:lvl4pPr>
            <a:lvl5pPr lvl="4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6949"/>
            </a:lvl5pPr>
            <a:lvl6pPr lvl="5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6949"/>
            </a:lvl6pPr>
            <a:lvl7pPr lvl="6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6949"/>
            </a:lvl7pPr>
            <a:lvl8pPr lvl="7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6949"/>
            </a:lvl8pPr>
            <a:lvl9pPr lvl="8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6949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587" y="3778834"/>
            <a:ext cx="11360421" cy="1056750"/>
          </a:xfrm>
          <a:prstGeom prst="rect">
            <a:avLst/>
          </a:prstGeom>
        </p:spPr>
        <p:txBody>
          <a:bodyPr spcFirstLastPara="1" wrap="square" lIns="243825" tIns="243825" rIns="243825" bIns="2438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374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374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374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374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374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374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374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374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3749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252" y="6217623"/>
            <a:ext cx="731605" cy="524850"/>
          </a:xfrm>
          <a:prstGeom prst="rect">
            <a:avLst/>
          </a:prstGeom>
        </p:spPr>
        <p:txBody>
          <a:bodyPr spcFirstLastPara="1" wrap="square" lIns="243825" tIns="243825" rIns="243825" bIns="2438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90629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7A0F0-6C7A-5DD0-500F-4E2970754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E5F7B-903D-8618-D307-244FF746E0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B419C2-B1E5-EEED-0AF7-AB331E3B0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59313C-B594-8107-C948-940AE3EC7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2B3C-5458-4482-B853-6E5EDF26F597}" type="datetimeFigureOut">
              <a:rPr lang="en-FI" smtClean="0"/>
              <a:t>27/09/2023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AF4062-D740-9EC3-C1A0-A1B7F2AF1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EE2BD9-F6B0-76DA-D810-93E7D96FF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95B8-8279-4B80-BEF6-E9D6F2E5CA3D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1797009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587" y="2867800"/>
            <a:ext cx="11360421" cy="1122450"/>
          </a:xfrm>
          <a:prstGeom prst="rect">
            <a:avLst/>
          </a:prstGeom>
        </p:spPr>
        <p:txBody>
          <a:bodyPr spcFirstLastPara="1" wrap="square" lIns="243825" tIns="243825" rIns="243825" bIns="2438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4799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4799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4799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4799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4799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4799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4799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4799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4799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252" y="6217623"/>
            <a:ext cx="731605" cy="524850"/>
          </a:xfrm>
          <a:prstGeom prst="rect">
            <a:avLst/>
          </a:prstGeom>
        </p:spPr>
        <p:txBody>
          <a:bodyPr spcFirstLastPara="1" wrap="square" lIns="243825" tIns="243825" rIns="243825" bIns="2438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896055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587" y="593367"/>
            <a:ext cx="11360421" cy="763650"/>
          </a:xfrm>
          <a:prstGeom prst="rect">
            <a:avLst/>
          </a:prstGeom>
        </p:spPr>
        <p:txBody>
          <a:bodyPr spcFirstLastPara="1" wrap="square" lIns="243825" tIns="243825" rIns="243825" bIns="2438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587" y="1536634"/>
            <a:ext cx="11360421" cy="4555200"/>
          </a:xfrm>
          <a:prstGeom prst="rect">
            <a:avLst/>
          </a:prstGeom>
        </p:spPr>
        <p:txBody>
          <a:bodyPr spcFirstLastPara="1" wrap="square" lIns="243825" tIns="243825" rIns="243825" bIns="243825" anchor="t" anchorCtr="0">
            <a:normAutofit/>
          </a:bodyPr>
          <a:lstStyle>
            <a:lvl1pPr marL="228554" lvl="0" indent="-266647"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1pPr>
            <a:lvl2pPr marL="457109" lvl="1" indent="-231729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2pPr>
            <a:lvl3pPr marL="685663" lvl="2" indent="-231729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3pPr>
            <a:lvl4pPr marL="914217" lvl="3" indent="-231729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4pPr>
            <a:lvl5pPr marL="1142771" lvl="4" indent="-231729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5pPr>
            <a:lvl6pPr marL="1371326" lvl="5" indent="-231729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6pPr>
            <a:lvl7pPr marL="1599880" lvl="6" indent="-231729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7pPr>
            <a:lvl8pPr marL="1828434" lvl="7" indent="-231729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8pPr>
            <a:lvl9pPr marL="2056989" lvl="8" indent="-231729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252" y="6217623"/>
            <a:ext cx="731605" cy="524850"/>
          </a:xfrm>
          <a:prstGeom prst="rect">
            <a:avLst/>
          </a:prstGeom>
        </p:spPr>
        <p:txBody>
          <a:bodyPr spcFirstLastPara="1" wrap="square" lIns="243825" tIns="243825" rIns="243825" bIns="2438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264762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587" y="593367"/>
            <a:ext cx="11360421" cy="763650"/>
          </a:xfrm>
          <a:prstGeom prst="rect">
            <a:avLst/>
          </a:prstGeom>
        </p:spPr>
        <p:txBody>
          <a:bodyPr spcFirstLastPara="1" wrap="square" lIns="243825" tIns="243825" rIns="243825" bIns="2438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587" y="1536634"/>
            <a:ext cx="5333006" cy="4555200"/>
          </a:xfrm>
          <a:prstGeom prst="rect">
            <a:avLst/>
          </a:prstGeom>
        </p:spPr>
        <p:txBody>
          <a:bodyPr spcFirstLastPara="1" wrap="square" lIns="243825" tIns="243825" rIns="243825" bIns="243825" anchor="t" anchorCtr="0">
            <a:normAutofit/>
          </a:bodyPr>
          <a:lstStyle>
            <a:lvl1pPr marL="228554" lvl="0" indent="-231729">
              <a:spcBef>
                <a:spcPts val="0"/>
              </a:spcBef>
              <a:spcAft>
                <a:spcPts val="0"/>
              </a:spcAft>
              <a:buSzPts val="3700"/>
              <a:buChar char="●"/>
              <a:defRPr sz="1850"/>
            </a:lvl1pPr>
            <a:lvl2pPr marL="457109" lvl="1" indent="-215857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1600"/>
            </a:lvl2pPr>
            <a:lvl3pPr marL="685663" lvl="2" indent="-215857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1600"/>
            </a:lvl3pPr>
            <a:lvl4pPr marL="914217" lvl="3" indent="-215857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1600"/>
            </a:lvl4pPr>
            <a:lvl5pPr marL="1142771" lvl="4" indent="-215857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1600"/>
            </a:lvl5pPr>
            <a:lvl6pPr marL="1371326" lvl="5" indent="-215857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1600"/>
            </a:lvl6pPr>
            <a:lvl7pPr marL="1599880" lvl="6" indent="-215857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1600"/>
            </a:lvl7pPr>
            <a:lvl8pPr marL="1828434" lvl="7" indent="-215857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1600"/>
            </a:lvl8pPr>
            <a:lvl9pPr marL="2056989" lvl="8" indent="-215857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2995" y="1536634"/>
            <a:ext cx="5333006" cy="4555200"/>
          </a:xfrm>
          <a:prstGeom prst="rect">
            <a:avLst/>
          </a:prstGeom>
        </p:spPr>
        <p:txBody>
          <a:bodyPr spcFirstLastPara="1" wrap="square" lIns="243825" tIns="243825" rIns="243825" bIns="243825" anchor="t" anchorCtr="0">
            <a:normAutofit/>
          </a:bodyPr>
          <a:lstStyle>
            <a:lvl1pPr marL="228554" lvl="0" indent="-231729">
              <a:spcBef>
                <a:spcPts val="0"/>
              </a:spcBef>
              <a:spcAft>
                <a:spcPts val="0"/>
              </a:spcAft>
              <a:buSzPts val="3700"/>
              <a:buChar char="●"/>
              <a:defRPr sz="1850"/>
            </a:lvl1pPr>
            <a:lvl2pPr marL="457109" lvl="1" indent="-215857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1600"/>
            </a:lvl2pPr>
            <a:lvl3pPr marL="685663" lvl="2" indent="-215857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1600"/>
            </a:lvl3pPr>
            <a:lvl4pPr marL="914217" lvl="3" indent="-215857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1600"/>
            </a:lvl4pPr>
            <a:lvl5pPr marL="1142771" lvl="4" indent="-215857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1600"/>
            </a:lvl5pPr>
            <a:lvl6pPr marL="1371326" lvl="5" indent="-215857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1600"/>
            </a:lvl6pPr>
            <a:lvl7pPr marL="1599880" lvl="6" indent="-215857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1600"/>
            </a:lvl7pPr>
            <a:lvl8pPr marL="1828434" lvl="7" indent="-215857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1600"/>
            </a:lvl8pPr>
            <a:lvl9pPr marL="2056989" lvl="8" indent="-215857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252" y="6217623"/>
            <a:ext cx="731605" cy="524850"/>
          </a:xfrm>
          <a:prstGeom prst="rect">
            <a:avLst/>
          </a:prstGeom>
        </p:spPr>
        <p:txBody>
          <a:bodyPr spcFirstLastPara="1" wrap="square" lIns="243825" tIns="243825" rIns="243825" bIns="2438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542378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587" y="593367"/>
            <a:ext cx="11360421" cy="763650"/>
          </a:xfrm>
          <a:prstGeom prst="rect">
            <a:avLst/>
          </a:prstGeom>
        </p:spPr>
        <p:txBody>
          <a:bodyPr spcFirstLastPara="1" wrap="square" lIns="243825" tIns="243825" rIns="243825" bIns="2438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252" y="6217623"/>
            <a:ext cx="731605" cy="524850"/>
          </a:xfrm>
          <a:prstGeom prst="rect">
            <a:avLst/>
          </a:prstGeom>
        </p:spPr>
        <p:txBody>
          <a:bodyPr spcFirstLastPara="1" wrap="square" lIns="243825" tIns="243825" rIns="243825" bIns="2438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352344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587" y="740800"/>
            <a:ext cx="3743813" cy="1007550"/>
          </a:xfrm>
          <a:prstGeom prst="rect">
            <a:avLst/>
          </a:prstGeom>
        </p:spPr>
        <p:txBody>
          <a:bodyPr spcFirstLastPara="1" wrap="square" lIns="243825" tIns="243825" rIns="243825" bIns="2438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3199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3199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3199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3199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3199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3199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3199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3199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3199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587" y="1852800"/>
            <a:ext cx="3743813" cy="4239150"/>
          </a:xfrm>
          <a:prstGeom prst="rect">
            <a:avLst/>
          </a:prstGeom>
        </p:spPr>
        <p:txBody>
          <a:bodyPr spcFirstLastPara="1" wrap="square" lIns="243825" tIns="243825" rIns="243825" bIns="243825" anchor="t" anchorCtr="0">
            <a:normAutofit/>
          </a:bodyPr>
          <a:lstStyle>
            <a:lvl1pPr marL="228554" lvl="0" indent="-215857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1600"/>
            </a:lvl1pPr>
            <a:lvl2pPr marL="457109" lvl="1" indent="-215857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1600"/>
            </a:lvl2pPr>
            <a:lvl3pPr marL="685663" lvl="2" indent="-215857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1600"/>
            </a:lvl3pPr>
            <a:lvl4pPr marL="914217" lvl="3" indent="-215857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1600"/>
            </a:lvl4pPr>
            <a:lvl5pPr marL="1142771" lvl="4" indent="-215857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1600"/>
            </a:lvl5pPr>
            <a:lvl6pPr marL="1371326" lvl="5" indent="-215857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1600"/>
            </a:lvl6pPr>
            <a:lvl7pPr marL="1599880" lvl="6" indent="-215857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1600"/>
            </a:lvl7pPr>
            <a:lvl8pPr marL="1828434" lvl="7" indent="-215857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1600"/>
            </a:lvl8pPr>
            <a:lvl9pPr marL="2056989" lvl="8" indent="-215857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252" y="6217623"/>
            <a:ext cx="731605" cy="524850"/>
          </a:xfrm>
          <a:prstGeom prst="rect">
            <a:avLst/>
          </a:prstGeom>
        </p:spPr>
        <p:txBody>
          <a:bodyPr spcFirstLastPara="1" wrap="square" lIns="243825" tIns="243825" rIns="243825" bIns="2438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039765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46" y="600200"/>
            <a:ext cx="8490095" cy="5454450"/>
          </a:xfrm>
          <a:prstGeom prst="rect">
            <a:avLst/>
          </a:prstGeom>
        </p:spPr>
        <p:txBody>
          <a:bodyPr spcFirstLastPara="1" wrap="square" lIns="243825" tIns="243825" rIns="243825" bIns="2438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800"/>
              <a:buNone/>
              <a:defRPr sz="6399"/>
            </a:lvl1pPr>
            <a:lvl2pPr lvl="1">
              <a:spcBef>
                <a:spcPts val="0"/>
              </a:spcBef>
              <a:spcAft>
                <a:spcPts val="0"/>
              </a:spcAft>
              <a:buSzPts val="12800"/>
              <a:buNone/>
              <a:defRPr sz="6399"/>
            </a:lvl2pPr>
            <a:lvl3pPr lvl="2">
              <a:spcBef>
                <a:spcPts val="0"/>
              </a:spcBef>
              <a:spcAft>
                <a:spcPts val="0"/>
              </a:spcAft>
              <a:buSzPts val="12800"/>
              <a:buNone/>
              <a:defRPr sz="6399"/>
            </a:lvl3pPr>
            <a:lvl4pPr lvl="3">
              <a:spcBef>
                <a:spcPts val="0"/>
              </a:spcBef>
              <a:spcAft>
                <a:spcPts val="0"/>
              </a:spcAft>
              <a:buSzPts val="12800"/>
              <a:buNone/>
              <a:defRPr sz="6399"/>
            </a:lvl4pPr>
            <a:lvl5pPr lvl="4">
              <a:spcBef>
                <a:spcPts val="0"/>
              </a:spcBef>
              <a:spcAft>
                <a:spcPts val="0"/>
              </a:spcAft>
              <a:buSzPts val="12800"/>
              <a:buNone/>
              <a:defRPr sz="6399"/>
            </a:lvl5pPr>
            <a:lvl6pPr lvl="5">
              <a:spcBef>
                <a:spcPts val="0"/>
              </a:spcBef>
              <a:spcAft>
                <a:spcPts val="0"/>
              </a:spcAft>
              <a:buSzPts val="12800"/>
              <a:buNone/>
              <a:defRPr sz="6399"/>
            </a:lvl6pPr>
            <a:lvl7pPr lvl="6">
              <a:spcBef>
                <a:spcPts val="0"/>
              </a:spcBef>
              <a:spcAft>
                <a:spcPts val="0"/>
              </a:spcAft>
              <a:buSzPts val="12800"/>
              <a:buNone/>
              <a:defRPr sz="6399"/>
            </a:lvl7pPr>
            <a:lvl8pPr lvl="7">
              <a:spcBef>
                <a:spcPts val="0"/>
              </a:spcBef>
              <a:spcAft>
                <a:spcPts val="0"/>
              </a:spcAft>
              <a:buSzPts val="12800"/>
              <a:buNone/>
              <a:defRPr sz="6399"/>
            </a:lvl8pPr>
            <a:lvl9pPr lvl="8">
              <a:spcBef>
                <a:spcPts val="0"/>
              </a:spcBef>
              <a:spcAft>
                <a:spcPts val="0"/>
              </a:spcAft>
              <a:buSzPts val="12800"/>
              <a:buNone/>
              <a:defRPr sz="6399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252" y="6217623"/>
            <a:ext cx="731605" cy="524850"/>
          </a:xfrm>
          <a:prstGeom prst="rect">
            <a:avLst/>
          </a:prstGeom>
        </p:spPr>
        <p:txBody>
          <a:bodyPr spcFirstLastPara="1" wrap="square" lIns="243825" tIns="243825" rIns="243825" bIns="2438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449501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5806" y="-167"/>
            <a:ext cx="6095806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3989" y="1644234"/>
            <a:ext cx="5393448" cy="1976400"/>
          </a:xfrm>
          <a:prstGeom prst="rect">
            <a:avLst/>
          </a:prstGeom>
        </p:spPr>
        <p:txBody>
          <a:bodyPr spcFirstLastPara="1" wrap="square" lIns="243825" tIns="243825" rIns="243825" bIns="2438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5599"/>
            </a:lvl1pPr>
            <a:lvl2pPr lvl="1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5599"/>
            </a:lvl2pPr>
            <a:lvl3pPr lvl="2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5599"/>
            </a:lvl3pPr>
            <a:lvl4pPr lvl="3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5599"/>
            </a:lvl4pPr>
            <a:lvl5pPr lvl="4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5599"/>
            </a:lvl5pPr>
            <a:lvl6pPr lvl="5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5599"/>
            </a:lvl6pPr>
            <a:lvl7pPr lvl="6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5599"/>
            </a:lvl7pPr>
            <a:lvl8pPr lvl="7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5599"/>
            </a:lvl8pPr>
            <a:lvl9pPr lvl="8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5599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3989" y="3737434"/>
            <a:ext cx="5393448" cy="1646850"/>
          </a:xfrm>
          <a:prstGeom prst="rect">
            <a:avLst/>
          </a:prstGeom>
        </p:spPr>
        <p:txBody>
          <a:bodyPr spcFirstLastPara="1" wrap="square" lIns="243825" tIns="243825" rIns="243825" bIns="2438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2799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5790" y="965434"/>
            <a:ext cx="5115834" cy="4926750"/>
          </a:xfrm>
          <a:prstGeom prst="rect">
            <a:avLst/>
          </a:prstGeom>
        </p:spPr>
        <p:txBody>
          <a:bodyPr spcFirstLastPara="1" wrap="square" lIns="243825" tIns="243825" rIns="243825" bIns="243825" anchor="ctr" anchorCtr="0">
            <a:normAutofit/>
          </a:bodyPr>
          <a:lstStyle>
            <a:lvl1pPr marL="228554" lvl="0" indent="-266647"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1pPr>
            <a:lvl2pPr marL="457109" lvl="1" indent="-231729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2pPr>
            <a:lvl3pPr marL="685663" lvl="2" indent="-231729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3pPr>
            <a:lvl4pPr marL="914217" lvl="3" indent="-231729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4pPr>
            <a:lvl5pPr marL="1142771" lvl="4" indent="-231729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5pPr>
            <a:lvl6pPr marL="1371326" lvl="5" indent="-231729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6pPr>
            <a:lvl7pPr marL="1599880" lvl="6" indent="-231729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7pPr>
            <a:lvl8pPr marL="1828434" lvl="7" indent="-231729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8pPr>
            <a:lvl9pPr marL="2056989" lvl="8" indent="-231729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252" y="6217623"/>
            <a:ext cx="731605" cy="524850"/>
          </a:xfrm>
          <a:prstGeom prst="rect">
            <a:avLst/>
          </a:prstGeom>
        </p:spPr>
        <p:txBody>
          <a:bodyPr spcFirstLastPara="1" wrap="square" lIns="243825" tIns="243825" rIns="243825" bIns="2438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469053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587" y="5640767"/>
            <a:ext cx="7998159" cy="806850"/>
          </a:xfrm>
          <a:prstGeom prst="rect">
            <a:avLst/>
          </a:prstGeom>
        </p:spPr>
        <p:txBody>
          <a:bodyPr spcFirstLastPara="1" wrap="square" lIns="243825" tIns="243825" rIns="243825" bIns="243825" anchor="ctr" anchorCtr="0">
            <a:normAutofit/>
          </a:bodyPr>
          <a:lstStyle>
            <a:lvl1pPr marL="228554" lvl="0" indent="-1142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252" y="6217623"/>
            <a:ext cx="731605" cy="524850"/>
          </a:xfrm>
          <a:prstGeom prst="rect">
            <a:avLst/>
          </a:prstGeom>
        </p:spPr>
        <p:txBody>
          <a:bodyPr spcFirstLastPara="1" wrap="square" lIns="243825" tIns="243825" rIns="243825" bIns="2438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544254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587" y="1474834"/>
            <a:ext cx="11360421" cy="2617950"/>
          </a:xfrm>
          <a:prstGeom prst="rect">
            <a:avLst/>
          </a:prstGeom>
        </p:spPr>
        <p:txBody>
          <a:bodyPr spcFirstLastPara="1" wrap="square" lIns="243825" tIns="243825" rIns="243825" bIns="2438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15997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15997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15997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15997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15997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15997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15997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15997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15997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587" y="4202967"/>
            <a:ext cx="11360421" cy="1734450"/>
          </a:xfrm>
          <a:prstGeom prst="rect">
            <a:avLst/>
          </a:prstGeom>
        </p:spPr>
        <p:txBody>
          <a:bodyPr spcFirstLastPara="1" wrap="square" lIns="243825" tIns="243825" rIns="243825" bIns="243825" anchor="t" anchorCtr="0">
            <a:normAutofit/>
          </a:bodyPr>
          <a:lstStyle>
            <a:lvl1pPr marL="228554" lvl="0" indent="-266647" algn="ctr"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1pPr>
            <a:lvl2pPr marL="457109" lvl="1" indent="-231729" algn="ctr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2pPr>
            <a:lvl3pPr marL="685663" lvl="2" indent="-231729" algn="ctr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3pPr>
            <a:lvl4pPr marL="914217" lvl="3" indent="-231729" algn="ctr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4pPr>
            <a:lvl5pPr marL="1142771" lvl="4" indent="-231729" algn="ctr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5pPr>
            <a:lvl6pPr marL="1371326" lvl="5" indent="-231729" algn="ctr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6pPr>
            <a:lvl7pPr marL="1599880" lvl="6" indent="-231729" algn="ctr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7pPr>
            <a:lvl8pPr marL="1828434" lvl="7" indent="-231729" algn="ctr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8pPr>
            <a:lvl9pPr marL="2056989" lvl="8" indent="-231729" algn="ctr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252" y="6217623"/>
            <a:ext cx="731605" cy="524850"/>
          </a:xfrm>
          <a:prstGeom prst="rect">
            <a:avLst/>
          </a:prstGeom>
        </p:spPr>
        <p:txBody>
          <a:bodyPr spcFirstLastPara="1" wrap="square" lIns="243825" tIns="243825" rIns="243825" bIns="2438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050937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252" y="6217623"/>
            <a:ext cx="731605" cy="524850"/>
          </a:xfrm>
          <a:prstGeom prst="rect">
            <a:avLst/>
          </a:prstGeom>
        </p:spPr>
        <p:txBody>
          <a:bodyPr spcFirstLastPara="1" wrap="square" lIns="243825" tIns="243825" rIns="243825" bIns="2438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24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5DABF-1A29-B94D-871A-B27EB5202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A755A9-9B36-F8BB-244C-9B02620D4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F571D-61E6-E6CC-BE87-493EB4F7B6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A069A2-7BD4-13E7-C49C-C3378209B3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CF41B4-BA5E-24CC-5B3B-6F2AEF18A5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AF23FF-214B-5845-9F6C-A33F74907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2B3C-5458-4482-B853-6E5EDF26F597}" type="datetimeFigureOut">
              <a:rPr lang="en-FI" smtClean="0"/>
              <a:t>27/09/2023</a:t>
            </a:fld>
            <a:endParaRPr lang="en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C545B8-6DF4-F575-684A-BFB26CDA7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8641E3-30CF-3CC7-DACE-5BE071076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95B8-8279-4B80-BEF6-E9D6F2E5CA3D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140952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0E26D-AD72-BF0C-9A7E-A8D71890D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4B2016-5D67-6E51-BF6B-1C43D1BB8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2B3C-5458-4482-B853-6E5EDF26F597}" type="datetimeFigureOut">
              <a:rPr lang="en-FI" smtClean="0"/>
              <a:t>27/09/2023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B2A032-1A76-9C81-5407-82C153A18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0E0B67-505E-6751-96E7-E0C6B58EE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95B8-8279-4B80-BEF6-E9D6F2E5CA3D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14205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9D58C0-86B0-BC2A-C6D3-579CADED8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2B3C-5458-4482-B853-6E5EDF26F597}" type="datetimeFigureOut">
              <a:rPr lang="en-FI" smtClean="0"/>
              <a:t>27/09/2023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32CA35-0757-3B87-ECCF-CBDF9C517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6CF5D4-B34E-435B-7F07-F7073CBED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95B8-8279-4B80-BEF6-E9D6F2E5CA3D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336275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BCBF6-BE96-F4F4-1261-44D0FA7DF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3D81C-DA6F-9BB6-E5EE-C32582B9A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8681FF-9BF9-D42B-7C16-B9041B4AD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0D037E-FB9E-08F6-8516-FC685DFB2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2B3C-5458-4482-B853-6E5EDF26F597}" type="datetimeFigureOut">
              <a:rPr lang="en-FI" smtClean="0"/>
              <a:t>27/09/2023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DC24ED-1D75-65E0-062A-679F224B7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197725-01AA-EFFD-1EAE-4664375AA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95B8-8279-4B80-BEF6-E9D6F2E5CA3D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441168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9C8B3-BCA1-E52D-F4FB-343E52984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CB9CFC-3469-0E80-5C96-D58B1D618E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5E33B5-C9F7-7D72-1D2E-777B6B891E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7046A4-B70C-76CB-74A6-35645895E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2B3C-5458-4482-B853-6E5EDF26F597}" type="datetimeFigureOut">
              <a:rPr lang="en-FI" smtClean="0"/>
              <a:t>27/09/2023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2C1596-D53C-003D-7559-E67DAA196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426FDB-A9F0-13A9-BEF6-DBFEFE86D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95B8-8279-4B80-BEF6-E9D6F2E5CA3D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980110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BD8CA8-AD52-D30B-5880-D866B348C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51379D-2061-5DD4-B982-1ADC0FB1A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90E42-62CD-3AA3-EC3E-39247C77D2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82B3C-5458-4482-B853-6E5EDF26F597}" type="datetimeFigureOut">
              <a:rPr lang="en-FI" smtClean="0"/>
              <a:t>27/09/2023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F4335-B4BA-81C8-9F2E-915506AB76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926BA-FA93-5943-47E0-3F9BF808AF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795B8-8279-4B80-BEF6-E9D6F2E5CA3D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108768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3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" name="Google Shape;7;p53"/>
          <p:cNvSpPr txBox="1">
            <a:spLocks noGrp="1"/>
          </p:cNvSpPr>
          <p:nvPr>
            <p:ph type="body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91370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1762FA-416B-98C1-6697-8BD0085BF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55AFF3-3692-56B7-9AAA-FFD2CCBDA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852E51-8650-2A94-79F9-AE48BFA4D3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B4086-EAD8-4FFE-96D9-6B3E740EC873}" type="datetimeFigureOut">
              <a:rPr lang="en-FI" smtClean="0"/>
              <a:t>27/09/2023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AF41D2-15D2-0C47-7304-FA6AD764B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3DC43-656D-5C6D-A853-9E1394D4A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4D7BF-9810-4488-B46D-096B30857C6C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76553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BD8CA8-AD52-D30B-5880-D866B348C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51379D-2061-5DD4-B982-1ADC0FB1A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90E42-62CD-3AA3-EC3E-39247C77D2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82B3C-5458-4482-B853-6E5EDF26F597}" type="datetimeFigureOut">
              <a:rPr lang="en-FI" smtClean="0"/>
              <a:t>27/09/2023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F4335-B4BA-81C8-9F2E-915506AB76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926BA-FA93-5943-47E0-3F9BF808AF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795B8-8279-4B80-BEF6-E9D6F2E5CA3D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470141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587" y="593367"/>
            <a:ext cx="11360421" cy="76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25" tIns="243825" rIns="243825" bIns="2438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587" y="1536634"/>
            <a:ext cx="11360421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25" tIns="243825" rIns="243825" bIns="243825" anchor="t" anchorCtr="0">
            <a:normAutofit/>
          </a:bodyPr>
          <a:lstStyle>
            <a:lvl1pPr marL="457200" lvl="0" indent="-533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Char char="●"/>
              <a:defRPr sz="4800">
                <a:solidFill>
                  <a:schemeClr val="dk2"/>
                </a:solidFill>
              </a:defRPr>
            </a:lvl1pPr>
            <a:lvl2pPr marL="914400" lvl="1" indent="-463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Char char="○"/>
              <a:defRPr sz="3700">
                <a:solidFill>
                  <a:schemeClr val="dk2"/>
                </a:solidFill>
              </a:defRPr>
            </a:lvl2pPr>
            <a:lvl3pPr marL="1371600" lvl="2" indent="-463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Char char="■"/>
              <a:defRPr sz="3700">
                <a:solidFill>
                  <a:schemeClr val="dk2"/>
                </a:solidFill>
              </a:defRPr>
            </a:lvl3pPr>
            <a:lvl4pPr marL="1828800" lvl="3" indent="-463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Char char="●"/>
              <a:defRPr sz="3700">
                <a:solidFill>
                  <a:schemeClr val="dk2"/>
                </a:solidFill>
              </a:defRPr>
            </a:lvl4pPr>
            <a:lvl5pPr marL="2286000" lvl="4" indent="-463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Char char="○"/>
              <a:defRPr sz="3700">
                <a:solidFill>
                  <a:schemeClr val="dk2"/>
                </a:solidFill>
              </a:defRPr>
            </a:lvl5pPr>
            <a:lvl6pPr marL="2743200" lvl="5" indent="-463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Char char="■"/>
              <a:defRPr sz="3700">
                <a:solidFill>
                  <a:schemeClr val="dk2"/>
                </a:solidFill>
              </a:defRPr>
            </a:lvl6pPr>
            <a:lvl7pPr marL="3200400" lvl="6" indent="-463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Char char="●"/>
              <a:defRPr sz="3700">
                <a:solidFill>
                  <a:schemeClr val="dk2"/>
                </a:solidFill>
              </a:defRPr>
            </a:lvl7pPr>
            <a:lvl8pPr marL="3657600" lvl="7" indent="-463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Char char="○"/>
              <a:defRPr sz="3700">
                <a:solidFill>
                  <a:schemeClr val="dk2"/>
                </a:solidFill>
              </a:defRPr>
            </a:lvl8pPr>
            <a:lvl9pPr marL="4114800" lvl="8" indent="-463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Char char="■"/>
              <a:defRPr sz="37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252" y="6217623"/>
            <a:ext cx="731605" cy="524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25" tIns="243825" rIns="243825" bIns="243825" anchor="ctr" anchorCtr="0">
            <a:normAutofit/>
          </a:bodyPr>
          <a:lstStyle>
            <a:lvl1pPr lvl="0" algn="r">
              <a:buNone/>
              <a:defRPr sz="1350">
                <a:solidFill>
                  <a:schemeClr val="dk2"/>
                </a:solidFill>
              </a:defRPr>
            </a:lvl1pPr>
            <a:lvl2pPr lvl="1" algn="r">
              <a:buNone/>
              <a:defRPr sz="1350">
                <a:solidFill>
                  <a:schemeClr val="dk2"/>
                </a:solidFill>
              </a:defRPr>
            </a:lvl2pPr>
            <a:lvl3pPr lvl="2" algn="r">
              <a:buNone/>
              <a:defRPr sz="1350">
                <a:solidFill>
                  <a:schemeClr val="dk2"/>
                </a:solidFill>
              </a:defRPr>
            </a:lvl3pPr>
            <a:lvl4pPr lvl="3" algn="r">
              <a:buNone/>
              <a:defRPr sz="1350">
                <a:solidFill>
                  <a:schemeClr val="dk2"/>
                </a:solidFill>
              </a:defRPr>
            </a:lvl4pPr>
            <a:lvl5pPr lvl="4" algn="r">
              <a:buNone/>
              <a:defRPr sz="1350">
                <a:solidFill>
                  <a:schemeClr val="dk2"/>
                </a:solidFill>
              </a:defRPr>
            </a:lvl5pPr>
            <a:lvl6pPr lvl="5" algn="r">
              <a:buNone/>
              <a:defRPr sz="1350">
                <a:solidFill>
                  <a:schemeClr val="dk2"/>
                </a:solidFill>
              </a:defRPr>
            </a:lvl6pPr>
            <a:lvl7pPr lvl="6" algn="r">
              <a:buNone/>
              <a:defRPr sz="1350">
                <a:solidFill>
                  <a:schemeClr val="dk2"/>
                </a:solidFill>
              </a:defRPr>
            </a:lvl7pPr>
            <a:lvl8pPr lvl="7" algn="r">
              <a:buNone/>
              <a:defRPr sz="1350">
                <a:solidFill>
                  <a:schemeClr val="dk2"/>
                </a:solidFill>
              </a:defRPr>
            </a:lvl8pPr>
            <a:lvl9pPr lvl="8" algn="r">
              <a:buNone/>
              <a:defRPr sz="135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722364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74.jp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73.jpg"/><Relationship Id="rId5" Type="http://schemas.openxmlformats.org/officeDocument/2006/relationships/image" Target="../media/image72.jpeg"/><Relationship Id="rId10" Type="http://schemas.openxmlformats.org/officeDocument/2006/relationships/image" Target="../media/image75.png"/><Relationship Id="rId4" Type="http://schemas.openxmlformats.org/officeDocument/2006/relationships/image" Target="../media/image71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13" Type="http://schemas.openxmlformats.org/officeDocument/2006/relationships/image" Target="../media/image83.png"/><Relationship Id="rId3" Type="http://schemas.openxmlformats.org/officeDocument/2006/relationships/image" Target="../media/image7.png"/><Relationship Id="rId7" Type="http://schemas.openxmlformats.org/officeDocument/2006/relationships/image" Target="../media/image77.png"/><Relationship Id="rId12" Type="http://schemas.openxmlformats.org/officeDocument/2006/relationships/image" Target="../media/image82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1.wdp"/><Relationship Id="rId11" Type="http://schemas.openxmlformats.org/officeDocument/2006/relationships/image" Target="../media/image81.png"/><Relationship Id="rId5" Type="http://schemas.openxmlformats.org/officeDocument/2006/relationships/image" Target="../media/image8.png"/><Relationship Id="rId10" Type="http://schemas.openxmlformats.org/officeDocument/2006/relationships/image" Target="../media/image80.svg"/><Relationship Id="rId4" Type="http://schemas.openxmlformats.org/officeDocument/2006/relationships/image" Target="../media/image76.jpg"/><Relationship Id="rId9" Type="http://schemas.openxmlformats.org/officeDocument/2006/relationships/image" Target="../media/image79.png"/><Relationship Id="rId14" Type="http://schemas.openxmlformats.org/officeDocument/2006/relationships/image" Target="../media/image8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85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f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g"/><Relationship Id="rId13" Type="http://schemas.openxmlformats.org/officeDocument/2006/relationships/image" Target="../media/image95.png"/><Relationship Id="rId18" Type="http://schemas.openxmlformats.org/officeDocument/2006/relationships/image" Target="../media/image100.svg"/><Relationship Id="rId26" Type="http://schemas.openxmlformats.org/officeDocument/2006/relationships/image" Target="../media/image108.svg"/><Relationship Id="rId3" Type="http://schemas.openxmlformats.org/officeDocument/2006/relationships/image" Target="../media/image7.png"/><Relationship Id="rId21" Type="http://schemas.openxmlformats.org/officeDocument/2006/relationships/image" Target="../media/image103.png"/><Relationship Id="rId7" Type="http://schemas.openxmlformats.org/officeDocument/2006/relationships/image" Target="../media/image89.svg"/><Relationship Id="rId12" Type="http://schemas.openxmlformats.org/officeDocument/2006/relationships/image" Target="../media/image94.svg"/><Relationship Id="rId17" Type="http://schemas.openxmlformats.org/officeDocument/2006/relationships/image" Target="../media/image99.png"/><Relationship Id="rId25" Type="http://schemas.openxmlformats.org/officeDocument/2006/relationships/image" Target="../media/image10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98.svg"/><Relationship Id="rId20" Type="http://schemas.openxmlformats.org/officeDocument/2006/relationships/image" Target="../media/image102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24" Type="http://schemas.openxmlformats.org/officeDocument/2006/relationships/image" Target="../media/image106.svg"/><Relationship Id="rId5" Type="http://schemas.microsoft.com/office/2007/relationships/hdphoto" Target="../media/hdphoto1.wdp"/><Relationship Id="rId15" Type="http://schemas.openxmlformats.org/officeDocument/2006/relationships/image" Target="../media/image97.png"/><Relationship Id="rId23" Type="http://schemas.openxmlformats.org/officeDocument/2006/relationships/image" Target="../media/image105.png"/><Relationship Id="rId10" Type="http://schemas.openxmlformats.org/officeDocument/2006/relationships/image" Target="../media/image92.svg"/><Relationship Id="rId19" Type="http://schemas.openxmlformats.org/officeDocument/2006/relationships/image" Target="../media/image101.png"/><Relationship Id="rId4" Type="http://schemas.openxmlformats.org/officeDocument/2006/relationships/image" Target="../media/image8.png"/><Relationship Id="rId9" Type="http://schemas.openxmlformats.org/officeDocument/2006/relationships/image" Target="../media/image91.png"/><Relationship Id="rId14" Type="http://schemas.openxmlformats.org/officeDocument/2006/relationships/image" Target="../media/image96.svg"/><Relationship Id="rId22" Type="http://schemas.openxmlformats.org/officeDocument/2006/relationships/image" Target="../media/image10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7.png"/><Relationship Id="rId7" Type="http://schemas.openxmlformats.org/officeDocument/2006/relationships/image" Target="../media/image110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12.jp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18.xml"/><Relationship Id="rId6" Type="http://schemas.microsoft.com/office/2007/relationships/hdphoto" Target="../media/hdphoto16.wdp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0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1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12" Type="http://schemas.openxmlformats.org/officeDocument/2006/relationships/image" Target="../media/image120.svg"/><Relationship Id="rId2" Type="http://schemas.openxmlformats.org/officeDocument/2006/relationships/image" Target="../media/image116.jpg"/><Relationship Id="rId16" Type="http://schemas.openxmlformats.org/officeDocument/2006/relationships/image" Target="../media/image124.svg"/><Relationship Id="rId1" Type="http://schemas.openxmlformats.org/officeDocument/2006/relationships/slideLayout" Target="../slideLayouts/slideLayout18.xml"/><Relationship Id="rId6" Type="http://schemas.microsoft.com/office/2007/relationships/hdphoto" Target="../media/hdphoto16.wdp"/><Relationship Id="rId11" Type="http://schemas.openxmlformats.org/officeDocument/2006/relationships/image" Target="../media/image119.png"/><Relationship Id="rId5" Type="http://schemas.openxmlformats.org/officeDocument/2006/relationships/image" Target="../media/image115.png"/><Relationship Id="rId15" Type="http://schemas.openxmlformats.org/officeDocument/2006/relationships/image" Target="../media/image123.png"/><Relationship Id="rId10" Type="http://schemas.openxmlformats.org/officeDocument/2006/relationships/image" Target="../media/image118.svg"/><Relationship Id="rId4" Type="http://schemas.openxmlformats.org/officeDocument/2006/relationships/image" Target="../media/image114.png"/><Relationship Id="rId9" Type="http://schemas.openxmlformats.org/officeDocument/2006/relationships/image" Target="../media/image117.png"/><Relationship Id="rId14" Type="http://schemas.openxmlformats.org/officeDocument/2006/relationships/image" Target="../media/image12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7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5.wdp"/><Relationship Id="rId1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12" Type="http://schemas.openxmlformats.org/officeDocument/2006/relationships/image" Target="../media/image12.png"/><Relationship Id="rId17" Type="http://schemas.microsoft.com/office/2007/relationships/hdphoto" Target="../media/hdphoto7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3.wdp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5.png"/><Relationship Id="rId18" Type="http://schemas.openxmlformats.org/officeDocument/2006/relationships/image" Target="../media/image140.png"/><Relationship Id="rId26" Type="http://schemas.openxmlformats.org/officeDocument/2006/relationships/image" Target="../media/image148.png"/><Relationship Id="rId39" Type="http://schemas.openxmlformats.org/officeDocument/2006/relationships/image" Target="../media/image161.png"/><Relationship Id="rId21" Type="http://schemas.openxmlformats.org/officeDocument/2006/relationships/image" Target="../media/image143.png"/><Relationship Id="rId34" Type="http://schemas.openxmlformats.org/officeDocument/2006/relationships/image" Target="../media/image156.png"/><Relationship Id="rId42" Type="http://schemas.openxmlformats.org/officeDocument/2006/relationships/image" Target="../media/image164.png"/><Relationship Id="rId47" Type="http://schemas.openxmlformats.org/officeDocument/2006/relationships/image" Target="../media/image169.png"/><Relationship Id="rId50" Type="http://schemas.openxmlformats.org/officeDocument/2006/relationships/image" Target="../media/image172.png"/><Relationship Id="rId55" Type="http://schemas.openxmlformats.org/officeDocument/2006/relationships/image" Target="../media/image177.png"/><Relationship Id="rId7" Type="http://schemas.openxmlformats.org/officeDocument/2006/relationships/image" Target="../media/image129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38.png"/><Relationship Id="rId29" Type="http://schemas.openxmlformats.org/officeDocument/2006/relationships/image" Target="../media/image151.png"/><Relationship Id="rId11" Type="http://schemas.openxmlformats.org/officeDocument/2006/relationships/image" Target="../media/image133.png"/><Relationship Id="rId24" Type="http://schemas.openxmlformats.org/officeDocument/2006/relationships/image" Target="../media/image146.png"/><Relationship Id="rId32" Type="http://schemas.openxmlformats.org/officeDocument/2006/relationships/image" Target="../media/image154.png"/><Relationship Id="rId37" Type="http://schemas.openxmlformats.org/officeDocument/2006/relationships/image" Target="../media/image159.png"/><Relationship Id="rId40" Type="http://schemas.openxmlformats.org/officeDocument/2006/relationships/image" Target="../media/image162.png"/><Relationship Id="rId45" Type="http://schemas.openxmlformats.org/officeDocument/2006/relationships/image" Target="../media/image167.png"/><Relationship Id="rId53" Type="http://schemas.openxmlformats.org/officeDocument/2006/relationships/image" Target="../media/image175.png"/><Relationship Id="rId5" Type="http://schemas.microsoft.com/office/2007/relationships/hdphoto" Target="../media/hdphoto1.wdp"/><Relationship Id="rId10" Type="http://schemas.openxmlformats.org/officeDocument/2006/relationships/image" Target="../media/image132.png"/><Relationship Id="rId19" Type="http://schemas.openxmlformats.org/officeDocument/2006/relationships/image" Target="../media/image141.png"/><Relationship Id="rId31" Type="http://schemas.openxmlformats.org/officeDocument/2006/relationships/image" Target="../media/image153.png"/><Relationship Id="rId44" Type="http://schemas.openxmlformats.org/officeDocument/2006/relationships/image" Target="../media/image166.png"/><Relationship Id="rId52" Type="http://schemas.openxmlformats.org/officeDocument/2006/relationships/image" Target="../media/image174.png"/><Relationship Id="rId4" Type="http://schemas.openxmlformats.org/officeDocument/2006/relationships/image" Target="../media/image8.png"/><Relationship Id="rId9" Type="http://schemas.openxmlformats.org/officeDocument/2006/relationships/image" Target="../media/image131.png"/><Relationship Id="rId14" Type="http://schemas.openxmlformats.org/officeDocument/2006/relationships/image" Target="../media/image136.png"/><Relationship Id="rId22" Type="http://schemas.openxmlformats.org/officeDocument/2006/relationships/image" Target="../media/image144.png"/><Relationship Id="rId27" Type="http://schemas.openxmlformats.org/officeDocument/2006/relationships/image" Target="../media/image149.png"/><Relationship Id="rId30" Type="http://schemas.openxmlformats.org/officeDocument/2006/relationships/image" Target="../media/image152.png"/><Relationship Id="rId35" Type="http://schemas.openxmlformats.org/officeDocument/2006/relationships/image" Target="../media/image157.png"/><Relationship Id="rId43" Type="http://schemas.openxmlformats.org/officeDocument/2006/relationships/image" Target="../media/image165.png"/><Relationship Id="rId48" Type="http://schemas.openxmlformats.org/officeDocument/2006/relationships/image" Target="../media/image170.png"/><Relationship Id="rId8" Type="http://schemas.openxmlformats.org/officeDocument/2006/relationships/image" Target="../media/image130.png"/><Relationship Id="rId51" Type="http://schemas.openxmlformats.org/officeDocument/2006/relationships/image" Target="../media/image173.png"/><Relationship Id="rId3" Type="http://schemas.openxmlformats.org/officeDocument/2006/relationships/notesSlide" Target="../notesSlides/notesSlide18.xml"/><Relationship Id="rId12" Type="http://schemas.openxmlformats.org/officeDocument/2006/relationships/image" Target="../media/image134.png"/><Relationship Id="rId17" Type="http://schemas.openxmlformats.org/officeDocument/2006/relationships/image" Target="../media/image139.png"/><Relationship Id="rId25" Type="http://schemas.openxmlformats.org/officeDocument/2006/relationships/image" Target="../media/image147.png"/><Relationship Id="rId33" Type="http://schemas.openxmlformats.org/officeDocument/2006/relationships/image" Target="../media/image155.png"/><Relationship Id="rId38" Type="http://schemas.openxmlformats.org/officeDocument/2006/relationships/image" Target="../media/image160.png"/><Relationship Id="rId46" Type="http://schemas.openxmlformats.org/officeDocument/2006/relationships/image" Target="../media/image168.png"/><Relationship Id="rId20" Type="http://schemas.openxmlformats.org/officeDocument/2006/relationships/image" Target="../media/image142.png"/><Relationship Id="rId41" Type="http://schemas.openxmlformats.org/officeDocument/2006/relationships/image" Target="../media/image163.png"/><Relationship Id="rId54" Type="http://schemas.openxmlformats.org/officeDocument/2006/relationships/image" Target="../media/image176.png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128.png"/><Relationship Id="rId15" Type="http://schemas.openxmlformats.org/officeDocument/2006/relationships/image" Target="../media/image137.png"/><Relationship Id="rId23" Type="http://schemas.openxmlformats.org/officeDocument/2006/relationships/image" Target="../media/image145.png"/><Relationship Id="rId28" Type="http://schemas.openxmlformats.org/officeDocument/2006/relationships/image" Target="../media/image150.png"/><Relationship Id="rId36" Type="http://schemas.openxmlformats.org/officeDocument/2006/relationships/image" Target="../media/image158.png"/><Relationship Id="rId49" Type="http://schemas.openxmlformats.org/officeDocument/2006/relationships/image" Target="../media/image1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8.jp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9.xml"/><Relationship Id="rId5" Type="http://schemas.openxmlformats.org/officeDocument/2006/relationships/hyperlink" Target="http://www.sprint.ai/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jp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jpg"/><Relationship Id="rId11" Type="http://schemas.openxmlformats.org/officeDocument/2006/relationships/image" Target="../media/image21.jpg"/><Relationship Id="rId5" Type="http://schemas.microsoft.com/office/2007/relationships/hdphoto" Target="../media/hdphoto1.wdp"/><Relationship Id="rId10" Type="http://schemas.openxmlformats.org/officeDocument/2006/relationships/image" Target="../media/image20.jpg"/><Relationship Id="rId4" Type="http://schemas.openxmlformats.org/officeDocument/2006/relationships/image" Target="../media/image8.png"/><Relationship Id="rId9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17/06/relationships/model3d" Target="../media/model3d2.glb"/><Relationship Id="rId13" Type="http://schemas.openxmlformats.org/officeDocument/2006/relationships/image" Target="../media/image30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7.png"/><Relationship Id="rId12" Type="http://schemas.microsoft.com/office/2017/06/relationships/model3d" Target="../media/model3d4.glb"/><Relationship Id="rId17" Type="http://schemas.openxmlformats.org/officeDocument/2006/relationships/image" Target="../media/image32.png"/><Relationship Id="rId2" Type="http://schemas.openxmlformats.org/officeDocument/2006/relationships/slideLayout" Target="../slideLayouts/slideLayout13.xml"/><Relationship Id="rId16" Type="http://schemas.microsoft.com/office/2017/06/relationships/model3d" Target="../media/model3d6.glb"/><Relationship Id="rId1" Type="http://schemas.openxmlformats.org/officeDocument/2006/relationships/themeOverride" Target="../theme/themeOverride3.xml"/><Relationship Id="rId6" Type="http://schemas.microsoft.com/office/2017/06/relationships/model3d" Target="../media/model3d1.glb"/><Relationship Id="rId11" Type="http://schemas.openxmlformats.org/officeDocument/2006/relationships/image" Target="../media/image29.png"/><Relationship Id="rId5" Type="http://schemas.microsoft.com/office/2007/relationships/hdphoto" Target="../media/hdphoto1.wdp"/><Relationship Id="rId15" Type="http://schemas.openxmlformats.org/officeDocument/2006/relationships/image" Target="../media/image31.png"/><Relationship Id="rId10" Type="http://schemas.microsoft.com/office/2017/06/relationships/model3d" Target="../media/model3d3.glb"/><Relationship Id="rId4" Type="http://schemas.openxmlformats.org/officeDocument/2006/relationships/image" Target="../media/image8.png"/><Relationship Id="rId9" Type="http://schemas.openxmlformats.org/officeDocument/2006/relationships/image" Target="../media/image28.png"/><Relationship Id="rId14" Type="http://schemas.microsoft.com/office/2017/06/relationships/model3d" Target="../media/model3d5.glb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3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40.jpg"/></Relationships>
</file>

<file path=ppt/slides/_rels/slide8.xml.rels><?xml version="1.0" encoding="UTF-8" standalone="yes"?>
<Relationships xmlns="http://schemas.openxmlformats.org/package/2006/relationships"><Relationship Id="rId13" Type="http://schemas.microsoft.com/office/2007/relationships/hdphoto" Target="../media/hdphoto10.wdp"/><Relationship Id="rId18" Type="http://schemas.openxmlformats.org/officeDocument/2006/relationships/image" Target="../media/image50.png"/><Relationship Id="rId26" Type="http://schemas.openxmlformats.org/officeDocument/2006/relationships/image" Target="../media/image56.png"/><Relationship Id="rId39" Type="http://schemas.openxmlformats.org/officeDocument/2006/relationships/image" Target="../media/image67.png"/><Relationship Id="rId21" Type="http://schemas.microsoft.com/office/2007/relationships/hdphoto" Target="../media/hdphoto12.wdp"/><Relationship Id="rId34" Type="http://schemas.openxmlformats.org/officeDocument/2006/relationships/image" Target="../media/image64.png"/><Relationship Id="rId42" Type="http://schemas.openxmlformats.org/officeDocument/2006/relationships/image" Target="../media/image69.png"/><Relationship Id="rId7" Type="http://schemas.microsoft.com/office/2007/relationships/hdphoto" Target="../media/hdphoto8.wdp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8.png"/><Relationship Id="rId20" Type="http://schemas.openxmlformats.org/officeDocument/2006/relationships/image" Target="../media/image51.png"/><Relationship Id="rId29" Type="http://schemas.openxmlformats.org/officeDocument/2006/relationships/image" Target="../media/image59.png"/><Relationship Id="rId41" Type="http://schemas.openxmlformats.org/officeDocument/2006/relationships/image" Target="../media/image68.png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41.png"/><Relationship Id="rId11" Type="http://schemas.microsoft.com/office/2007/relationships/hdphoto" Target="../media/hdphoto9.wdp"/><Relationship Id="rId24" Type="http://schemas.openxmlformats.org/officeDocument/2006/relationships/image" Target="../media/image54.png"/><Relationship Id="rId32" Type="http://schemas.openxmlformats.org/officeDocument/2006/relationships/image" Target="../media/image62.png"/><Relationship Id="rId37" Type="http://schemas.openxmlformats.org/officeDocument/2006/relationships/image" Target="../media/image66.png"/><Relationship Id="rId40" Type="http://schemas.microsoft.com/office/2007/relationships/hdphoto" Target="../media/hdphoto15.wdp"/><Relationship Id="rId5" Type="http://schemas.microsoft.com/office/2007/relationships/hdphoto" Target="../media/hdphoto1.wdp"/><Relationship Id="rId15" Type="http://schemas.openxmlformats.org/officeDocument/2006/relationships/image" Target="../media/image47.png"/><Relationship Id="rId23" Type="http://schemas.openxmlformats.org/officeDocument/2006/relationships/image" Target="../media/image53.png"/><Relationship Id="rId28" Type="http://schemas.openxmlformats.org/officeDocument/2006/relationships/image" Target="../media/image58.png"/><Relationship Id="rId36" Type="http://schemas.microsoft.com/office/2007/relationships/hdphoto" Target="../media/hdphoto13.wdp"/><Relationship Id="rId10" Type="http://schemas.openxmlformats.org/officeDocument/2006/relationships/image" Target="../media/image44.png"/><Relationship Id="rId19" Type="http://schemas.microsoft.com/office/2007/relationships/hdphoto" Target="../media/hdphoto11.wdp"/><Relationship Id="rId31" Type="http://schemas.openxmlformats.org/officeDocument/2006/relationships/image" Target="../media/image61.png"/><Relationship Id="rId4" Type="http://schemas.openxmlformats.org/officeDocument/2006/relationships/image" Target="../media/image8.png"/><Relationship Id="rId9" Type="http://schemas.openxmlformats.org/officeDocument/2006/relationships/image" Target="../media/image43.png"/><Relationship Id="rId14" Type="http://schemas.openxmlformats.org/officeDocument/2006/relationships/image" Target="../media/image46.png"/><Relationship Id="rId22" Type="http://schemas.openxmlformats.org/officeDocument/2006/relationships/image" Target="../media/image52.png"/><Relationship Id="rId27" Type="http://schemas.openxmlformats.org/officeDocument/2006/relationships/image" Target="../media/image57.png"/><Relationship Id="rId30" Type="http://schemas.openxmlformats.org/officeDocument/2006/relationships/image" Target="../media/image60.png"/><Relationship Id="rId35" Type="http://schemas.openxmlformats.org/officeDocument/2006/relationships/image" Target="../media/image65.png"/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8.xml"/><Relationship Id="rId12" Type="http://schemas.openxmlformats.org/officeDocument/2006/relationships/image" Target="../media/image45.png"/><Relationship Id="rId17" Type="http://schemas.openxmlformats.org/officeDocument/2006/relationships/image" Target="../media/image49.png"/><Relationship Id="rId25" Type="http://schemas.openxmlformats.org/officeDocument/2006/relationships/image" Target="../media/image55.png"/><Relationship Id="rId33" Type="http://schemas.openxmlformats.org/officeDocument/2006/relationships/image" Target="../media/image63.png"/><Relationship Id="rId38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000">
              <a:schemeClr val="bg1">
                <a:lumMod val="10000"/>
              </a:schemeClr>
            </a:gs>
            <a:gs pos="100000">
              <a:srgbClr val="142435"/>
            </a:gs>
          </a:gsLst>
          <a:lin ang="0" scaled="0"/>
        </a:gra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"/>
          <p:cNvSpPr txBox="1"/>
          <p:nvPr/>
        </p:nvSpPr>
        <p:spPr>
          <a:xfrm>
            <a:off x="999020" y="2613331"/>
            <a:ext cx="10193573" cy="1421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7" tIns="45707" rIns="45707" bIns="45707" anchor="t" anchorCtr="0">
            <a:spAutoFit/>
          </a:bodyPr>
          <a:lstStyle/>
          <a:p>
            <a:pPr defTabSz="457109">
              <a:lnSpc>
                <a:spcPct val="80000"/>
              </a:lnSpc>
              <a:buClr>
                <a:srgbClr val="000000"/>
              </a:buClr>
              <a:buSzPts val="10800"/>
            </a:pPr>
            <a:r>
              <a:rPr lang="pt-PT" sz="5399" b="1" kern="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MAXIMIZING</a:t>
            </a:r>
            <a:endParaRPr sz="7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457109">
              <a:lnSpc>
                <a:spcPct val="80000"/>
              </a:lnSpc>
              <a:buClr>
                <a:srgbClr val="000000"/>
              </a:buClr>
              <a:buSzPts val="10800"/>
            </a:pPr>
            <a:r>
              <a:rPr lang="pt-PT" sz="5399" b="1" kern="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SUCCESS</a:t>
            </a:r>
            <a:endParaRPr sz="5399" b="1" kern="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3" name="Google Shape;12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8796" y="1001130"/>
            <a:ext cx="4573855" cy="13050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9;p16">
            <a:extLst>
              <a:ext uri="{FF2B5EF4-FFF2-40B4-BE49-F238E27FC236}">
                <a16:creationId xmlns:a16="http://schemas.microsoft.com/office/drawing/2014/main" id="{53EDEEAB-49E8-ACE6-6CC4-D94DB3685A08}"/>
              </a:ext>
            </a:extLst>
          </p:cNvPr>
          <p:cNvSpPr txBox="1"/>
          <p:nvPr/>
        </p:nvSpPr>
        <p:spPr>
          <a:xfrm>
            <a:off x="5568706" y="6433909"/>
            <a:ext cx="1054213" cy="203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7" tIns="45707" rIns="45707" bIns="45707" anchor="t" anchorCtr="0">
            <a:spAutoFit/>
          </a:bodyPr>
          <a:lstStyle/>
          <a:p>
            <a:pPr algn="ctr" defTabSz="457109">
              <a:lnSpc>
                <a:spcPct val="80000"/>
              </a:lnSpc>
              <a:buClr>
                <a:srgbClr val="000000"/>
              </a:buClr>
              <a:defRPr/>
            </a:pPr>
            <a:r>
              <a:rPr lang="pt-PT" sz="900" kern="0" dirty="0">
                <a:solidFill>
                  <a:srgbClr val="FFFFFF"/>
                </a:solidFill>
                <a:latin typeface="Archivo"/>
                <a:ea typeface="Archivo"/>
                <a:cs typeface="Archivo"/>
                <a:sym typeface="Archivo"/>
              </a:rPr>
              <a:t>*Confidential</a:t>
            </a:r>
            <a:endParaRPr sz="900" b="1" kern="0" dirty="0">
              <a:solidFill>
                <a:srgbClr val="FFFFF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3" name="Google Shape;121;p2">
            <a:extLst>
              <a:ext uri="{FF2B5EF4-FFF2-40B4-BE49-F238E27FC236}">
                <a16:creationId xmlns:a16="http://schemas.microsoft.com/office/drawing/2014/main" id="{04149103-A31A-E24A-3F6D-9C5D0ABC7162}"/>
              </a:ext>
            </a:extLst>
          </p:cNvPr>
          <p:cNvPicPr preferRelativeResize="0"/>
          <p:nvPr/>
        </p:nvPicPr>
        <p:blipFill rotWithShape="1">
          <a:blip r:embed="rId5">
            <a:alphaModFix amt="85000"/>
          </a:blip>
          <a:srcRect/>
          <a:stretch/>
        </p:blipFill>
        <p:spPr>
          <a:xfrm>
            <a:off x="4768696" y="722092"/>
            <a:ext cx="6423897" cy="503130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24;p2">
            <a:extLst>
              <a:ext uri="{FF2B5EF4-FFF2-40B4-BE49-F238E27FC236}">
                <a16:creationId xmlns:a16="http://schemas.microsoft.com/office/drawing/2014/main" id="{A63B0609-047A-C1AA-330E-C3295C9AF22E}"/>
              </a:ext>
            </a:extLst>
          </p:cNvPr>
          <p:cNvSpPr txBox="1"/>
          <p:nvPr/>
        </p:nvSpPr>
        <p:spPr>
          <a:xfrm>
            <a:off x="998833" y="5408361"/>
            <a:ext cx="6517407" cy="830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7" tIns="45707" rIns="45707" bIns="45707" anchor="t" anchorCtr="0">
            <a:spAutoFit/>
          </a:bodyPr>
          <a:lstStyle/>
          <a:p>
            <a:pPr marL="0" marR="0" lvl="0" indent="0" algn="l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Tx/>
              <a:buNone/>
              <a:tabLst/>
              <a:defRPr/>
            </a:pPr>
            <a:r>
              <a:rPr lang="pt-PT" sz="2400" b="1" kern="0" dirty="0">
                <a:solidFill>
                  <a:srgbClr val="FFFFFF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E.H.C. Business Forum</a:t>
            </a:r>
            <a:br>
              <a:rPr kumimoji="0" lang="pt-PT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Helvetica Neue"/>
                <a:cs typeface="Helvetica Neue"/>
                <a:sym typeface="Helvetica Neue"/>
              </a:rPr>
            </a:br>
            <a:r>
              <a:rPr lang="pt-PT" sz="2400" kern="0" dirty="0">
                <a:solidFill>
                  <a:srgbClr val="FFFFFF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September 28, </a:t>
            </a:r>
            <a:r>
              <a:rPr kumimoji="0" lang="pt-PT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Helvetica Neue"/>
                <a:cs typeface="Helvetica Neue"/>
                <a:sym typeface="Helvetica Neue"/>
              </a:rPr>
              <a:t>2023</a:t>
            </a:r>
            <a:endParaRPr kumimoji="0" sz="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4025414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000">
              <a:schemeClr val="bg1">
                <a:lumMod val="10000"/>
              </a:schemeClr>
            </a:gs>
            <a:gs pos="100000">
              <a:srgbClr val="142435"/>
            </a:gs>
          </a:gsLst>
          <a:lin ang="0" scaled="0"/>
        </a:gra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ockey player on a blue background&#10;&#10;Description automatically generated">
            <a:extLst>
              <a:ext uri="{FF2B5EF4-FFF2-40B4-BE49-F238E27FC236}">
                <a16:creationId xmlns:a16="http://schemas.microsoft.com/office/drawing/2014/main" id="{0527FDE9-1D7F-588D-0285-90E2AEAC2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203" y="1876833"/>
            <a:ext cx="2894556" cy="146710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F013082-6775-D3F5-DFD5-A089E0473C00}"/>
              </a:ext>
            </a:extLst>
          </p:cNvPr>
          <p:cNvGrpSpPr/>
          <p:nvPr/>
        </p:nvGrpSpPr>
        <p:grpSpPr>
          <a:xfrm>
            <a:off x="645175" y="1448484"/>
            <a:ext cx="10870201" cy="5201043"/>
            <a:chOff x="645175" y="1334184"/>
            <a:chExt cx="10870201" cy="5201043"/>
          </a:xfrm>
        </p:grpSpPr>
        <p:pic>
          <p:nvPicPr>
            <p:cNvPr id="33" name="Picture 32" descr="A group of people on bicycles&#10;&#10;Description automatically generated">
              <a:extLst>
                <a:ext uri="{FF2B5EF4-FFF2-40B4-BE49-F238E27FC236}">
                  <a16:creationId xmlns:a16="http://schemas.microsoft.com/office/drawing/2014/main" id="{49686CC8-8412-787C-655E-52E930664F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9" r="31636"/>
            <a:stretch/>
          </p:blipFill>
          <p:spPr>
            <a:xfrm>
              <a:off x="3342333" y="2548074"/>
              <a:ext cx="2279759" cy="1944000"/>
            </a:xfrm>
            <a:prstGeom prst="rect">
              <a:avLst/>
            </a:prstGeom>
          </p:spPr>
        </p:pic>
        <p:pic>
          <p:nvPicPr>
            <p:cNvPr id="34" name="Picture 33" descr="A group of baseball players celebrating&#10;&#10;Description automatically generated">
              <a:extLst>
                <a:ext uri="{FF2B5EF4-FFF2-40B4-BE49-F238E27FC236}">
                  <a16:creationId xmlns:a16="http://schemas.microsoft.com/office/drawing/2014/main" id="{C91212F3-32A9-6671-2C06-CE97F683FF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923"/>
            <a:stretch/>
          </p:blipFill>
          <p:spPr>
            <a:xfrm>
              <a:off x="799717" y="2823653"/>
              <a:ext cx="2279758" cy="2079788"/>
            </a:xfrm>
            <a:prstGeom prst="rect">
              <a:avLst/>
            </a:prstGeom>
          </p:spPr>
        </p:pic>
        <p:sp>
          <p:nvSpPr>
            <p:cNvPr id="36" name="Google Shape;245;p13">
              <a:extLst>
                <a:ext uri="{FF2B5EF4-FFF2-40B4-BE49-F238E27FC236}">
                  <a16:creationId xmlns:a16="http://schemas.microsoft.com/office/drawing/2014/main" id="{1D03670C-3ECB-8E14-0390-BE4C0AE58501}"/>
                </a:ext>
              </a:extLst>
            </p:cNvPr>
            <p:cNvSpPr/>
            <p:nvPr/>
          </p:nvSpPr>
          <p:spPr>
            <a:xfrm>
              <a:off x="645175" y="2495171"/>
              <a:ext cx="1711290" cy="4017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7" tIns="22847" rIns="45707" bIns="22847" anchor="t" anchorCtr="0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Tx/>
                <a:buNone/>
                <a:tabLst/>
                <a:defRPr/>
              </a:pPr>
              <a:r>
                <a:rPr kumimoji="0" lang="pt-PT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1. Moneyball era</a:t>
              </a:r>
              <a:endParaRPr kumimoji="0" sz="1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7" name="Google Shape;246;p13">
              <a:extLst>
                <a:ext uri="{FF2B5EF4-FFF2-40B4-BE49-F238E27FC236}">
                  <a16:creationId xmlns:a16="http://schemas.microsoft.com/office/drawing/2014/main" id="{461C8E2D-F5E9-A915-6DDF-4D95A4227DF7}"/>
                </a:ext>
              </a:extLst>
            </p:cNvPr>
            <p:cNvSpPr/>
            <p:nvPr/>
          </p:nvSpPr>
          <p:spPr>
            <a:xfrm>
              <a:off x="3417846" y="2108176"/>
              <a:ext cx="1626822" cy="4017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7" tIns="22847" rIns="45707" bIns="22847" anchor="t" anchorCtr="0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Tx/>
                <a:buNone/>
                <a:tabLst/>
                <a:defRPr/>
              </a:pPr>
              <a:r>
                <a:rPr kumimoji="0" lang="pt-PT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2. Marginal gains</a:t>
              </a:r>
              <a:endParaRPr kumimoji="0" sz="1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8" name="Google Shape;247;p13">
              <a:extLst>
                <a:ext uri="{FF2B5EF4-FFF2-40B4-BE49-F238E27FC236}">
                  <a16:creationId xmlns:a16="http://schemas.microsoft.com/office/drawing/2014/main" id="{7E67363F-EEA3-7B79-01CE-B4019D1C01D4}"/>
                </a:ext>
              </a:extLst>
            </p:cNvPr>
            <p:cNvSpPr/>
            <p:nvPr/>
          </p:nvSpPr>
          <p:spPr>
            <a:xfrm>
              <a:off x="8866955" y="1334184"/>
              <a:ext cx="2648421" cy="4017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7" tIns="22847" rIns="45707" bIns="22847" anchor="t" anchorCtr="0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Tx/>
                <a:buNone/>
                <a:tabLst/>
                <a:defRPr/>
              </a:pPr>
              <a:r>
                <a:rPr kumimoji="0" lang="pt-PT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4. Artificial intelligence</a:t>
              </a:r>
              <a:endParaRPr kumimoji="0" sz="1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9" name="Google Shape;248;p13">
              <a:extLst>
                <a:ext uri="{FF2B5EF4-FFF2-40B4-BE49-F238E27FC236}">
                  <a16:creationId xmlns:a16="http://schemas.microsoft.com/office/drawing/2014/main" id="{8DC8BF6D-1456-2A55-D405-94B4DE77FD30}"/>
                </a:ext>
              </a:extLst>
            </p:cNvPr>
            <p:cNvSpPr/>
            <p:nvPr/>
          </p:nvSpPr>
          <p:spPr>
            <a:xfrm>
              <a:off x="5996114" y="1721180"/>
              <a:ext cx="1975972" cy="4017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7" tIns="22847" rIns="45707" bIns="22847" anchor="t" anchorCtr="0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Tx/>
                <a:buNone/>
                <a:tabLst/>
                <a:defRPr/>
              </a:pPr>
              <a:r>
                <a:rPr kumimoji="0" lang="pt-PT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3. Data analytics</a:t>
              </a:r>
              <a:endParaRPr kumimoji="0" sz="1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0" name="Google Shape;254;p13">
              <a:extLst>
                <a:ext uri="{FF2B5EF4-FFF2-40B4-BE49-F238E27FC236}">
                  <a16:creationId xmlns:a16="http://schemas.microsoft.com/office/drawing/2014/main" id="{58A9DD64-8436-8903-2316-09FA4F3C3F1E}"/>
                </a:ext>
              </a:extLst>
            </p:cNvPr>
            <p:cNvSpPr txBox="1"/>
            <p:nvPr/>
          </p:nvSpPr>
          <p:spPr>
            <a:xfrm>
              <a:off x="821398" y="5199822"/>
              <a:ext cx="1975977" cy="7078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7" tIns="45707" rIns="45707" bIns="45707" anchor="t" anchorCtr="0">
              <a:spAutoFit/>
            </a:bodyPr>
            <a:lstStyle/>
            <a:p>
              <a:pPr marL="19046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5000"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2001</a:t>
              </a:r>
            </a:p>
            <a:p>
              <a:pPr marL="142846" marR="0" lvl="0" indent="-12380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5000"/>
                <a:buFont typeface="Helvetica Neue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Data-driven approach to player contract evaluation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1" name="Google Shape;255;p13">
              <a:extLst>
                <a:ext uri="{FF2B5EF4-FFF2-40B4-BE49-F238E27FC236}">
                  <a16:creationId xmlns:a16="http://schemas.microsoft.com/office/drawing/2014/main" id="{C0537D2E-3CE1-C689-933E-7B7282D3AEA8}"/>
                </a:ext>
              </a:extLst>
            </p:cNvPr>
            <p:cNvSpPr txBox="1"/>
            <p:nvPr/>
          </p:nvSpPr>
          <p:spPr>
            <a:xfrm>
              <a:off x="3417846" y="4807134"/>
              <a:ext cx="1975977" cy="10771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7" tIns="45707" rIns="45707" bIns="45707" anchor="t" anchorCtr="0">
              <a:spAutoFit/>
            </a:bodyPr>
            <a:lstStyle/>
            <a:p>
              <a:pPr marL="19046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5000"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2010</a:t>
              </a:r>
            </a:p>
            <a:p>
              <a:pPr marL="142846" marR="0" lvl="0" indent="-12380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5000"/>
                <a:buFont typeface="Helvetica Neue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Manual approach to optimize athlete performance in races</a:t>
              </a:r>
            </a:p>
            <a:p>
              <a:pPr marL="142846" marR="0" lvl="0" indent="-12380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5000"/>
                <a:buFont typeface="Helvetica Neue"/>
                <a:buChar char="•"/>
                <a:tabLst/>
                <a:defRPr/>
              </a:pP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2" name="Google Shape;256;p13">
              <a:extLst>
                <a:ext uri="{FF2B5EF4-FFF2-40B4-BE49-F238E27FC236}">
                  <a16:creationId xmlns:a16="http://schemas.microsoft.com/office/drawing/2014/main" id="{C8D41A60-123E-CE6B-36C3-843583B6BDD3}"/>
                </a:ext>
              </a:extLst>
            </p:cNvPr>
            <p:cNvSpPr txBox="1"/>
            <p:nvPr/>
          </p:nvSpPr>
          <p:spPr>
            <a:xfrm>
              <a:off x="5996109" y="4388133"/>
              <a:ext cx="1975977" cy="8925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7" tIns="45707" rIns="45707" bIns="45707" anchor="t" anchorCtr="0">
              <a:spAutoFit/>
            </a:bodyPr>
            <a:lstStyle/>
            <a:p>
              <a:pPr marL="19046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5000"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2017</a:t>
              </a:r>
            </a:p>
            <a:p>
              <a:pPr marL="142846" marR="0" lvl="0" indent="-12380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5000"/>
                <a:buFont typeface="Helvetica Neue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Data scientists become key influencers in sports club decision-making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3" name="Google Shape;257;p13">
              <a:extLst>
                <a:ext uri="{FF2B5EF4-FFF2-40B4-BE49-F238E27FC236}">
                  <a16:creationId xmlns:a16="http://schemas.microsoft.com/office/drawing/2014/main" id="{E1224FBB-A89B-CEE7-FE1E-DFF416473F60}"/>
                </a:ext>
              </a:extLst>
            </p:cNvPr>
            <p:cNvSpPr txBox="1"/>
            <p:nvPr/>
          </p:nvSpPr>
          <p:spPr>
            <a:xfrm>
              <a:off x="8574373" y="3980708"/>
              <a:ext cx="2753641" cy="25545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7" tIns="45707" rIns="45707" bIns="45707" anchor="t" anchorCtr="0">
              <a:spAutoFit/>
            </a:bodyPr>
            <a:lstStyle/>
            <a:p>
              <a:pPr marL="44441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5000"/>
                <a:buFontTx/>
                <a:buNone/>
                <a:tabLst/>
                <a:defRPr/>
              </a:pPr>
              <a:r>
                <a:rPr kumimoji="0" lang="pt-PT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Now</a:t>
              </a:r>
            </a:p>
            <a:p>
              <a:pPr marL="44441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5000"/>
                <a:buFontTx/>
                <a:buNone/>
                <a:tabLst/>
                <a:defRPr/>
              </a:pPr>
              <a:r>
                <a:rPr kumimoji="0" lang="pt-PT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• 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Able to handle complex analyses</a:t>
              </a:r>
            </a:p>
            <a:p>
              <a:pPr marL="44441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5000"/>
                <a:buFontTx/>
                <a:buNone/>
                <a:tabLst/>
                <a:defRPr/>
              </a:pPr>
              <a:r>
                <a:rPr kumimoji="0" lang="pt-PT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• 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C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omplete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 view of an athlete</a:t>
              </a:r>
            </a:p>
            <a:p>
              <a:pPr marL="44441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5000"/>
                <a:buFontTx/>
                <a:buNone/>
                <a:tabLst/>
                <a:defRPr/>
              </a:pPr>
              <a:r>
                <a:rPr kumimoji="0" lang="pt-PT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• 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Forward-looking predictions and 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   insights</a:t>
              </a:r>
            </a:p>
            <a:p>
              <a:pPr marL="44441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5000"/>
                <a:buFontTx/>
                <a:buNone/>
                <a:tabLst/>
                <a:defRPr/>
              </a:pPr>
              <a:r>
                <a:rPr kumimoji="0" lang="pt-PT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• 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Continuously learns from coaches  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   creating a foundational data layer</a:t>
              </a:r>
            </a:p>
            <a:p>
              <a:pPr marL="44441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5000"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44441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5000"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44441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5000"/>
                <a:buFontTx/>
                <a:buNone/>
                <a:tabLst/>
                <a:defRPr/>
              </a:pPr>
              <a:endParaRPr kumimoji="0" lang="pt-PT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44441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5000"/>
                <a:buFontTx/>
                <a:buNone/>
                <a:tabLst/>
                <a:defRPr/>
              </a:pPr>
              <a:endParaRPr kumimoji="0" lang="pt-PT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44441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5000"/>
                <a:buFontTx/>
                <a:buNone/>
                <a:tabLst/>
                <a:defRPr/>
              </a:pPr>
              <a:endParaRPr kumimoji="0" lang="pt-PT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44441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5000"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44" name="Picture 43" descr="A group of men in sports uniforms celebrating&#10;&#10;Description automatically generated">
              <a:extLst>
                <a:ext uri="{FF2B5EF4-FFF2-40B4-BE49-F238E27FC236}">
                  <a16:creationId xmlns:a16="http://schemas.microsoft.com/office/drawing/2014/main" id="{16308BD5-DEC2-90F2-1CEC-24DA9A2523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36" r="23035"/>
            <a:stretch/>
          </p:blipFill>
          <p:spPr>
            <a:xfrm>
              <a:off x="5920716" y="2036152"/>
              <a:ext cx="2279758" cy="2080800"/>
            </a:xfrm>
            <a:prstGeom prst="rect">
              <a:avLst/>
            </a:prstGeom>
          </p:spPr>
        </p:pic>
      </p:grpSp>
      <p:pic>
        <p:nvPicPr>
          <p:cNvPr id="46" name="just logo sprint dark.png" descr="just logo sprint dark.png">
            <a:extLst>
              <a:ext uri="{FF2B5EF4-FFF2-40B4-BE49-F238E27FC236}">
                <a16:creationId xmlns:a16="http://schemas.microsoft.com/office/drawing/2014/main" id="{7C57233A-B216-18E3-DA8B-48DE2A86EE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688" y="6279808"/>
            <a:ext cx="378303" cy="470252"/>
          </a:xfrm>
          <a:prstGeom prst="rect">
            <a:avLst/>
          </a:prstGeom>
          <a:ln w="3175">
            <a:miter lim="400000"/>
          </a:ln>
        </p:spPr>
      </p:pic>
      <p:sp>
        <p:nvSpPr>
          <p:cNvPr id="47" name="Google Shape;76;p15">
            <a:extLst>
              <a:ext uri="{FF2B5EF4-FFF2-40B4-BE49-F238E27FC236}">
                <a16:creationId xmlns:a16="http://schemas.microsoft.com/office/drawing/2014/main" id="{E02C9A64-35CF-718D-F651-A0C0780BEE58}"/>
              </a:ext>
            </a:extLst>
          </p:cNvPr>
          <p:cNvSpPr txBox="1"/>
          <p:nvPr/>
        </p:nvSpPr>
        <p:spPr>
          <a:xfrm>
            <a:off x="5568706" y="6514934"/>
            <a:ext cx="1054213" cy="203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7" tIns="45707" rIns="45707" bIns="45707" anchor="t" anchorCtr="0">
            <a:spAutoFit/>
          </a:bodyPr>
          <a:lstStyle/>
          <a:p>
            <a:pPr marL="0" marR="0" lvl="0" indent="0" algn="ctr" defTabSz="45710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PT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t>*Confidential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E41EC6B1-E3C1-E123-9B3A-9AACAB42C2CC}"/>
              </a:ext>
            </a:extLst>
          </p:cNvPr>
          <p:cNvSpPr txBox="1">
            <a:spLocks/>
          </p:cNvSpPr>
          <p:nvPr/>
        </p:nvSpPr>
        <p:spPr>
          <a:xfrm>
            <a:off x="838200" y="2661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2F6FA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AI IS THE NEW GAME-CHANGER</a:t>
            </a:r>
            <a:endParaRPr kumimoji="0" lang="en-FI" sz="4000" b="0" i="0" u="none" strike="noStrike" kern="1200" cap="none" spc="0" normalizeH="0" baseline="0" noProof="0" dirty="0">
              <a:ln>
                <a:noFill/>
              </a:ln>
              <a:solidFill>
                <a:srgbClr val="F2F6FA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9" name="Google Shape;156;p23">
            <a:extLst>
              <a:ext uri="{FF2B5EF4-FFF2-40B4-BE49-F238E27FC236}">
                <a16:creationId xmlns:a16="http://schemas.microsoft.com/office/drawing/2014/main" id="{A5371371-C655-0480-9E8E-42F9EBC679F2}"/>
              </a:ext>
            </a:extLst>
          </p:cNvPr>
          <p:cNvSpPr txBox="1"/>
          <p:nvPr/>
        </p:nvSpPr>
        <p:spPr>
          <a:xfrm>
            <a:off x="11515376" y="6435218"/>
            <a:ext cx="562277" cy="40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647" tIns="117647" rIns="117647" bIns="117647" anchor="t" anchorCtr="0">
            <a:noAutofit/>
          </a:bodyPr>
          <a:lstStyle/>
          <a:p>
            <a:pPr marL="0" marR="0" lvl="0" indent="0" algn="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pt-PT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chivo"/>
              </a:rPr>
              <a:pPr marL="0" marR="0" lvl="0" indent="0" algn="r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10</a:t>
            </a:fld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chivo"/>
            </a:endParaRPr>
          </a:p>
        </p:txBody>
      </p:sp>
      <p:pic>
        <p:nvPicPr>
          <p:cNvPr id="45" name="Picture 44" descr="A white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9E78F7FF-874A-19C5-4889-DA8BC2540C71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-77835" y="685440"/>
            <a:ext cx="12399366" cy="62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99296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10000"/>
          </a:schemeClr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9CDAC36D-FD29-033C-17E5-77A0C5B08DCE}"/>
              </a:ext>
            </a:extLst>
          </p:cNvPr>
          <p:cNvGrpSpPr/>
          <p:nvPr/>
        </p:nvGrpSpPr>
        <p:grpSpPr>
          <a:xfrm>
            <a:off x="50618" y="-14263"/>
            <a:ext cx="12234615" cy="6886526"/>
            <a:chOff x="-14205" y="0"/>
            <a:chExt cx="12234615" cy="6886526"/>
          </a:xfrm>
        </p:grpSpPr>
        <p:pic>
          <p:nvPicPr>
            <p:cNvPr id="489" name="Picture 488" descr="A picture containing electronics, loudspeaker&#10;&#10;Description automatically generated">
              <a:extLst>
                <a:ext uri="{FF2B5EF4-FFF2-40B4-BE49-F238E27FC236}">
                  <a16:creationId xmlns:a16="http://schemas.microsoft.com/office/drawing/2014/main" id="{A8C3A801-8697-4F0E-8D59-9EE5B1617D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5"/>
            <a:stretch/>
          </p:blipFill>
          <p:spPr>
            <a:xfrm>
              <a:off x="1" y="1"/>
              <a:ext cx="12192000" cy="685799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E8C58EA-AE7A-145B-A7CD-8B91E6EA972E}"/>
                </a:ext>
              </a:extLst>
            </p:cNvPr>
            <p:cNvSpPr/>
            <p:nvPr/>
          </p:nvSpPr>
          <p:spPr>
            <a:xfrm>
              <a:off x="-14205" y="0"/>
              <a:ext cx="12234615" cy="6886526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10000"/>
                    <a:alpha val="0"/>
                  </a:schemeClr>
                </a:gs>
                <a:gs pos="33000">
                  <a:schemeClr val="bg1">
                    <a:lumMod val="10000"/>
                    <a:alpha val="96000"/>
                  </a:schemeClr>
                </a:gs>
                <a:gs pos="66000">
                  <a:schemeClr val="bg1">
                    <a:lumMod val="10000"/>
                    <a:alpha val="80000"/>
                  </a:schemeClr>
                </a:gs>
                <a:gs pos="0">
                  <a:schemeClr val="bg1">
                    <a:lumMod val="10000"/>
                    <a:alpha val="99000"/>
                  </a:schemeClr>
                </a:gs>
              </a:gsLst>
              <a:lin ang="1608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 dirty="0">
                <a:ln>
                  <a:noFill/>
                </a:ln>
                <a:solidFill>
                  <a:srgbClr val="F2F6F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1FEA7732-74CE-FA52-2ED3-4F8CC022B4C7}"/>
              </a:ext>
            </a:extLst>
          </p:cNvPr>
          <p:cNvSpPr txBox="1">
            <a:spLocks/>
          </p:cNvSpPr>
          <p:nvPr/>
        </p:nvSpPr>
        <p:spPr>
          <a:xfrm>
            <a:off x="-284479" y="564204"/>
            <a:ext cx="12760959" cy="132556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UNLOCK A NEW WAVE OF</a:t>
            </a:r>
            <a:br>
              <a:rPr kumimoji="0" lang="fi-FI" sz="4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kumimoji="0" lang="fi-FI" sz="4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CAPABILITIES</a:t>
            </a:r>
          </a:p>
        </p:txBody>
      </p:sp>
      <p:sp>
        <p:nvSpPr>
          <p:cNvPr id="2" name="WE ARE REDEFINING ATHLETIC TRAINING…">
            <a:extLst>
              <a:ext uri="{FF2B5EF4-FFF2-40B4-BE49-F238E27FC236}">
                <a16:creationId xmlns:a16="http://schemas.microsoft.com/office/drawing/2014/main" id="{1CED59EA-9D67-44D6-BA68-8EF15F988713}"/>
              </a:ext>
            </a:extLst>
          </p:cNvPr>
          <p:cNvSpPr txBox="1"/>
          <p:nvPr/>
        </p:nvSpPr>
        <p:spPr>
          <a:xfrm>
            <a:off x="1106058" y="5465386"/>
            <a:ext cx="10008292" cy="4106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4" tIns="35714" rIns="35714" bIns="35714" anchor="ctr">
            <a:spAutoFit/>
          </a:bodyPr>
          <a:lstStyle/>
          <a:p>
            <a:pPr marL="0" marR="0" lvl="0" indent="0" algn="ctr" defTabSz="4106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u="none" strike="noStrike" kern="0" cap="none" spc="0" normalizeH="0" baseline="0" noProof="0" dirty="0">
                <a:ln>
                  <a:noFill/>
                </a:ln>
                <a:solidFill>
                  <a:srgbClr val="DDE5E8"/>
                </a:solidFill>
                <a:effectLst/>
                <a:uLnTx/>
                <a:uFillTx/>
                <a:latin typeface="Helvetica Neue" panose="02000503000000020004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rPr>
              <a:t>AI delivers an unprecedented level of insights and precision.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BD02D690-BAC1-DD46-4783-6E9A7D92F1EA}"/>
              </a:ext>
            </a:extLst>
          </p:cNvPr>
          <p:cNvSpPr/>
          <p:nvPr/>
        </p:nvSpPr>
        <p:spPr>
          <a:xfrm rot="5400000">
            <a:off x="5353360" y="3099445"/>
            <a:ext cx="2677016" cy="1029894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800" b="0" i="0" u="none" strike="noStrike" kern="1200" cap="none" spc="0" normalizeH="0" baseline="0" noProof="0" dirty="0">
              <a:ln>
                <a:noFill/>
              </a:ln>
              <a:solidFill>
                <a:srgbClr val="F2F6F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7C3260E-CFA7-0733-3A2F-BFB1A52E890B}"/>
              </a:ext>
            </a:extLst>
          </p:cNvPr>
          <p:cNvGrpSpPr/>
          <p:nvPr/>
        </p:nvGrpSpPr>
        <p:grpSpPr>
          <a:xfrm>
            <a:off x="1949465" y="2277089"/>
            <a:ext cx="5248352" cy="2677016"/>
            <a:chOff x="2951601" y="2195809"/>
            <a:chExt cx="2632242" cy="2677016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75AD9ADC-A15F-102A-3E4A-A37748D348A2}"/>
                </a:ext>
              </a:extLst>
            </p:cNvPr>
            <p:cNvSpPr/>
            <p:nvPr/>
          </p:nvSpPr>
          <p:spPr>
            <a:xfrm rot="5400000">
              <a:off x="4133557" y="4159478"/>
              <a:ext cx="910163" cy="516529"/>
            </a:xfrm>
            <a:prstGeom prst="roundRect">
              <a:avLst/>
            </a:prstGeom>
            <a:solidFill>
              <a:schemeClr val="bg2">
                <a:lumMod val="90000"/>
                <a:alpha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2F6F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71693D7-8A6B-9731-4D3B-AA6AE68C197B}"/>
                </a:ext>
              </a:extLst>
            </p:cNvPr>
            <p:cNvSpPr/>
            <p:nvPr/>
          </p:nvSpPr>
          <p:spPr>
            <a:xfrm rot="5400000">
              <a:off x="3578302" y="4287547"/>
              <a:ext cx="654026" cy="516529"/>
            </a:xfrm>
            <a:prstGeom prst="roundRect">
              <a:avLst/>
            </a:prstGeom>
            <a:solidFill>
              <a:schemeClr val="bg2">
                <a:lumMod val="75000"/>
                <a:alpha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2F6F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90F80635-5844-6535-B77F-128ABBB054FE}"/>
                </a:ext>
              </a:extLst>
            </p:cNvPr>
            <p:cNvSpPr/>
            <p:nvPr/>
          </p:nvSpPr>
          <p:spPr>
            <a:xfrm rot="5400000">
              <a:off x="3041823" y="4446517"/>
              <a:ext cx="336085" cy="516529"/>
            </a:xfrm>
            <a:prstGeom prst="roundRect">
              <a:avLst/>
            </a:prstGeom>
            <a:solidFill>
              <a:schemeClr val="bg2">
                <a:lumMod val="50000"/>
                <a:alpha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 dirty="0">
                <a:ln>
                  <a:noFill/>
                </a:ln>
                <a:solidFill>
                  <a:srgbClr val="F2F6F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B5628129-0B98-2F7F-5694-2A2742EB17AA}"/>
                </a:ext>
              </a:extLst>
            </p:cNvPr>
            <p:cNvSpPr/>
            <p:nvPr/>
          </p:nvSpPr>
          <p:spPr>
            <a:xfrm rot="5400000">
              <a:off x="3987071" y="3276052"/>
              <a:ext cx="2677016" cy="516529"/>
            </a:xfrm>
            <a:prstGeom prst="roundRect">
              <a:avLst/>
            </a:prstGeom>
            <a:gradFill>
              <a:gsLst>
                <a:gs pos="0">
                  <a:schemeClr val="accent2">
                    <a:alpha val="30000"/>
                    <a:lumMod val="80000"/>
                  </a:schemeClr>
                </a:gs>
                <a:gs pos="100000">
                  <a:schemeClr val="accent2"/>
                </a:gs>
              </a:gsLst>
              <a:lin ang="0" scaled="0"/>
            </a:gradFill>
            <a:ln>
              <a:gradFill>
                <a:gsLst>
                  <a:gs pos="0">
                    <a:schemeClr val="accent2"/>
                  </a:gs>
                  <a:gs pos="100000">
                    <a:schemeClr val="accent2"/>
                  </a:gs>
                </a:gsLst>
                <a:lin ang="102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 dirty="0">
                <a:ln>
                  <a:noFill/>
                </a:ln>
                <a:solidFill>
                  <a:srgbClr val="F2F6F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CA186BB-C300-ED80-003B-2F6AC376F2F7}"/>
              </a:ext>
            </a:extLst>
          </p:cNvPr>
          <p:cNvCxnSpPr>
            <a:cxnSpLocks/>
          </p:cNvCxnSpPr>
          <p:nvPr/>
        </p:nvCxnSpPr>
        <p:spPr>
          <a:xfrm>
            <a:off x="5937742" y="2129574"/>
            <a:ext cx="0" cy="2786425"/>
          </a:xfrm>
          <a:prstGeom prst="line">
            <a:avLst/>
          </a:prstGeom>
          <a:ln w="15875" cmpd="sng">
            <a:gradFill>
              <a:gsLst>
                <a:gs pos="0">
                  <a:schemeClr val="bg2">
                    <a:alpha val="0"/>
                  </a:schemeClr>
                </a:gs>
                <a:gs pos="40000">
                  <a:schemeClr val="bg2"/>
                </a:gs>
              </a:gsLst>
              <a:lin ang="54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F03B9A85-1A81-186B-E5C9-384169421D27}"/>
              </a:ext>
            </a:extLst>
          </p:cNvPr>
          <p:cNvSpPr txBox="1"/>
          <p:nvPr/>
        </p:nvSpPr>
        <p:spPr>
          <a:xfrm rot="16200000">
            <a:off x="215180" y="3458981"/>
            <a:ext cx="2520000" cy="323678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DDE5E8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Insights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57F264F-9EBB-C745-1306-DBBE2524461A}"/>
              </a:ext>
            </a:extLst>
          </p:cNvPr>
          <p:cNvSpPr txBox="1"/>
          <p:nvPr/>
        </p:nvSpPr>
        <p:spPr>
          <a:xfrm>
            <a:off x="3226309" y="4969258"/>
            <a:ext cx="1210877" cy="21262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DDE5E8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Spreadsheets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964FEC1-BF23-EE47-FDDE-A8117B594CB8}"/>
              </a:ext>
            </a:extLst>
          </p:cNvPr>
          <p:cNvSpPr txBox="1"/>
          <p:nvPr/>
        </p:nvSpPr>
        <p:spPr>
          <a:xfrm>
            <a:off x="1949473" y="4969256"/>
            <a:ext cx="1029895" cy="22504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DDE5E8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Pen &amp; paper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8ACA2E8-B39A-61E3-CF03-037DBF43C4BB}"/>
              </a:ext>
            </a:extLst>
          </p:cNvPr>
          <p:cNvSpPr txBox="1"/>
          <p:nvPr/>
        </p:nvSpPr>
        <p:spPr>
          <a:xfrm>
            <a:off x="6185607" y="4959501"/>
            <a:ext cx="1012221" cy="208561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DDE5E8">
                        <a:alpha val="85000"/>
                        <a:lumMod val="66000"/>
                      </a:srgbClr>
                    </a:gs>
                    <a:gs pos="100000">
                      <a:srgbClr val="F2F6FA"/>
                    </a:gs>
                  </a:gsLst>
                  <a:lin ang="10200000" scaled="0"/>
                </a:gra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AFBBAE-4676-6C1C-BD8C-F26E4971E64B}"/>
              </a:ext>
            </a:extLst>
          </p:cNvPr>
          <p:cNvSpPr txBox="1"/>
          <p:nvPr/>
        </p:nvSpPr>
        <p:spPr>
          <a:xfrm>
            <a:off x="4698593" y="4979013"/>
            <a:ext cx="1029894" cy="22504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DDE5E8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AMS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17259D0-073B-3E5C-BC88-53A086999C63}"/>
              </a:ext>
            </a:extLst>
          </p:cNvPr>
          <p:cNvCxnSpPr>
            <a:cxnSpLocks/>
          </p:cNvCxnSpPr>
          <p:nvPr/>
        </p:nvCxnSpPr>
        <p:spPr>
          <a:xfrm flipV="1">
            <a:off x="1726929" y="2220439"/>
            <a:ext cx="0" cy="2706696"/>
          </a:xfrm>
          <a:prstGeom prst="straightConnector1">
            <a:avLst/>
          </a:prstGeom>
          <a:ln w="635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9" name="Straight Arrow Connector 468">
            <a:extLst>
              <a:ext uri="{FF2B5EF4-FFF2-40B4-BE49-F238E27FC236}">
                <a16:creationId xmlns:a16="http://schemas.microsoft.com/office/drawing/2014/main" id="{8CB6597D-40E6-5783-7A50-DD140D63CEB6}"/>
              </a:ext>
            </a:extLst>
          </p:cNvPr>
          <p:cNvCxnSpPr>
            <a:cxnSpLocks/>
          </p:cNvCxnSpPr>
          <p:nvPr/>
        </p:nvCxnSpPr>
        <p:spPr>
          <a:xfrm>
            <a:off x="1697799" y="4921708"/>
            <a:ext cx="5841782" cy="0"/>
          </a:xfrm>
          <a:prstGeom prst="straightConnector1">
            <a:avLst/>
          </a:prstGeom>
          <a:ln w="63500">
            <a:solidFill>
              <a:schemeClr val="bg2">
                <a:lumMod val="9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8" name="Triangle 457">
            <a:extLst>
              <a:ext uri="{FF2B5EF4-FFF2-40B4-BE49-F238E27FC236}">
                <a16:creationId xmlns:a16="http://schemas.microsoft.com/office/drawing/2014/main" id="{993717B7-65BB-05BA-2DFA-564BB0487120}"/>
              </a:ext>
            </a:extLst>
          </p:cNvPr>
          <p:cNvSpPr/>
          <p:nvPr/>
        </p:nvSpPr>
        <p:spPr>
          <a:xfrm>
            <a:off x="6453653" y="2156682"/>
            <a:ext cx="571473" cy="376331"/>
          </a:xfrm>
          <a:prstGeom prst="triangle">
            <a:avLst>
              <a:gd name="adj" fmla="val 523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800" b="0" i="0" u="none" strike="noStrike" kern="1200" cap="none" spc="0" normalizeH="0" baseline="0" noProof="0" dirty="0">
              <a:ln>
                <a:noFill/>
              </a:ln>
              <a:solidFill>
                <a:srgbClr val="F2F6F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AE1B2D87-3B2F-38B0-6D93-9C58CBD161FA}"/>
              </a:ext>
            </a:extLst>
          </p:cNvPr>
          <p:cNvSpPr/>
          <p:nvPr/>
        </p:nvSpPr>
        <p:spPr>
          <a:xfrm rot="5400000">
            <a:off x="400335" y="-1449390"/>
            <a:ext cx="4746173" cy="7931919"/>
          </a:xfrm>
          <a:prstGeom prst="arc">
            <a:avLst/>
          </a:prstGeom>
          <a:ln w="127000">
            <a:gradFill>
              <a:gsLst>
                <a:gs pos="0">
                  <a:schemeClr val="bg1"/>
                </a:gs>
                <a:gs pos="99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800" b="0" i="0" u="none" strike="noStrike" kern="1200" cap="none" spc="0" normalizeH="0" baseline="0" noProof="0">
              <a:ln>
                <a:noFill/>
              </a:ln>
              <a:solidFill>
                <a:srgbClr val="03202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0400800-680A-E8C7-BBFA-0781D37B76A2}"/>
              </a:ext>
            </a:extLst>
          </p:cNvPr>
          <p:cNvGrpSpPr/>
          <p:nvPr/>
        </p:nvGrpSpPr>
        <p:grpSpPr>
          <a:xfrm>
            <a:off x="8001853" y="2226454"/>
            <a:ext cx="2446761" cy="2706693"/>
            <a:chOff x="10647082" y="2220438"/>
            <a:chExt cx="2446761" cy="2706693"/>
          </a:xfrm>
        </p:grpSpPr>
        <p:sp>
          <p:nvSpPr>
            <p:cNvPr id="30" name="Rounded Rectangle 6">
              <a:extLst>
                <a:ext uri="{FF2B5EF4-FFF2-40B4-BE49-F238E27FC236}">
                  <a16:creationId xmlns:a16="http://schemas.microsoft.com/office/drawing/2014/main" id="{17799CB0-6DCE-3C9B-0A9C-65ADD4F913C5}"/>
                </a:ext>
              </a:extLst>
            </p:cNvPr>
            <p:cNvSpPr/>
            <p:nvPr/>
          </p:nvSpPr>
          <p:spPr>
            <a:xfrm>
              <a:off x="10647082" y="2220438"/>
              <a:ext cx="2446761" cy="592473"/>
            </a:xfrm>
            <a:prstGeom prst="roundRect">
              <a:avLst/>
            </a:prstGeom>
            <a:blipFill>
              <a:blip r:embed="rId4"/>
              <a:stretch>
                <a:fillRect t="-2" b="-355932"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2C41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31" name="Rounded Rectangle 6">
              <a:extLst>
                <a:ext uri="{FF2B5EF4-FFF2-40B4-BE49-F238E27FC236}">
                  <a16:creationId xmlns:a16="http://schemas.microsoft.com/office/drawing/2014/main" id="{2876CDCE-0FDE-580D-A6DC-F11B6B543A92}"/>
                </a:ext>
              </a:extLst>
            </p:cNvPr>
            <p:cNvSpPr/>
            <p:nvPr/>
          </p:nvSpPr>
          <p:spPr>
            <a:xfrm>
              <a:off x="10647082" y="2925178"/>
              <a:ext cx="2446761" cy="592473"/>
            </a:xfrm>
            <a:prstGeom prst="roundRect">
              <a:avLst/>
            </a:prstGeom>
            <a:blipFill>
              <a:blip r:embed="rId4"/>
              <a:stretch>
                <a:fillRect t="-118949" b="-236985"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2C41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32" name="Rounded Rectangle 6">
              <a:extLst>
                <a:ext uri="{FF2B5EF4-FFF2-40B4-BE49-F238E27FC236}">
                  <a16:creationId xmlns:a16="http://schemas.microsoft.com/office/drawing/2014/main" id="{92240E99-F8C3-E960-4E05-64B6B1AC5D1E}"/>
                </a:ext>
              </a:extLst>
            </p:cNvPr>
            <p:cNvSpPr/>
            <p:nvPr/>
          </p:nvSpPr>
          <p:spPr>
            <a:xfrm>
              <a:off x="10647082" y="3625746"/>
              <a:ext cx="2446761" cy="592473"/>
            </a:xfrm>
            <a:prstGeom prst="roundRect">
              <a:avLst/>
            </a:prstGeom>
            <a:blipFill>
              <a:blip r:embed="rId4"/>
              <a:stretch>
                <a:fillRect t="-237777" b="-118157"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2C41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33" name="Rounded Rectangle 6">
              <a:extLst>
                <a:ext uri="{FF2B5EF4-FFF2-40B4-BE49-F238E27FC236}">
                  <a16:creationId xmlns:a16="http://schemas.microsoft.com/office/drawing/2014/main" id="{C450E4BF-A74C-9CDD-347D-2609AFEC2AF9}"/>
                </a:ext>
              </a:extLst>
            </p:cNvPr>
            <p:cNvSpPr/>
            <p:nvPr/>
          </p:nvSpPr>
          <p:spPr>
            <a:xfrm>
              <a:off x="10647082" y="4334658"/>
              <a:ext cx="2446761" cy="592473"/>
            </a:xfrm>
            <a:prstGeom prst="roundRect">
              <a:avLst/>
            </a:prstGeom>
            <a:blipFill>
              <a:blip r:embed="rId4"/>
              <a:stretch>
                <a:fillRect t="-353920" b="-2014"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2C41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D151D9E2-3459-FD5C-0312-EBA698FADAC6}"/>
              </a:ext>
            </a:extLst>
          </p:cNvPr>
          <p:cNvSpPr/>
          <p:nvPr/>
        </p:nvSpPr>
        <p:spPr>
          <a:xfrm>
            <a:off x="8012363" y="2220438"/>
            <a:ext cx="3023499" cy="592473"/>
          </a:xfrm>
          <a:prstGeom prst="roundRect">
            <a:avLst/>
          </a:prstGeom>
          <a:gradFill>
            <a:gsLst>
              <a:gs pos="0">
                <a:schemeClr val="bg2">
                  <a:alpha val="85000"/>
                  <a:lumMod val="66000"/>
                </a:schemeClr>
              </a:gs>
              <a:gs pos="100000">
                <a:schemeClr val="bg2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76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2C41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Athlete performance optimization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373DA21-0D82-D981-C850-AAE9C51C9307}"/>
              </a:ext>
            </a:extLst>
          </p:cNvPr>
          <p:cNvSpPr/>
          <p:nvPr/>
        </p:nvSpPr>
        <p:spPr>
          <a:xfrm>
            <a:off x="8012363" y="2925178"/>
            <a:ext cx="3023499" cy="592473"/>
          </a:xfrm>
          <a:prstGeom prst="roundRect">
            <a:avLst/>
          </a:prstGeom>
          <a:gradFill>
            <a:gsLst>
              <a:gs pos="0">
                <a:schemeClr val="bg2">
                  <a:alpha val="85000"/>
                  <a:lumMod val="66000"/>
                </a:schemeClr>
              </a:gs>
              <a:gs pos="100000">
                <a:schemeClr val="bg2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76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2C41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Accelerated player development</a:t>
            </a:r>
          </a:p>
        </p:txBody>
      </p:sp>
      <p:sp>
        <p:nvSpPr>
          <p:cNvPr id="18" name="Rounded Rectangle 10">
            <a:extLst>
              <a:ext uri="{FF2B5EF4-FFF2-40B4-BE49-F238E27FC236}">
                <a16:creationId xmlns:a16="http://schemas.microsoft.com/office/drawing/2014/main" id="{5D22C80B-380B-885D-657F-4ED0962CD67D}"/>
              </a:ext>
            </a:extLst>
          </p:cNvPr>
          <p:cNvSpPr/>
          <p:nvPr/>
        </p:nvSpPr>
        <p:spPr>
          <a:xfrm>
            <a:off x="8012363" y="3629918"/>
            <a:ext cx="3023499" cy="592473"/>
          </a:xfrm>
          <a:prstGeom prst="roundRect">
            <a:avLst/>
          </a:prstGeom>
          <a:gradFill>
            <a:gsLst>
              <a:gs pos="0">
                <a:schemeClr val="bg2">
                  <a:alpha val="85000"/>
                  <a:lumMod val="66000"/>
                </a:schemeClr>
              </a:gs>
              <a:gs pos="100000">
                <a:schemeClr val="bg2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76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solidFill>
                  <a:srgbClr val="002C4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Talent and future potential identification at scale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2C41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3" name="Rounded Rectangle 17">
            <a:extLst>
              <a:ext uri="{FF2B5EF4-FFF2-40B4-BE49-F238E27FC236}">
                <a16:creationId xmlns:a16="http://schemas.microsoft.com/office/drawing/2014/main" id="{62DC4AC4-6857-3329-4776-D14A774F7FCF}"/>
              </a:ext>
            </a:extLst>
          </p:cNvPr>
          <p:cNvSpPr/>
          <p:nvPr/>
        </p:nvSpPr>
        <p:spPr>
          <a:xfrm>
            <a:off x="8012363" y="4334658"/>
            <a:ext cx="3023499" cy="592473"/>
          </a:xfrm>
          <a:prstGeom prst="roundRect">
            <a:avLst/>
          </a:prstGeom>
          <a:gradFill>
            <a:gsLst>
              <a:gs pos="0">
                <a:schemeClr val="bg2">
                  <a:alpha val="85000"/>
                  <a:lumMod val="66000"/>
                </a:schemeClr>
              </a:gs>
              <a:gs pos="100000">
                <a:schemeClr val="bg2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76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2C41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Injury risk detection and prevention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8E290B0-554A-A70B-6C69-DD5F5245EF90}"/>
              </a:ext>
            </a:extLst>
          </p:cNvPr>
          <p:cNvSpPr/>
          <p:nvPr/>
        </p:nvSpPr>
        <p:spPr>
          <a:xfrm>
            <a:off x="7928008" y="2134710"/>
            <a:ext cx="3186342" cy="2879078"/>
          </a:xfrm>
          <a:prstGeom prst="roundRect">
            <a:avLst>
              <a:gd name="adj" fmla="val 3998"/>
            </a:avLst>
          </a:prstGeom>
          <a:noFill/>
          <a:ln w="12700">
            <a:solidFill>
              <a:schemeClr val="bg2"/>
            </a:solidFill>
          </a:ln>
          <a:effectLst>
            <a:glow rad="63500">
              <a:schemeClr val="accent5">
                <a:satMod val="175000"/>
                <a:alpha val="1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Google Shape;129;p4">
            <a:extLst>
              <a:ext uri="{FF2B5EF4-FFF2-40B4-BE49-F238E27FC236}">
                <a16:creationId xmlns:a16="http://schemas.microsoft.com/office/drawing/2014/main" id="{D77233F9-3C45-E18D-9118-93D645A70703}"/>
              </a:ext>
            </a:extLst>
          </p:cNvPr>
          <p:cNvSpPr txBox="1"/>
          <p:nvPr/>
        </p:nvSpPr>
        <p:spPr>
          <a:xfrm>
            <a:off x="11515742" y="6435218"/>
            <a:ext cx="562277" cy="40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647" tIns="117647" rIns="117647" bIns="117647" anchor="t" anchorCtr="0">
            <a:noAutofit/>
          </a:bodyPr>
          <a:lstStyle/>
          <a:p>
            <a:pPr marL="0" marR="0" lvl="0" indent="0" algn="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fld id="{00000000-1234-1234-1234-123412341234}" type="slidenum">
              <a:rPr kumimoji="0" lang="pt-PT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pPr marL="0" marR="0" lvl="0" indent="0" algn="r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Tx/>
                <a:buNone/>
                <a:tabLst/>
                <a:defRPr/>
              </a:pPr>
              <a:t>11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46" name="Google Shape;130;p4">
            <a:extLst>
              <a:ext uri="{FF2B5EF4-FFF2-40B4-BE49-F238E27FC236}">
                <a16:creationId xmlns:a16="http://schemas.microsoft.com/office/drawing/2014/main" id="{EB8984AA-FB1A-F26B-15C5-046421705BE1}"/>
              </a:ext>
            </a:extLst>
          </p:cNvPr>
          <p:cNvSpPr txBox="1"/>
          <p:nvPr/>
        </p:nvSpPr>
        <p:spPr>
          <a:xfrm>
            <a:off x="5568883" y="6433909"/>
            <a:ext cx="1054213" cy="203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7" tIns="45707" rIns="45707" bIns="45707" anchor="t" anchorCtr="0">
            <a:spAutoFit/>
          </a:bodyPr>
          <a:lstStyle/>
          <a:p>
            <a:pPr marL="0" marR="0" lvl="0" indent="0" algn="ctr" defTabSz="45710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pt-PT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t>*</a:t>
            </a:r>
            <a:r>
              <a:rPr kumimoji="0" lang="pt-PT" sz="9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t>Confidential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47" name="just logo sprint dark.png" descr="just logo sprint dark.png">
            <a:extLst>
              <a:ext uri="{FF2B5EF4-FFF2-40B4-BE49-F238E27FC236}">
                <a16:creationId xmlns:a16="http://schemas.microsoft.com/office/drawing/2014/main" id="{AE3A044A-7F1F-70E3-12DA-8008F2624C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587" y="6131470"/>
            <a:ext cx="405974" cy="504648"/>
          </a:xfrm>
          <a:prstGeom prst="rect">
            <a:avLst/>
          </a:prstGeom>
          <a:ln w="3175">
            <a:miter lim="400000"/>
          </a:ln>
        </p:spPr>
      </p:pic>
      <p:pic>
        <p:nvPicPr>
          <p:cNvPr id="14" name="Graphic 13" descr="Playbook with solid fill">
            <a:extLst>
              <a:ext uri="{FF2B5EF4-FFF2-40B4-BE49-F238E27FC236}">
                <a16:creationId xmlns:a16="http://schemas.microsoft.com/office/drawing/2014/main" id="{B86437AB-B72D-E538-57AB-C7701F90C9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68916" y="3785769"/>
            <a:ext cx="288000" cy="288000"/>
          </a:xfrm>
          <a:prstGeom prst="rect">
            <a:avLst/>
          </a:prstGeom>
        </p:spPr>
      </p:pic>
      <p:pic>
        <p:nvPicPr>
          <p:cNvPr id="16" name="Graphic 15" descr="Run outline">
            <a:extLst>
              <a:ext uri="{FF2B5EF4-FFF2-40B4-BE49-F238E27FC236}">
                <a16:creationId xmlns:a16="http://schemas.microsoft.com/office/drawing/2014/main" id="{07958FB1-2677-BC3B-634C-28D8323866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68916" y="3071314"/>
            <a:ext cx="288000" cy="288000"/>
          </a:xfrm>
          <a:prstGeom prst="rect">
            <a:avLst/>
          </a:prstGeom>
        </p:spPr>
      </p:pic>
      <p:pic>
        <p:nvPicPr>
          <p:cNvPr id="21" name="Graphic 20" descr="Gauge with solid fill">
            <a:extLst>
              <a:ext uri="{FF2B5EF4-FFF2-40B4-BE49-F238E27FC236}">
                <a16:creationId xmlns:a16="http://schemas.microsoft.com/office/drawing/2014/main" id="{E93A6E55-C41A-0637-0111-5DA631B458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68916" y="2372569"/>
            <a:ext cx="288000" cy="288000"/>
          </a:xfrm>
          <a:prstGeom prst="rect">
            <a:avLst/>
          </a:prstGeom>
        </p:spPr>
      </p:pic>
      <p:pic>
        <p:nvPicPr>
          <p:cNvPr id="26" name="Graphic 25" descr="Heart with pulse with solid fill">
            <a:extLst>
              <a:ext uri="{FF2B5EF4-FFF2-40B4-BE49-F238E27FC236}">
                <a16:creationId xmlns:a16="http://schemas.microsoft.com/office/drawing/2014/main" id="{91BFC04D-97F7-A2DF-3608-DF93BBF4FEF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168916" y="4482960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320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000">
              <a:schemeClr val="bg1">
                <a:lumMod val="10000"/>
              </a:schemeClr>
            </a:gs>
            <a:gs pos="100000">
              <a:srgbClr val="142435"/>
            </a:gs>
          </a:gsLst>
          <a:lin ang="0" scaled="0"/>
        </a:gra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just logo sprint dark.png" descr="just logo sprint dark.png">
            <a:extLst>
              <a:ext uri="{FF2B5EF4-FFF2-40B4-BE49-F238E27FC236}">
                <a16:creationId xmlns:a16="http://schemas.microsoft.com/office/drawing/2014/main" id="{7C57233A-B216-18E3-DA8B-48DE2A86EE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688" y="6279808"/>
            <a:ext cx="378303" cy="470252"/>
          </a:xfrm>
          <a:prstGeom prst="rect">
            <a:avLst/>
          </a:prstGeom>
          <a:ln w="3175">
            <a:miter lim="400000"/>
          </a:ln>
        </p:spPr>
      </p:pic>
      <p:sp>
        <p:nvSpPr>
          <p:cNvPr id="47" name="Google Shape;76;p15">
            <a:extLst>
              <a:ext uri="{FF2B5EF4-FFF2-40B4-BE49-F238E27FC236}">
                <a16:creationId xmlns:a16="http://schemas.microsoft.com/office/drawing/2014/main" id="{E02C9A64-35CF-718D-F651-A0C0780BEE58}"/>
              </a:ext>
            </a:extLst>
          </p:cNvPr>
          <p:cNvSpPr txBox="1"/>
          <p:nvPr/>
        </p:nvSpPr>
        <p:spPr>
          <a:xfrm>
            <a:off x="5568706" y="6514934"/>
            <a:ext cx="1054213" cy="203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7" tIns="45707" rIns="45707" bIns="45707" anchor="t" anchorCtr="0">
            <a:spAutoFit/>
          </a:bodyPr>
          <a:lstStyle/>
          <a:p>
            <a:pPr marL="0" marR="0" lvl="0" indent="0" algn="ctr" defTabSz="45710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PT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t>*Confidential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E41EC6B1-E3C1-E123-9B3A-9AACAB42C2CC}"/>
              </a:ext>
            </a:extLst>
          </p:cNvPr>
          <p:cNvSpPr txBox="1">
            <a:spLocks/>
          </p:cNvSpPr>
          <p:nvPr/>
        </p:nvSpPr>
        <p:spPr>
          <a:xfrm>
            <a:off x="838200" y="2661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2F6FA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OPTIMIZING ON-ICE PERFORMANCE</a:t>
            </a:r>
            <a:endParaRPr kumimoji="0" lang="en-FI" sz="4000" b="0" i="0" u="none" strike="noStrike" kern="1200" cap="none" spc="0" normalizeH="0" baseline="0" noProof="0" dirty="0">
              <a:ln>
                <a:noFill/>
              </a:ln>
              <a:solidFill>
                <a:srgbClr val="F2F6FA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9" name="Google Shape;156;p23">
            <a:extLst>
              <a:ext uri="{FF2B5EF4-FFF2-40B4-BE49-F238E27FC236}">
                <a16:creationId xmlns:a16="http://schemas.microsoft.com/office/drawing/2014/main" id="{A5371371-C655-0480-9E8E-42F9EBC679F2}"/>
              </a:ext>
            </a:extLst>
          </p:cNvPr>
          <p:cNvSpPr txBox="1"/>
          <p:nvPr/>
        </p:nvSpPr>
        <p:spPr>
          <a:xfrm>
            <a:off x="11515376" y="6435218"/>
            <a:ext cx="562277" cy="40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647" tIns="117647" rIns="117647" bIns="117647" anchor="t" anchorCtr="0">
            <a:noAutofit/>
          </a:bodyPr>
          <a:lstStyle/>
          <a:p>
            <a:pPr marL="0" marR="0" lvl="0" indent="0" algn="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pt-PT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chivo"/>
              </a:rPr>
              <a:pPr marL="0" marR="0" lvl="0" indent="0" algn="r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12</a:t>
            </a:fld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chivo"/>
            </a:endParaRP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57A297BE-229F-51B2-2F64-3BF95957C0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21" y="1425834"/>
            <a:ext cx="10161181" cy="46881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4652794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erson on a stretcher with a person on it&#10;&#10;Description automatically generated">
            <a:extLst>
              <a:ext uri="{FF2B5EF4-FFF2-40B4-BE49-F238E27FC236}">
                <a16:creationId xmlns:a16="http://schemas.microsoft.com/office/drawing/2014/main" id="{DD83548E-69A1-758C-6A25-33F39C5B1E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CA0F588-E9A2-7E55-8227-75E8854D95AC}"/>
              </a:ext>
            </a:extLst>
          </p:cNvPr>
          <p:cNvSpPr/>
          <p:nvPr/>
        </p:nvSpPr>
        <p:spPr>
          <a:xfrm>
            <a:off x="-14205" y="-28526"/>
            <a:ext cx="12234615" cy="6886526"/>
          </a:xfrm>
          <a:prstGeom prst="rect">
            <a:avLst/>
          </a:prstGeom>
          <a:gradFill flip="none" rotWithShape="1">
            <a:gsLst>
              <a:gs pos="75000">
                <a:srgbClr val="002C41">
                  <a:alpha val="60000"/>
                </a:srgbClr>
              </a:gs>
              <a:gs pos="50000">
                <a:srgbClr val="002C41">
                  <a:alpha val="75000"/>
                </a:srgbClr>
              </a:gs>
              <a:gs pos="0">
                <a:srgbClr val="03202F">
                  <a:alpha val="92000"/>
                </a:srgbClr>
              </a:gs>
              <a:gs pos="100000">
                <a:srgbClr val="002C41">
                  <a:alpha val="5000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800" b="0" i="0" u="none" strike="noStrike" kern="0" cap="none" spc="0" normalizeH="0" baseline="0" noProof="0" dirty="0">
              <a:ln>
                <a:noFill/>
              </a:ln>
              <a:solidFill>
                <a:srgbClr val="F2F6F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Google Shape;129;p4">
            <a:extLst>
              <a:ext uri="{FF2B5EF4-FFF2-40B4-BE49-F238E27FC236}">
                <a16:creationId xmlns:a16="http://schemas.microsoft.com/office/drawing/2014/main" id="{B3E0884F-CAFD-93BE-3025-767E09930E1C}"/>
              </a:ext>
            </a:extLst>
          </p:cNvPr>
          <p:cNvSpPr txBox="1"/>
          <p:nvPr/>
        </p:nvSpPr>
        <p:spPr>
          <a:xfrm>
            <a:off x="11515037" y="6434826"/>
            <a:ext cx="562204" cy="401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632" tIns="117632" rIns="117632" bIns="117632" anchor="t" anchorCtr="0">
            <a:noAutofit/>
          </a:bodyPr>
          <a:lstStyle/>
          <a:p>
            <a:pPr marL="0" marR="0" lvl="0" indent="0" algn="r" defTabSz="457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fld id="{00000000-1234-1234-1234-123412341234}" type="slidenum">
              <a:rPr kumimoji="0" lang="pt-PT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pPr marL="0" marR="0" lvl="0" indent="0" algn="r" defTabSz="4570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Tx/>
                <a:buNone/>
                <a:tabLst/>
                <a:defRPr/>
              </a:pPr>
              <a:t>13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8" name="Google Shape;130;p4">
            <a:extLst>
              <a:ext uri="{FF2B5EF4-FFF2-40B4-BE49-F238E27FC236}">
                <a16:creationId xmlns:a16="http://schemas.microsoft.com/office/drawing/2014/main" id="{E2221AEE-1375-A938-5927-B2C3A41E31BB}"/>
              </a:ext>
            </a:extLst>
          </p:cNvPr>
          <p:cNvSpPr txBox="1"/>
          <p:nvPr/>
        </p:nvSpPr>
        <p:spPr>
          <a:xfrm>
            <a:off x="5568952" y="6433519"/>
            <a:ext cx="1054076" cy="203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1" tIns="45701" rIns="45701" bIns="45701" anchor="t" anchorCtr="0">
            <a:spAutoFit/>
          </a:bodyPr>
          <a:lstStyle/>
          <a:p>
            <a:pPr marL="0" marR="0" lvl="0" indent="0" algn="ctr" defTabSz="45701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pt-PT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t>*</a:t>
            </a:r>
            <a:r>
              <a:rPr kumimoji="0" lang="pt-PT" sz="9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t>Confidential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10" name="just logo sprint dark.png" descr="just logo sprint dark.png">
            <a:extLst>
              <a:ext uri="{FF2B5EF4-FFF2-40B4-BE49-F238E27FC236}">
                <a16:creationId xmlns:a16="http://schemas.microsoft.com/office/drawing/2014/main" id="{84BB8AD7-502E-AF82-2B1A-6C2C16D039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351" y="6131118"/>
            <a:ext cx="405921" cy="504582"/>
          </a:xfrm>
          <a:prstGeom prst="rect">
            <a:avLst/>
          </a:prstGeom>
          <a:ln w="3175">
            <a:miter lim="400000"/>
          </a:ln>
        </p:spPr>
      </p:pic>
      <p:sp>
        <p:nvSpPr>
          <p:cNvPr id="21" name="Title 4">
            <a:extLst>
              <a:ext uri="{FF2B5EF4-FFF2-40B4-BE49-F238E27FC236}">
                <a16:creationId xmlns:a16="http://schemas.microsoft.com/office/drawing/2014/main" id="{C7CCEFEF-68E6-9F8B-8821-D9CCB45B64EB}"/>
              </a:ext>
            </a:extLst>
          </p:cNvPr>
          <p:cNvSpPr txBox="1">
            <a:spLocks/>
          </p:cNvSpPr>
          <p:nvPr/>
        </p:nvSpPr>
        <p:spPr>
          <a:xfrm>
            <a:off x="516318" y="366108"/>
            <a:ext cx="11159365" cy="1135875"/>
          </a:xfrm>
          <a:prstGeom prst="rect">
            <a:avLst/>
          </a:prstGeom>
          <a:noFill/>
        </p:spPr>
        <p:txBody>
          <a:bodyPr vert="horz" lIns="45714" tIns="22857" rIns="45714" bIns="22857" rtlCol="0" anchor="ctr">
            <a:normAutofit fontScale="97500" lnSpcReduction="10000"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2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399" b="1" i="0" u="none" strike="noStrike" kern="1200" cap="none" spc="0" normalizeH="0" baseline="0" noProof="0" dirty="0">
                <a:ln>
                  <a:noFill/>
                </a:ln>
                <a:solidFill>
                  <a:srgbClr val="F2F6FA"/>
                </a:solidFill>
                <a:effectLst/>
                <a:uLnTx/>
                <a:uFillTx/>
                <a:latin typeface="Helvetica Neue" panose="02000503000000020004"/>
                <a:ea typeface="+mj-ea"/>
                <a:cs typeface="+mj-cs"/>
                <a:sym typeface="Arial"/>
              </a:rPr>
              <a:t>AI CAN SAVE MILLIONS LOST</a:t>
            </a:r>
            <a:br>
              <a:rPr kumimoji="0" lang="fi-FI" sz="4399" b="1" i="0" u="none" strike="noStrike" kern="1200" cap="none" spc="0" normalizeH="0" baseline="0" noProof="0" dirty="0">
                <a:ln>
                  <a:noFill/>
                </a:ln>
                <a:solidFill>
                  <a:srgbClr val="F2F6FA"/>
                </a:solidFill>
                <a:effectLst/>
                <a:uLnTx/>
                <a:uFillTx/>
                <a:latin typeface="Helvetica Neue" panose="02000503000000020004"/>
                <a:ea typeface="+mj-ea"/>
                <a:cs typeface="+mj-cs"/>
                <a:sym typeface="Arial"/>
              </a:rPr>
            </a:br>
            <a:r>
              <a:rPr kumimoji="0" lang="fi-FI" sz="4399" b="1" i="0" u="none" strike="noStrike" kern="1200" cap="none" spc="0" normalizeH="0" baseline="0" noProof="0" dirty="0">
                <a:ln>
                  <a:noFill/>
                </a:ln>
                <a:solidFill>
                  <a:srgbClr val="F2F6FA"/>
                </a:solidFill>
                <a:effectLst/>
                <a:uLnTx/>
                <a:uFillTx/>
                <a:latin typeface="Helvetica Neue" panose="02000503000000020004"/>
                <a:ea typeface="+mj-ea"/>
                <a:cs typeface="+mj-cs"/>
                <a:sym typeface="Arial"/>
              </a:rPr>
              <a:t>TODAY ON INJURIES</a:t>
            </a:r>
            <a:endParaRPr kumimoji="0" lang="en-FI" sz="4399" b="1" i="0" u="none" strike="noStrike" kern="1200" cap="none" spc="0" normalizeH="0" baseline="0" noProof="0" dirty="0">
              <a:ln>
                <a:noFill/>
              </a:ln>
              <a:solidFill>
                <a:srgbClr val="F2F6FA"/>
              </a:solidFill>
              <a:effectLst/>
              <a:uLnTx/>
              <a:uFillTx/>
              <a:latin typeface="Helvetica Neue" panose="02000503000000020004"/>
              <a:ea typeface="+mj-ea"/>
              <a:cs typeface="+mj-cs"/>
              <a:sym typeface="Arial"/>
            </a:endParaRPr>
          </a:p>
        </p:txBody>
      </p:sp>
      <p:sp>
        <p:nvSpPr>
          <p:cNvPr id="39" name="Google Shape;76;p15">
            <a:extLst>
              <a:ext uri="{FF2B5EF4-FFF2-40B4-BE49-F238E27FC236}">
                <a16:creationId xmlns:a16="http://schemas.microsoft.com/office/drawing/2014/main" id="{F5282C37-1383-049C-5CA5-314527D73FA1}"/>
              </a:ext>
            </a:extLst>
          </p:cNvPr>
          <p:cNvSpPr txBox="1"/>
          <p:nvPr/>
        </p:nvSpPr>
        <p:spPr>
          <a:xfrm>
            <a:off x="1129310" y="6433519"/>
            <a:ext cx="2964225" cy="203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7" tIns="45707" rIns="45707" bIns="45707" anchor="t" anchorCtr="0">
            <a:spAutoFit/>
          </a:bodyPr>
          <a:lstStyle/>
          <a:p>
            <a:pPr marL="0" marR="0" lvl="0" indent="0" algn="l" defTabSz="45710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PT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t>Source: Toronto Sun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chivo"/>
              <a:ea typeface="Archivo"/>
              <a:cs typeface="Archivo"/>
              <a:sym typeface="Archivo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E56511C-6057-E611-34B2-A72DCE070126}"/>
              </a:ext>
            </a:extLst>
          </p:cNvPr>
          <p:cNvGrpSpPr/>
          <p:nvPr/>
        </p:nvGrpSpPr>
        <p:grpSpPr>
          <a:xfrm>
            <a:off x="1782977" y="2162184"/>
            <a:ext cx="8626046" cy="3456000"/>
            <a:chOff x="1262906" y="2162184"/>
            <a:chExt cx="8626046" cy="3456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AC10AD0-F9AF-80FD-4773-33D88B97B7DD}"/>
                </a:ext>
              </a:extLst>
            </p:cNvPr>
            <p:cNvSpPr/>
            <p:nvPr/>
          </p:nvSpPr>
          <p:spPr>
            <a:xfrm>
              <a:off x="5568952" y="2415691"/>
              <a:ext cx="432000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strike="noStrike" kern="1200" cap="none" spc="0" normalizeH="0" baseline="0" noProof="0" dirty="0">
                  <a:ln>
                    <a:noFill/>
                  </a:ln>
                  <a:solidFill>
                    <a:srgbClr val="F2F6FA"/>
                  </a:solidFill>
                  <a:effectLst/>
                  <a:uLnTx/>
                  <a:uFillTx/>
                  <a:latin typeface="Helvetica Neue" panose="02000503000000020004"/>
                  <a:ea typeface="+mn-ea"/>
                  <a:cs typeface="Arial"/>
                </a:rPr>
                <a:t>Salaries of injured players during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strike="noStrike" kern="1200" cap="none" spc="0" normalizeH="0" baseline="0" noProof="0" dirty="0">
                  <a:ln>
                    <a:noFill/>
                  </a:ln>
                  <a:solidFill>
                    <a:srgbClr val="F2F6FA"/>
                  </a:solidFill>
                  <a:effectLst/>
                  <a:uLnTx/>
                  <a:uFillTx/>
                  <a:latin typeface="Helvetica Neue" panose="02000503000000020004"/>
                  <a:ea typeface="+mn-ea"/>
                  <a:cs typeface="Arial"/>
                </a:rPr>
                <a:t>2022-23 season</a:t>
              </a:r>
              <a:endParaRPr kumimoji="0" lang="en-US" sz="3200" b="1" strike="noStrike" kern="1200" cap="none" spc="0" normalizeH="0" baseline="0" noProof="0" dirty="0">
                <a:ln>
                  <a:noFill/>
                </a:ln>
                <a:solidFill>
                  <a:srgbClr val="F2F6FA"/>
                </a:solidFill>
                <a:effectLst/>
                <a:uLnTx/>
                <a:uFillTx/>
                <a:latin typeface="Helvetica Neue" panose="02000503000000020004"/>
                <a:ea typeface="+mn-ea"/>
                <a:cs typeface="Arial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6902196-3790-864B-7C69-47C964F98B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62906" y="2162184"/>
              <a:ext cx="3456000" cy="3456000"/>
            </a:xfrm>
            <a:prstGeom prst="ellipse">
              <a:avLst/>
            </a:prstGeom>
            <a:solidFill>
              <a:srgbClr val="0436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3400" b="1" i="0" u="none" strike="noStrike" kern="1200" cap="none" spc="0" normalizeH="0" baseline="0" noProof="0" dirty="0">
                <a:ln>
                  <a:noFill/>
                </a:ln>
                <a:solidFill>
                  <a:srgbClr val="F2F6FA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6F3108E-FD16-9F19-161A-1C1469029F88}"/>
                </a:ext>
              </a:extLst>
            </p:cNvPr>
            <p:cNvSpPr/>
            <p:nvPr/>
          </p:nvSpPr>
          <p:spPr>
            <a:xfrm>
              <a:off x="1830761" y="3322247"/>
              <a:ext cx="2320290" cy="11358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2F6FA"/>
                  </a:solidFill>
                  <a:effectLst/>
                  <a:uLnTx/>
                  <a:uFillTx/>
                  <a:latin typeface="Helvetica Neue" panose="02000503000000020004"/>
                  <a:ea typeface="+mn-ea"/>
                  <a:cs typeface="+mn-cs"/>
                </a:rPr>
                <a:t>$400M</a:t>
              </a:r>
              <a:endParaRPr kumimoji="0" lang="en-FI" sz="4400" b="1" i="0" u="none" strike="noStrike" kern="1200" cap="none" spc="0" normalizeH="0" baseline="0" noProof="0" dirty="0">
                <a:ln>
                  <a:noFill/>
                </a:ln>
                <a:solidFill>
                  <a:srgbClr val="F2F6FA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endParaRPr>
            </a:p>
          </p:txBody>
        </p:sp>
        <p:pic>
          <p:nvPicPr>
            <p:cNvPr id="12" name="Picture 11" descr="A black and silver emblem with white text&#10;&#10;Description automatically generated">
              <a:extLst>
                <a:ext uri="{FF2B5EF4-FFF2-40B4-BE49-F238E27FC236}">
                  <a16:creationId xmlns:a16="http://schemas.microsoft.com/office/drawing/2014/main" id="{DC3AA220-C2E9-3B31-5D35-5068C51E0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0380" y="4358184"/>
              <a:ext cx="1097144" cy="12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0280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10000"/>
          </a:schemeClr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electronics, loudspeaker&#10;&#10;Description automatically generated">
            <a:extLst>
              <a:ext uri="{FF2B5EF4-FFF2-40B4-BE49-F238E27FC236}">
                <a16:creationId xmlns:a16="http://schemas.microsoft.com/office/drawing/2014/main" id="{84C0BB76-1E12-6F60-8482-B7BE362116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5"/>
          <a:stretch/>
        </p:blipFill>
        <p:spPr>
          <a:xfrm>
            <a:off x="794" y="448"/>
            <a:ext cx="12190413" cy="68571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87737FF-7DAE-E028-5CF8-C8CA5F4E4D16}"/>
              </a:ext>
            </a:extLst>
          </p:cNvPr>
          <p:cNvSpPr/>
          <p:nvPr/>
        </p:nvSpPr>
        <p:spPr>
          <a:xfrm>
            <a:off x="-13409" y="447"/>
            <a:ext cx="12233022" cy="6885629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10000"/>
                  <a:alpha val="0"/>
                </a:schemeClr>
              </a:gs>
              <a:gs pos="33000">
                <a:schemeClr val="bg1">
                  <a:lumMod val="10000"/>
                  <a:alpha val="96000"/>
                </a:schemeClr>
              </a:gs>
              <a:gs pos="66000">
                <a:schemeClr val="bg1">
                  <a:lumMod val="10000"/>
                  <a:alpha val="80000"/>
                </a:schemeClr>
              </a:gs>
              <a:gs pos="0">
                <a:schemeClr val="bg1">
                  <a:lumMod val="10000"/>
                  <a:alpha val="99000"/>
                </a:schemeClr>
              </a:gs>
            </a:gsLst>
            <a:lin ang="1608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800" b="0" i="0" u="none" strike="noStrike" kern="1200" cap="none" spc="0" normalizeH="0" baseline="0" noProof="0" dirty="0">
              <a:ln>
                <a:noFill/>
              </a:ln>
              <a:solidFill>
                <a:srgbClr val="F2F6F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Google Shape;129;p4">
            <a:extLst>
              <a:ext uri="{FF2B5EF4-FFF2-40B4-BE49-F238E27FC236}">
                <a16:creationId xmlns:a16="http://schemas.microsoft.com/office/drawing/2014/main" id="{B3E0884F-CAFD-93BE-3025-767E09930E1C}"/>
              </a:ext>
            </a:extLst>
          </p:cNvPr>
          <p:cNvSpPr txBox="1"/>
          <p:nvPr/>
        </p:nvSpPr>
        <p:spPr>
          <a:xfrm>
            <a:off x="11515037" y="6434826"/>
            <a:ext cx="562204" cy="401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632" tIns="117632" rIns="117632" bIns="117632" anchor="t" anchorCtr="0">
            <a:noAutofit/>
          </a:bodyPr>
          <a:lstStyle/>
          <a:p>
            <a:pPr marL="0" marR="0" lvl="0" indent="0" algn="r" defTabSz="457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fld id="{00000000-1234-1234-1234-123412341234}" type="slidenum">
              <a:rPr kumimoji="0" lang="pt-PT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pPr marL="0" marR="0" lvl="0" indent="0" algn="r" defTabSz="4570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Tx/>
                <a:buNone/>
                <a:tabLst/>
                <a:defRPr/>
              </a:pPr>
              <a:t>14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8" name="Google Shape;130;p4">
            <a:extLst>
              <a:ext uri="{FF2B5EF4-FFF2-40B4-BE49-F238E27FC236}">
                <a16:creationId xmlns:a16="http://schemas.microsoft.com/office/drawing/2014/main" id="{E2221AEE-1375-A938-5927-B2C3A41E31BB}"/>
              </a:ext>
            </a:extLst>
          </p:cNvPr>
          <p:cNvSpPr txBox="1"/>
          <p:nvPr/>
        </p:nvSpPr>
        <p:spPr>
          <a:xfrm>
            <a:off x="5568952" y="6433519"/>
            <a:ext cx="1054076" cy="203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1" tIns="45701" rIns="45701" bIns="45701" anchor="t" anchorCtr="0">
            <a:spAutoFit/>
          </a:bodyPr>
          <a:lstStyle/>
          <a:p>
            <a:pPr marL="0" marR="0" lvl="0" indent="0" algn="ctr" defTabSz="45701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pt-PT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t>*</a:t>
            </a:r>
            <a:r>
              <a:rPr kumimoji="0" lang="pt-PT" sz="9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t>Confidential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10" name="just logo sprint dark.png" descr="just logo sprint dark.png">
            <a:extLst>
              <a:ext uri="{FF2B5EF4-FFF2-40B4-BE49-F238E27FC236}">
                <a16:creationId xmlns:a16="http://schemas.microsoft.com/office/drawing/2014/main" id="{84BB8AD7-502E-AF82-2B1A-6C2C16D039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351" y="6131118"/>
            <a:ext cx="405921" cy="504582"/>
          </a:xfrm>
          <a:prstGeom prst="rect">
            <a:avLst/>
          </a:prstGeom>
          <a:ln w="3175">
            <a:miter lim="400000"/>
          </a:ln>
        </p:spPr>
      </p:pic>
      <p:sp>
        <p:nvSpPr>
          <p:cNvPr id="44" name="Title 1">
            <a:extLst>
              <a:ext uri="{FF2B5EF4-FFF2-40B4-BE49-F238E27FC236}">
                <a16:creationId xmlns:a16="http://schemas.microsoft.com/office/drawing/2014/main" id="{96E18C81-27E1-9A16-C27D-67BDA78AD8F1}"/>
              </a:ext>
            </a:extLst>
          </p:cNvPr>
          <p:cNvSpPr txBox="1">
            <a:spLocks/>
          </p:cNvSpPr>
          <p:nvPr/>
        </p:nvSpPr>
        <p:spPr>
          <a:xfrm>
            <a:off x="643233" y="564578"/>
            <a:ext cx="11024416" cy="1325390"/>
          </a:xfrm>
          <a:prstGeom prst="rect">
            <a:avLst/>
          </a:prstGeom>
        </p:spPr>
        <p:txBody>
          <a:bodyPr vert="horz" lIns="45714" tIns="22857" rIns="45714" bIns="22857" rtlCol="0" anchor="ctr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2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399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DATA &amp; AI IMPACT EVERY ASPECT OF HOCKEY CLUB OPERATIONS </a:t>
            </a:r>
            <a:endParaRPr kumimoji="0" lang="en-FI" sz="4399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ial"/>
            </a:endParaRPr>
          </a:p>
        </p:txBody>
      </p:sp>
      <p:sp>
        <p:nvSpPr>
          <p:cNvPr id="45" name="Rounded Rectangle 9">
            <a:extLst>
              <a:ext uri="{FF2B5EF4-FFF2-40B4-BE49-F238E27FC236}">
                <a16:creationId xmlns:a16="http://schemas.microsoft.com/office/drawing/2014/main" id="{CF667FC2-B2FE-1C2F-9D39-37676B174B5D}"/>
              </a:ext>
            </a:extLst>
          </p:cNvPr>
          <p:cNvSpPr/>
          <p:nvPr/>
        </p:nvSpPr>
        <p:spPr>
          <a:xfrm>
            <a:off x="673301" y="2383506"/>
            <a:ext cx="3889869" cy="423440"/>
          </a:xfrm>
          <a:prstGeom prst="roundRect">
            <a:avLst>
              <a:gd name="adj" fmla="val 14285"/>
            </a:avLst>
          </a:prstGeom>
          <a:noFill/>
          <a:ln w="2540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0" cap="none" spc="0" normalizeH="0" baseline="0" noProof="0" dirty="0">
                <a:ln>
                  <a:noFill/>
                </a:ln>
                <a:solidFill>
                  <a:srgbClr val="DDE5E8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Player </a:t>
            </a:r>
            <a:r>
              <a:rPr kumimoji="0" lang="fi-FI" sz="1600" b="0" i="0" u="none" strike="noStrike" kern="0" cap="none" spc="0" normalizeH="0" baseline="0" noProof="0" dirty="0" err="1">
                <a:ln>
                  <a:noFill/>
                </a:ln>
                <a:solidFill>
                  <a:srgbClr val="DDE5E8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performance</a:t>
            </a:r>
            <a:endParaRPr kumimoji="0" lang="fi-FI" sz="1600" b="0" i="0" u="none" strike="noStrike" kern="0" cap="none" spc="0" normalizeH="0" baseline="0" noProof="0" dirty="0">
              <a:ln>
                <a:noFill/>
              </a:ln>
              <a:solidFill>
                <a:srgbClr val="DDE5E8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ial"/>
            </a:endParaRPr>
          </a:p>
        </p:txBody>
      </p:sp>
      <p:sp>
        <p:nvSpPr>
          <p:cNvPr id="46" name="Rounded Rectangle 25">
            <a:extLst>
              <a:ext uri="{FF2B5EF4-FFF2-40B4-BE49-F238E27FC236}">
                <a16:creationId xmlns:a16="http://schemas.microsoft.com/office/drawing/2014/main" id="{D53D0630-AB9B-809D-9F7D-E5283F5600EB}"/>
              </a:ext>
            </a:extLst>
          </p:cNvPr>
          <p:cNvSpPr/>
          <p:nvPr/>
        </p:nvSpPr>
        <p:spPr>
          <a:xfrm>
            <a:off x="7626669" y="5077134"/>
            <a:ext cx="3790920" cy="423440"/>
          </a:xfrm>
          <a:prstGeom prst="roundRect">
            <a:avLst>
              <a:gd name="adj" fmla="val 14285"/>
            </a:avLst>
          </a:prstGeom>
          <a:noFill/>
          <a:ln w="2540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0" cap="none" spc="0" normalizeH="0" baseline="0" noProof="0" dirty="0">
                <a:ln>
                  <a:noFill/>
                </a:ln>
                <a:solidFill>
                  <a:srgbClr val="DDE5E8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In-</a:t>
            </a:r>
            <a:r>
              <a:rPr kumimoji="0" lang="fi-FI" sz="1600" b="0" i="0" u="none" strike="noStrike" kern="0" cap="none" spc="0" normalizeH="0" baseline="0" noProof="0" dirty="0" err="1">
                <a:ln>
                  <a:noFill/>
                </a:ln>
                <a:solidFill>
                  <a:srgbClr val="DDE5E8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stadium</a:t>
            </a:r>
            <a:r>
              <a:rPr kumimoji="0" lang="fi-FI" sz="1600" b="0" i="0" u="none" strike="noStrike" kern="0" cap="none" spc="0" normalizeH="0" baseline="0" noProof="0" dirty="0">
                <a:ln>
                  <a:noFill/>
                </a:ln>
                <a:solidFill>
                  <a:srgbClr val="DDE5E8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 </a:t>
            </a:r>
            <a:r>
              <a:rPr kumimoji="0" lang="fi-FI" sz="1600" b="0" i="0" u="none" strike="noStrike" kern="0" cap="none" spc="0" normalizeH="0" baseline="0" noProof="0" dirty="0" err="1">
                <a:ln>
                  <a:noFill/>
                </a:ln>
                <a:solidFill>
                  <a:srgbClr val="DDE5E8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experience</a:t>
            </a:r>
            <a:endParaRPr kumimoji="0" lang="fi-FI" sz="1600" b="0" i="0" u="none" strike="noStrike" kern="0" cap="none" spc="0" normalizeH="0" baseline="0" noProof="0" dirty="0">
              <a:ln>
                <a:noFill/>
              </a:ln>
              <a:solidFill>
                <a:srgbClr val="DDE5E8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ial"/>
            </a:endParaRPr>
          </a:p>
        </p:txBody>
      </p:sp>
      <p:sp>
        <p:nvSpPr>
          <p:cNvPr id="47" name="Rounded Rectangle 34">
            <a:extLst>
              <a:ext uri="{FF2B5EF4-FFF2-40B4-BE49-F238E27FC236}">
                <a16:creationId xmlns:a16="http://schemas.microsoft.com/office/drawing/2014/main" id="{C78CE25C-D676-7DC6-E953-C1E47F2FBEFE}"/>
              </a:ext>
            </a:extLst>
          </p:cNvPr>
          <p:cNvSpPr/>
          <p:nvPr/>
        </p:nvSpPr>
        <p:spPr>
          <a:xfrm>
            <a:off x="4905667" y="2649802"/>
            <a:ext cx="2380667" cy="2567643"/>
          </a:xfrm>
          <a:prstGeom prst="roundRect">
            <a:avLst>
              <a:gd name="adj" fmla="val 50000"/>
            </a:avLst>
          </a:prstGeom>
          <a:solidFill>
            <a:srgbClr val="002C41"/>
          </a:solidFill>
          <a:ln w="2540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800" b="0" i="0" u="none" strike="noStrike" kern="0" cap="none" spc="0" normalizeH="0" baseline="0" noProof="0" dirty="0">
              <a:ln>
                <a:noFill/>
              </a:ln>
              <a:solidFill>
                <a:srgbClr val="F2F6FA"/>
              </a:solidFill>
              <a:effectLst/>
              <a:uLnTx/>
              <a:uFillTx/>
              <a:latin typeface="Aventa Variable" pitchFamily="2" charset="77"/>
              <a:ea typeface="+mn-ea"/>
              <a:cs typeface="Arial"/>
              <a:sym typeface="Arial"/>
            </a:endParaRPr>
          </a:p>
        </p:txBody>
      </p:sp>
      <p:sp>
        <p:nvSpPr>
          <p:cNvPr id="48" name="Rounded Rectangle 37">
            <a:extLst>
              <a:ext uri="{FF2B5EF4-FFF2-40B4-BE49-F238E27FC236}">
                <a16:creationId xmlns:a16="http://schemas.microsoft.com/office/drawing/2014/main" id="{1D433C2D-294F-3662-4219-004652B19C3F}"/>
              </a:ext>
            </a:extLst>
          </p:cNvPr>
          <p:cNvSpPr/>
          <p:nvPr/>
        </p:nvSpPr>
        <p:spPr>
          <a:xfrm>
            <a:off x="4855065" y="2595226"/>
            <a:ext cx="2481871" cy="2676794"/>
          </a:xfrm>
          <a:prstGeom prst="roundRect">
            <a:avLst>
              <a:gd name="adj" fmla="val 50000"/>
            </a:avLst>
          </a:prstGeom>
          <a:noFill/>
          <a:ln w="254000" cap="flat" cmpd="sng" algn="ctr">
            <a:gradFill>
              <a:gsLst>
                <a:gs pos="0">
                  <a:srgbClr val="F5F5F8"/>
                </a:gs>
                <a:gs pos="100000">
                  <a:srgbClr val="DDE5E8"/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800" b="0" i="0" u="none" strike="noStrike" kern="0" cap="none" spc="0" normalizeH="0" baseline="0" noProof="0" dirty="0">
              <a:ln>
                <a:noFill/>
              </a:ln>
              <a:solidFill>
                <a:srgbClr val="F2F6FA"/>
              </a:solidFill>
              <a:effectLst/>
              <a:uLnTx/>
              <a:uFillTx/>
              <a:latin typeface="Aventa Variable" pitchFamily="2" charset="77"/>
              <a:ea typeface="+mn-ea"/>
              <a:cs typeface="Arial"/>
              <a:sym typeface="Arial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291F2150-ED1F-E241-61F5-F9C3EB992B18}"/>
              </a:ext>
            </a:extLst>
          </p:cNvPr>
          <p:cNvSpPr/>
          <p:nvPr/>
        </p:nvSpPr>
        <p:spPr>
          <a:xfrm>
            <a:off x="4113258" y="3755391"/>
            <a:ext cx="394900" cy="394901"/>
          </a:xfrm>
          <a:prstGeom prst="ellipse">
            <a:avLst/>
          </a:prstGeom>
          <a:noFill/>
          <a:ln w="19050" cap="flat" cmpd="sng" algn="ctr">
            <a:solidFill>
              <a:srgbClr val="F2F6F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800" b="0" i="0" u="none" strike="noStrike" kern="0" cap="none" spc="0" normalizeH="0" baseline="0" noProof="0" dirty="0">
              <a:ln>
                <a:noFill/>
              </a:ln>
              <a:solidFill>
                <a:srgbClr val="F2F6FA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11D1253-4677-2CA9-60A7-0A9EB567624A}"/>
              </a:ext>
            </a:extLst>
          </p:cNvPr>
          <p:cNvSpPr/>
          <p:nvPr/>
        </p:nvSpPr>
        <p:spPr>
          <a:xfrm>
            <a:off x="7671252" y="3702364"/>
            <a:ext cx="394900" cy="394901"/>
          </a:xfrm>
          <a:prstGeom prst="ellipse">
            <a:avLst/>
          </a:prstGeom>
          <a:noFill/>
          <a:ln w="19050" cap="flat" cmpd="sng" algn="ctr">
            <a:solidFill>
              <a:srgbClr val="DDE5E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800" b="0" i="0" u="none" strike="noStrike" kern="0" cap="none" spc="0" normalizeH="0" baseline="0" noProof="0">
              <a:ln>
                <a:noFill/>
              </a:ln>
              <a:solidFill>
                <a:srgbClr val="F2F6FA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8E6276A-9743-13A0-5F35-16CE40272EC2}"/>
              </a:ext>
            </a:extLst>
          </p:cNvPr>
          <p:cNvSpPr/>
          <p:nvPr/>
        </p:nvSpPr>
        <p:spPr>
          <a:xfrm>
            <a:off x="4259543" y="4420512"/>
            <a:ext cx="394900" cy="394900"/>
          </a:xfrm>
          <a:prstGeom prst="ellipse">
            <a:avLst/>
          </a:prstGeom>
          <a:noFill/>
          <a:ln w="19050" cap="flat" cmpd="sng" algn="ctr">
            <a:solidFill>
              <a:srgbClr val="F2F6F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800" b="0" i="0" u="none" strike="noStrike" kern="0" cap="none" spc="0" normalizeH="0" baseline="0" noProof="0">
              <a:ln>
                <a:noFill/>
              </a:ln>
              <a:solidFill>
                <a:srgbClr val="F2F6FA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5CEE8E9-31A5-3129-8501-487CFAC01788}"/>
              </a:ext>
            </a:extLst>
          </p:cNvPr>
          <p:cNvSpPr/>
          <p:nvPr/>
        </p:nvSpPr>
        <p:spPr>
          <a:xfrm>
            <a:off x="4259543" y="3090272"/>
            <a:ext cx="394900" cy="394900"/>
          </a:xfrm>
          <a:prstGeom prst="ellipse">
            <a:avLst/>
          </a:prstGeom>
          <a:noFill/>
          <a:ln w="19050" cap="flat" cmpd="sng" algn="ctr">
            <a:solidFill>
              <a:srgbClr val="F2F6F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800" b="0" i="0" u="none" strike="noStrike" kern="0" cap="none" spc="0" normalizeH="0" baseline="0" noProof="0" dirty="0">
              <a:ln>
                <a:noFill/>
              </a:ln>
              <a:solidFill>
                <a:srgbClr val="F2F6FA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4750E19-44E4-9F47-43D0-2A327F8DF92E}"/>
              </a:ext>
            </a:extLst>
          </p:cNvPr>
          <p:cNvSpPr/>
          <p:nvPr/>
        </p:nvSpPr>
        <p:spPr>
          <a:xfrm>
            <a:off x="7524968" y="4340514"/>
            <a:ext cx="394900" cy="394900"/>
          </a:xfrm>
          <a:prstGeom prst="ellipse">
            <a:avLst/>
          </a:prstGeom>
          <a:noFill/>
          <a:ln w="19050" cap="flat" cmpd="sng" algn="ctr">
            <a:solidFill>
              <a:srgbClr val="DDE5E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800" b="0" i="0" u="none" strike="noStrike" kern="0" cap="none" spc="0" normalizeH="0" baseline="0" noProof="0">
              <a:ln>
                <a:noFill/>
              </a:ln>
              <a:solidFill>
                <a:srgbClr val="F2F6FA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2A95E684-D800-FF66-2992-4D846904B2EB}"/>
              </a:ext>
            </a:extLst>
          </p:cNvPr>
          <p:cNvSpPr/>
          <p:nvPr/>
        </p:nvSpPr>
        <p:spPr>
          <a:xfrm>
            <a:off x="7524968" y="3064217"/>
            <a:ext cx="394900" cy="394900"/>
          </a:xfrm>
          <a:prstGeom prst="ellipse">
            <a:avLst/>
          </a:prstGeom>
          <a:noFill/>
          <a:ln w="19050" cap="flat" cmpd="sng" algn="ctr">
            <a:solidFill>
              <a:srgbClr val="DDE5E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800" b="0" i="0" u="none" strike="noStrike" kern="0" cap="none" spc="0" normalizeH="0" baseline="0" noProof="0">
              <a:ln>
                <a:noFill/>
              </a:ln>
              <a:solidFill>
                <a:srgbClr val="F2F6FA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F01C6209-1FF8-AF89-A8F7-64EFC897E0AD}"/>
              </a:ext>
            </a:extLst>
          </p:cNvPr>
          <p:cNvSpPr/>
          <p:nvPr/>
        </p:nvSpPr>
        <p:spPr>
          <a:xfrm>
            <a:off x="4714618" y="5085632"/>
            <a:ext cx="394900" cy="394900"/>
          </a:xfrm>
          <a:prstGeom prst="ellipse">
            <a:avLst/>
          </a:prstGeom>
          <a:noFill/>
          <a:ln w="19050" cap="flat" cmpd="sng" algn="ctr">
            <a:solidFill>
              <a:srgbClr val="F2F6F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800" b="0" i="0" u="none" strike="noStrike" kern="0" cap="none" spc="0" normalizeH="0" baseline="0" noProof="0">
              <a:ln>
                <a:noFill/>
              </a:ln>
              <a:solidFill>
                <a:srgbClr val="F2F6FA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D81F403-0478-95CF-FA7A-9BD68E6554A1}"/>
              </a:ext>
            </a:extLst>
          </p:cNvPr>
          <p:cNvSpPr/>
          <p:nvPr/>
        </p:nvSpPr>
        <p:spPr>
          <a:xfrm>
            <a:off x="4714618" y="2425153"/>
            <a:ext cx="394900" cy="394900"/>
          </a:xfrm>
          <a:prstGeom prst="ellipse">
            <a:avLst/>
          </a:prstGeom>
          <a:noFill/>
          <a:ln w="19050" cap="flat" cmpd="sng" algn="ctr">
            <a:solidFill>
              <a:srgbClr val="F2F6F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800" b="0" i="0" u="none" strike="noStrike" kern="0" cap="none" spc="0" normalizeH="0" baseline="0" noProof="0" dirty="0">
              <a:ln>
                <a:noFill/>
              </a:ln>
              <a:solidFill>
                <a:srgbClr val="F2F6FA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10E47143-CDF8-2B9F-7912-2C9CFFF20F88}"/>
              </a:ext>
            </a:extLst>
          </p:cNvPr>
          <p:cNvSpPr/>
          <p:nvPr/>
        </p:nvSpPr>
        <p:spPr>
          <a:xfrm>
            <a:off x="7063431" y="5084716"/>
            <a:ext cx="394900" cy="394900"/>
          </a:xfrm>
          <a:prstGeom prst="ellipse">
            <a:avLst/>
          </a:prstGeom>
          <a:noFill/>
          <a:ln w="19050" cap="flat" cmpd="sng" algn="ctr">
            <a:solidFill>
              <a:srgbClr val="DDE5E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800" b="0" i="0" u="none" strike="noStrike" kern="0" cap="none" spc="0" normalizeH="0" baseline="0" noProof="0">
              <a:ln>
                <a:noFill/>
              </a:ln>
              <a:solidFill>
                <a:srgbClr val="F2F6FA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E21F7F3-A899-C569-E61F-9625DE372F05}"/>
              </a:ext>
            </a:extLst>
          </p:cNvPr>
          <p:cNvGrpSpPr/>
          <p:nvPr/>
        </p:nvGrpSpPr>
        <p:grpSpPr>
          <a:xfrm>
            <a:off x="7063431" y="2426069"/>
            <a:ext cx="394900" cy="394900"/>
            <a:chOff x="6647528" y="1897979"/>
            <a:chExt cx="309306" cy="309306"/>
          </a:xfrm>
        </p:grpSpPr>
        <p:pic>
          <p:nvPicPr>
            <p:cNvPr id="59" name="Graphic 58" descr="Add with solid fill">
              <a:extLst>
                <a:ext uri="{FF2B5EF4-FFF2-40B4-BE49-F238E27FC236}">
                  <a16:creationId xmlns:a16="http://schemas.microsoft.com/office/drawing/2014/main" id="{841BA4AC-C948-5297-4EF0-73D7F8F65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H="1">
              <a:off x="6697545" y="1947996"/>
              <a:ext cx="209272" cy="209272"/>
            </a:xfrm>
            <a:prstGeom prst="rect">
              <a:avLst/>
            </a:prstGeom>
          </p:spPr>
        </p:pic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3F052E0E-5ADD-368F-F9E9-4240CAEA2283}"/>
                </a:ext>
              </a:extLst>
            </p:cNvPr>
            <p:cNvSpPr/>
            <p:nvPr/>
          </p:nvSpPr>
          <p:spPr>
            <a:xfrm>
              <a:off x="6647528" y="1897979"/>
              <a:ext cx="309306" cy="309306"/>
            </a:xfrm>
            <a:prstGeom prst="ellipse">
              <a:avLst/>
            </a:prstGeom>
            <a:noFill/>
            <a:ln w="19050" cap="flat" cmpd="sng" algn="ctr">
              <a:solidFill>
                <a:srgbClr val="DDE5E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0" cap="none" spc="0" normalizeH="0" baseline="0" noProof="0">
                <a:ln>
                  <a:noFill/>
                </a:ln>
                <a:solidFill>
                  <a:srgbClr val="F2F6FA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83A274B3-50EE-7AE7-DBB7-4CC6BD5396D4}"/>
              </a:ext>
            </a:extLst>
          </p:cNvPr>
          <p:cNvGrpSpPr/>
          <p:nvPr/>
        </p:nvGrpSpPr>
        <p:grpSpPr>
          <a:xfrm>
            <a:off x="4900590" y="2669626"/>
            <a:ext cx="2380668" cy="2567643"/>
            <a:chOff x="12420936" y="761490"/>
            <a:chExt cx="2380978" cy="2567977"/>
          </a:xfrm>
        </p:grpSpPr>
        <p:sp>
          <p:nvSpPr>
            <p:cNvPr id="110" name="Rounded Rectangle 34">
              <a:extLst>
                <a:ext uri="{FF2B5EF4-FFF2-40B4-BE49-F238E27FC236}">
                  <a16:creationId xmlns:a16="http://schemas.microsoft.com/office/drawing/2014/main" id="{8EEB928C-BEA1-00BD-DCFB-00465085B226}"/>
                </a:ext>
              </a:extLst>
            </p:cNvPr>
            <p:cNvSpPr/>
            <p:nvPr/>
          </p:nvSpPr>
          <p:spPr>
            <a:xfrm>
              <a:off x="12420937" y="761490"/>
              <a:ext cx="2380977" cy="2567977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 w="2540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0" cap="none" spc="0" normalizeH="0" baseline="0" noProof="0" dirty="0">
                <a:ln>
                  <a:noFill/>
                </a:ln>
                <a:solidFill>
                  <a:srgbClr val="F2F6FA"/>
                </a:solidFill>
                <a:effectLst/>
                <a:uLnTx/>
                <a:uFillTx/>
                <a:latin typeface="Aventa Variable" pitchFamily="2" charset="77"/>
                <a:ea typeface="+mn-ea"/>
                <a:cs typeface="Arial"/>
                <a:sym typeface="Arial"/>
              </a:endParaRPr>
            </a:p>
          </p:txBody>
        </p:sp>
        <p:pic>
          <p:nvPicPr>
            <p:cNvPr id="111" name="Picture 110" descr="A colorful circuit board brain&#10;&#10;Description automatically generated">
              <a:extLst>
                <a:ext uri="{FF2B5EF4-FFF2-40B4-BE49-F238E27FC236}">
                  <a16:creationId xmlns:a16="http://schemas.microsoft.com/office/drawing/2014/main" id="{75CDC15C-06DB-A6D4-05D7-79019ED9F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66" r="441"/>
            <a:stretch>
              <a:fillRect/>
            </a:stretch>
          </p:blipFill>
          <p:spPr>
            <a:xfrm>
              <a:off x="12420936" y="1134293"/>
              <a:ext cx="2380978" cy="1872000"/>
            </a:xfrm>
            <a:custGeom>
              <a:avLst/>
              <a:gdLst>
                <a:gd name="connsiteX0" fmla="*/ 327442 w 2380978"/>
                <a:gd name="connsiteY0" fmla="*/ 0 h 1872000"/>
                <a:gd name="connsiteX1" fmla="*/ 2053536 w 2380978"/>
                <a:gd name="connsiteY1" fmla="*/ 0 h 1872000"/>
                <a:gd name="connsiteX2" fmla="*/ 2109128 w 2380978"/>
                <a:gd name="connsiteY2" fmla="*/ 61167 h 1872000"/>
                <a:gd name="connsiteX3" fmla="*/ 2380978 w 2380978"/>
                <a:gd name="connsiteY3" fmla="*/ 818428 h 1872000"/>
                <a:gd name="connsiteX4" fmla="*/ 2380977 w 2380978"/>
                <a:gd name="connsiteY4" fmla="*/ 1005428 h 1872000"/>
                <a:gd name="connsiteX5" fmla="*/ 2032291 w 2380978"/>
                <a:gd name="connsiteY5" fmla="*/ 1847231 h 1872000"/>
                <a:gd name="connsiteX6" fmla="*/ 2005038 w 2380978"/>
                <a:gd name="connsiteY6" fmla="*/ 1872000 h 1872000"/>
                <a:gd name="connsiteX7" fmla="*/ 375940 w 2380978"/>
                <a:gd name="connsiteY7" fmla="*/ 1872000 h 1872000"/>
                <a:gd name="connsiteX8" fmla="*/ 348686 w 2380978"/>
                <a:gd name="connsiteY8" fmla="*/ 1847230 h 1872000"/>
                <a:gd name="connsiteX9" fmla="*/ 0 w 2380978"/>
                <a:gd name="connsiteY9" fmla="*/ 1005427 h 1872000"/>
                <a:gd name="connsiteX10" fmla="*/ 0 w 2380978"/>
                <a:gd name="connsiteY10" fmla="*/ 818428 h 1872000"/>
                <a:gd name="connsiteX11" fmla="*/ 271850 w 2380978"/>
                <a:gd name="connsiteY11" fmla="*/ 61167 h 187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80978" h="1872000">
                  <a:moveTo>
                    <a:pt x="327442" y="0"/>
                  </a:moveTo>
                  <a:lnTo>
                    <a:pt x="2053536" y="0"/>
                  </a:lnTo>
                  <a:lnTo>
                    <a:pt x="2109128" y="61167"/>
                  </a:lnTo>
                  <a:cubicBezTo>
                    <a:pt x="2278958" y="266953"/>
                    <a:pt x="2380978" y="530777"/>
                    <a:pt x="2380978" y="818428"/>
                  </a:cubicBezTo>
                  <a:cubicBezTo>
                    <a:pt x="2380978" y="880761"/>
                    <a:pt x="2380977" y="943095"/>
                    <a:pt x="2380977" y="1005428"/>
                  </a:cubicBezTo>
                  <a:cubicBezTo>
                    <a:pt x="2380977" y="1334173"/>
                    <a:pt x="2247727" y="1631795"/>
                    <a:pt x="2032291" y="1847231"/>
                  </a:cubicBezTo>
                  <a:lnTo>
                    <a:pt x="2005038" y="1872000"/>
                  </a:lnTo>
                  <a:lnTo>
                    <a:pt x="375940" y="1872000"/>
                  </a:lnTo>
                  <a:lnTo>
                    <a:pt x="348686" y="1847230"/>
                  </a:lnTo>
                  <a:cubicBezTo>
                    <a:pt x="133250" y="1631794"/>
                    <a:pt x="0" y="1334172"/>
                    <a:pt x="0" y="1005427"/>
                  </a:cubicBezTo>
                  <a:lnTo>
                    <a:pt x="0" y="818428"/>
                  </a:lnTo>
                  <a:cubicBezTo>
                    <a:pt x="0" y="530777"/>
                    <a:pt x="102020" y="266953"/>
                    <a:pt x="271850" y="61167"/>
                  </a:cubicBezTo>
                  <a:close/>
                </a:path>
              </a:pathLst>
            </a:custGeom>
          </p:spPr>
        </p:pic>
      </p:grpSp>
      <p:sp>
        <p:nvSpPr>
          <p:cNvPr id="112" name="Rounded Rectangle 9">
            <a:extLst>
              <a:ext uri="{FF2B5EF4-FFF2-40B4-BE49-F238E27FC236}">
                <a16:creationId xmlns:a16="http://schemas.microsoft.com/office/drawing/2014/main" id="{850E1CEB-859D-F862-F50B-857C9CED4D5F}"/>
              </a:ext>
            </a:extLst>
          </p:cNvPr>
          <p:cNvSpPr/>
          <p:nvPr/>
        </p:nvSpPr>
        <p:spPr>
          <a:xfrm>
            <a:off x="663809" y="5077135"/>
            <a:ext cx="3889869" cy="423440"/>
          </a:xfrm>
          <a:prstGeom prst="roundRect">
            <a:avLst>
              <a:gd name="adj" fmla="val 14285"/>
            </a:avLst>
          </a:prstGeom>
          <a:noFill/>
          <a:ln w="2540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0" cap="none" spc="0" normalizeH="0" baseline="0" noProof="0" dirty="0">
                <a:ln>
                  <a:noFill/>
                </a:ln>
                <a:solidFill>
                  <a:srgbClr val="DDE5E8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Digital media &amp; </a:t>
            </a:r>
            <a:r>
              <a:rPr kumimoji="0" lang="fi-FI" sz="1600" b="0" i="0" u="none" strike="noStrike" kern="0" cap="none" spc="0" normalizeH="0" baseline="0" noProof="0" dirty="0" err="1">
                <a:ln>
                  <a:noFill/>
                </a:ln>
                <a:solidFill>
                  <a:srgbClr val="DDE5E8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content</a:t>
            </a:r>
            <a:endParaRPr kumimoji="0" lang="fi-FI" sz="1600" b="0" i="0" u="none" strike="noStrike" kern="0" cap="none" spc="0" normalizeH="0" baseline="0" noProof="0" dirty="0">
              <a:ln>
                <a:noFill/>
              </a:ln>
              <a:solidFill>
                <a:srgbClr val="DDE5E8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ial"/>
            </a:endParaRPr>
          </a:p>
        </p:txBody>
      </p:sp>
      <p:sp>
        <p:nvSpPr>
          <p:cNvPr id="113" name="Rounded Rectangle 9">
            <a:extLst>
              <a:ext uri="{FF2B5EF4-FFF2-40B4-BE49-F238E27FC236}">
                <a16:creationId xmlns:a16="http://schemas.microsoft.com/office/drawing/2014/main" id="{4AACEDD8-E21F-F370-DEDA-75FC3F8DC3AF}"/>
              </a:ext>
            </a:extLst>
          </p:cNvPr>
          <p:cNvSpPr/>
          <p:nvPr/>
        </p:nvSpPr>
        <p:spPr>
          <a:xfrm>
            <a:off x="224166" y="4412015"/>
            <a:ext cx="3889869" cy="423440"/>
          </a:xfrm>
          <a:prstGeom prst="roundRect">
            <a:avLst>
              <a:gd name="adj" fmla="val 14285"/>
            </a:avLst>
          </a:prstGeom>
          <a:noFill/>
          <a:ln w="2540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0" cap="none" spc="0" normalizeH="0" baseline="0" noProof="0" dirty="0" err="1">
                <a:ln>
                  <a:noFill/>
                </a:ln>
                <a:solidFill>
                  <a:srgbClr val="DDE5E8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Salary</a:t>
            </a:r>
            <a:r>
              <a:rPr kumimoji="0" lang="fi-FI" sz="1600" b="0" i="0" u="none" strike="noStrike" kern="0" cap="none" spc="0" normalizeH="0" baseline="0" noProof="0" dirty="0">
                <a:ln>
                  <a:noFill/>
                </a:ln>
                <a:solidFill>
                  <a:srgbClr val="DDE5E8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 </a:t>
            </a:r>
            <a:r>
              <a:rPr kumimoji="0" lang="fi-FI" sz="1600" b="0" i="0" u="none" strike="noStrike" kern="0" cap="none" spc="0" normalizeH="0" baseline="0" noProof="0" dirty="0" err="1">
                <a:ln>
                  <a:noFill/>
                </a:ln>
                <a:solidFill>
                  <a:srgbClr val="DDE5E8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cap</a:t>
            </a:r>
            <a:r>
              <a:rPr kumimoji="0" lang="fi-FI" sz="1600" b="0" i="0" u="none" strike="noStrike" kern="0" cap="none" spc="0" normalizeH="0" baseline="0" noProof="0" dirty="0">
                <a:ln>
                  <a:noFill/>
                </a:ln>
                <a:solidFill>
                  <a:srgbClr val="DDE5E8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 management</a:t>
            </a:r>
          </a:p>
        </p:txBody>
      </p:sp>
      <p:sp>
        <p:nvSpPr>
          <p:cNvPr id="114" name="Rounded Rectangle 9">
            <a:extLst>
              <a:ext uri="{FF2B5EF4-FFF2-40B4-BE49-F238E27FC236}">
                <a16:creationId xmlns:a16="http://schemas.microsoft.com/office/drawing/2014/main" id="{98B028E3-EE17-8549-6C1C-3FF70D419C87}"/>
              </a:ext>
            </a:extLst>
          </p:cNvPr>
          <p:cNvSpPr/>
          <p:nvPr/>
        </p:nvSpPr>
        <p:spPr>
          <a:xfrm>
            <a:off x="224166" y="3064217"/>
            <a:ext cx="3889869" cy="423440"/>
          </a:xfrm>
          <a:prstGeom prst="roundRect">
            <a:avLst>
              <a:gd name="adj" fmla="val 14285"/>
            </a:avLst>
          </a:prstGeom>
          <a:noFill/>
          <a:ln w="2540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0" cap="none" spc="0" normalizeH="0" baseline="0" noProof="0" dirty="0">
                <a:ln>
                  <a:noFill/>
                </a:ln>
                <a:solidFill>
                  <a:srgbClr val="DDE5E8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Team </a:t>
            </a:r>
            <a:r>
              <a:rPr kumimoji="0" lang="fi-FI" sz="1600" b="0" i="0" u="none" strike="noStrike" kern="0" cap="none" spc="0" normalizeH="0" baseline="0" noProof="0" dirty="0" err="1">
                <a:ln>
                  <a:noFill/>
                </a:ln>
                <a:solidFill>
                  <a:srgbClr val="DDE5E8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game</a:t>
            </a:r>
            <a:r>
              <a:rPr kumimoji="0" lang="fi-FI" sz="1600" b="0" i="0" u="none" strike="noStrike" kern="0" cap="none" spc="0" normalizeH="0" baseline="0" noProof="0" dirty="0">
                <a:ln>
                  <a:noFill/>
                </a:ln>
                <a:solidFill>
                  <a:srgbClr val="DDE5E8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 </a:t>
            </a:r>
            <a:r>
              <a:rPr kumimoji="0" lang="fi-FI" sz="1600" b="0" i="0" u="none" strike="noStrike" kern="0" cap="none" spc="0" normalizeH="0" baseline="0" noProof="0" dirty="0" err="1">
                <a:ln>
                  <a:noFill/>
                </a:ln>
                <a:solidFill>
                  <a:srgbClr val="DDE5E8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strategy</a:t>
            </a:r>
            <a:endParaRPr kumimoji="0" lang="fi-FI" sz="1600" b="0" i="0" u="none" strike="noStrike" kern="0" cap="none" spc="0" normalizeH="0" baseline="0" noProof="0" dirty="0">
              <a:ln>
                <a:noFill/>
              </a:ln>
              <a:solidFill>
                <a:srgbClr val="DDE5E8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ial"/>
            </a:endParaRPr>
          </a:p>
        </p:txBody>
      </p:sp>
      <p:sp>
        <p:nvSpPr>
          <p:cNvPr id="115" name="Rounded Rectangle 9">
            <a:extLst>
              <a:ext uri="{FF2B5EF4-FFF2-40B4-BE49-F238E27FC236}">
                <a16:creationId xmlns:a16="http://schemas.microsoft.com/office/drawing/2014/main" id="{0D45406F-BF52-D1C3-9772-F6D54E9335FA}"/>
              </a:ext>
            </a:extLst>
          </p:cNvPr>
          <p:cNvSpPr/>
          <p:nvPr/>
        </p:nvSpPr>
        <p:spPr>
          <a:xfrm>
            <a:off x="67513" y="3746896"/>
            <a:ext cx="3889869" cy="423440"/>
          </a:xfrm>
          <a:prstGeom prst="roundRect">
            <a:avLst>
              <a:gd name="adj" fmla="val 14285"/>
            </a:avLst>
          </a:prstGeom>
          <a:noFill/>
          <a:ln w="2540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0" cap="none" spc="0" normalizeH="0" baseline="0" noProof="0" dirty="0">
                <a:ln>
                  <a:noFill/>
                </a:ln>
                <a:solidFill>
                  <a:srgbClr val="DDE5E8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Player </a:t>
            </a:r>
            <a:r>
              <a:rPr kumimoji="0" lang="fi-FI" sz="1600" b="0" i="0" u="none" strike="noStrike" kern="0" cap="none" spc="0" normalizeH="0" baseline="0" noProof="0" dirty="0" err="1">
                <a:ln>
                  <a:noFill/>
                </a:ln>
                <a:solidFill>
                  <a:srgbClr val="DDE5E8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scouting</a:t>
            </a:r>
            <a:r>
              <a:rPr kumimoji="0" lang="fi-FI" sz="1600" b="0" i="0" u="none" strike="noStrike" kern="0" cap="none" spc="0" normalizeH="0" baseline="0" noProof="0" dirty="0">
                <a:ln>
                  <a:noFill/>
                </a:ln>
                <a:solidFill>
                  <a:srgbClr val="DDE5E8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 &amp; </a:t>
            </a:r>
            <a:r>
              <a:rPr kumimoji="0" lang="fi-FI" sz="1600" b="0" i="0" u="none" strike="noStrike" kern="0" cap="none" spc="0" normalizeH="0" baseline="0" noProof="0" dirty="0" err="1">
                <a:ln>
                  <a:noFill/>
                </a:ln>
                <a:solidFill>
                  <a:srgbClr val="DDE5E8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recruitment</a:t>
            </a:r>
            <a:endParaRPr kumimoji="0" lang="fi-FI" sz="1600" b="0" i="0" u="none" strike="noStrike" kern="0" cap="none" spc="0" normalizeH="0" baseline="0" noProof="0" dirty="0">
              <a:ln>
                <a:noFill/>
              </a:ln>
              <a:solidFill>
                <a:srgbClr val="DDE5E8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ial"/>
            </a:endParaRPr>
          </a:p>
        </p:txBody>
      </p:sp>
      <p:sp>
        <p:nvSpPr>
          <p:cNvPr id="116" name="Rounded Rectangle 25">
            <a:extLst>
              <a:ext uri="{FF2B5EF4-FFF2-40B4-BE49-F238E27FC236}">
                <a16:creationId xmlns:a16="http://schemas.microsoft.com/office/drawing/2014/main" id="{E14F0BCD-06C8-CE4F-9220-3088E64C10AA}"/>
              </a:ext>
            </a:extLst>
          </p:cNvPr>
          <p:cNvSpPr/>
          <p:nvPr/>
        </p:nvSpPr>
        <p:spPr>
          <a:xfrm>
            <a:off x="7626669" y="2411799"/>
            <a:ext cx="3790920" cy="423440"/>
          </a:xfrm>
          <a:prstGeom prst="roundRect">
            <a:avLst>
              <a:gd name="adj" fmla="val 14285"/>
            </a:avLst>
          </a:prstGeom>
          <a:noFill/>
          <a:ln w="2540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0" cap="none" spc="0" normalizeH="0" baseline="0" noProof="0" dirty="0">
                <a:ln>
                  <a:noFill/>
                </a:ln>
                <a:solidFill>
                  <a:srgbClr val="DDE5E8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Player </a:t>
            </a:r>
            <a:r>
              <a:rPr kumimoji="0" lang="fi-FI" sz="1600" b="0" i="0" u="none" strike="noStrike" kern="0" cap="none" spc="0" normalizeH="0" baseline="0" noProof="0" dirty="0" err="1">
                <a:ln>
                  <a:noFill/>
                </a:ln>
                <a:solidFill>
                  <a:srgbClr val="DDE5E8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health</a:t>
            </a:r>
            <a:r>
              <a:rPr kumimoji="0" lang="fi-FI" sz="1600" b="0" i="0" u="none" strike="noStrike" kern="0" cap="none" spc="0" normalizeH="0" baseline="0" noProof="0" dirty="0">
                <a:ln>
                  <a:noFill/>
                </a:ln>
                <a:solidFill>
                  <a:srgbClr val="DDE5E8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 &amp; </a:t>
            </a:r>
            <a:r>
              <a:rPr kumimoji="0" lang="fi-FI" sz="1600" b="0" i="0" u="none" strike="noStrike" kern="0" cap="none" spc="0" normalizeH="0" baseline="0" noProof="0" dirty="0" err="1">
                <a:ln>
                  <a:noFill/>
                </a:ln>
                <a:solidFill>
                  <a:srgbClr val="DDE5E8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medical</a:t>
            </a:r>
            <a:endParaRPr kumimoji="0" lang="fi-FI" sz="1600" b="0" i="0" u="none" strike="noStrike" kern="0" cap="none" spc="0" normalizeH="0" baseline="0" noProof="0" dirty="0">
              <a:ln>
                <a:noFill/>
              </a:ln>
              <a:solidFill>
                <a:srgbClr val="DDE5E8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ial"/>
            </a:endParaRPr>
          </a:p>
        </p:txBody>
      </p:sp>
      <p:sp>
        <p:nvSpPr>
          <p:cNvPr id="117" name="Rounded Rectangle 25">
            <a:extLst>
              <a:ext uri="{FF2B5EF4-FFF2-40B4-BE49-F238E27FC236}">
                <a16:creationId xmlns:a16="http://schemas.microsoft.com/office/drawing/2014/main" id="{54EC89A3-6E26-BE33-0253-557153F09195}"/>
              </a:ext>
            </a:extLst>
          </p:cNvPr>
          <p:cNvSpPr/>
          <p:nvPr/>
        </p:nvSpPr>
        <p:spPr>
          <a:xfrm>
            <a:off x="8072831" y="4391972"/>
            <a:ext cx="3790920" cy="423440"/>
          </a:xfrm>
          <a:prstGeom prst="roundRect">
            <a:avLst>
              <a:gd name="adj" fmla="val 14285"/>
            </a:avLst>
          </a:prstGeom>
          <a:noFill/>
          <a:ln w="2540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0" cap="none" spc="0" normalizeH="0" baseline="0" noProof="0" dirty="0" err="1">
                <a:ln>
                  <a:noFill/>
                </a:ln>
                <a:solidFill>
                  <a:srgbClr val="DDE5E8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Community</a:t>
            </a:r>
            <a:r>
              <a:rPr kumimoji="0" lang="fi-FI" sz="1600" b="0" i="0" u="none" strike="noStrike" kern="0" cap="none" spc="0" normalizeH="0" baseline="0" noProof="0" dirty="0">
                <a:ln>
                  <a:noFill/>
                </a:ln>
                <a:solidFill>
                  <a:srgbClr val="DDE5E8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 </a:t>
            </a:r>
            <a:r>
              <a:rPr kumimoji="0" lang="fi-FI" sz="1600" b="0" i="0" u="none" strike="noStrike" kern="0" cap="none" spc="0" normalizeH="0" baseline="0" noProof="0" dirty="0" err="1">
                <a:ln>
                  <a:noFill/>
                </a:ln>
                <a:solidFill>
                  <a:srgbClr val="DDE5E8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relations</a:t>
            </a:r>
            <a:endParaRPr kumimoji="0" lang="fi-FI" sz="1600" b="0" i="0" u="none" strike="noStrike" kern="0" cap="none" spc="0" normalizeH="0" baseline="0" noProof="0" dirty="0">
              <a:ln>
                <a:noFill/>
              </a:ln>
              <a:solidFill>
                <a:srgbClr val="DDE5E8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ial"/>
            </a:endParaRPr>
          </a:p>
        </p:txBody>
      </p:sp>
      <p:sp>
        <p:nvSpPr>
          <p:cNvPr id="118" name="Rounded Rectangle 25">
            <a:extLst>
              <a:ext uri="{FF2B5EF4-FFF2-40B4-BE49-F238E27FC236}">
                <a16:creationId xmlns:a16="http://schemas.microsoft.com/office/drawing/2014/main" id="{4483069D-9665-FD33-597C-3262DD252663}"/>
              </a:ext>
            </a:extLst>
          </p:cNvPr>
          <p:cNvSpPr/>
          <p:nvPr/>
        </p:nvSpPr>
        <p:spPr>
          <a:xfrm>
            <a:off x="8072831" y="3063901"/>
            <a:ext cx="3790920" cy="423440"/>
          </a:xfrm>
          <a:prstGeom prst="roundRect">
            <a:avLst>
              <a:gd name="adj" fmla="val 14285"/>
            </a:avLst>
          </a:prstGeom>
          <a:noFill/>
          <a:ln w="2540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0" cap="none" spc="0" normalizeH="0" baseline="0" noProof="0" dirty="0" err="1">
                <a:ln>
                  <a:noFill/>
                </a:ln>
                <a:solidFill>
                  <a:srgbClr val="DDE5E8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Sponsorships</a:t>
            </a:r>
            <a:r>
              <a:rPr kumimoji="0" lang="fi-FI" sz="1600" b="0" i="0" u="none" strike="noStrike" kern="0" cap="none" spc="0" normalizeH="0" baseline="0" noProof="0" dirty="0">
                <a:ln>
                  <a:noFill/>
                </a:ln>
                <a:solidFill>
                  <a:srgbClr val="DDE5E8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 &amp; </a:t>
            </a:r>
            <a:r>
              <a:rPr kumimoji="0" lang="fi-FI" sz="1600" b="0" i="0" u="none" strike="noStrike" kern="0" cap="none" spc="0" normalizeH="0" baseline="0" noProof="0" dirty="0" err="1">
                <a:ln>
                  <a:noFill/>
                </a:ln>
                <a:solidFill>
                  <a:srgbClr val="DDE5E8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new</a:t>
            </a:r>
            <a:r>
              <a:rPr kumimoji="0" lang="fi-FI" sz="1600" b="0" i="0" u="none" strike="noStrike" kern="0" cap="none" spc="0" normalizeH="0" baseline="0" noProof="0" dirty="0">
                <a:ln>
                  <a:noFill/>
                </a:ln>
                <a:solidFill>
                  <a:srgbClr val="DDE5E8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 </a:t>
            </a:r>
            <a:r>
              <a:rPr kumimoji="0" lang="fi-FI" sz="1600" b="0" i="0" u="none" strike="noStrike" kern="0" cap="none" spc="0" normalizeH="0" baseline="0" noProof="0" dirty="0" err="1">
                <a:ln>
                  <a:noFill/>
                </a:ln>
                <a:solidFill>
                  <a:srgbClr val="DDE5E8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revenue</a:t>
            </a:r>
            <a:endParaRPr kumimoji="0" lang="fi-FI" sz="1600" b="0" i="0" u="none" strike="noStrike" kern="0" cap="none" spc="0" normalizeH="0" baseline="0" noProof="0" dirty="0">
              <a:ln>
                <a:noFill/>
              </a:ln>
              <a:solidFill>
                <a:srgbClr val="DDE5E8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ial"/>
            </a:endParaRPr>
          </a:p>
        </p:txBody>
      </p:sp>
      <p:sp>
        <p:nvSpPr>
          <p:cNvPr id="119" name="Rounded Rectangle 25">
            <a:extLst>
              <a:ext uri="{FF2B5EF4-FFF2-40B4-BE49-F238E27FC236}">
                <a16:creationId xmlns:a16="http://schemas.microsoft.com/office/drawing/2014/main" id="{E70D7E68-D522-4F76-779C-2727F017F585}"/>
              </a:ext>
            </a:extLst>
          </p:cNvPr>
          <p:cNvSpPr/>
          <p:nvPr/>
        </p:nvSpPr>
        <p:spPr>
          <a:xfrm>
            <a:off x="8251505" y="3746896"/>
            <a:ext cx="3790920" cy="423440"/>
          </a:xfrm>
          <a:prstGeom prst="roundRect">
            <a:avLst>
              <a:gd name="adj" fmla="val 14285"/>
            </a:avLst>
          </a:prstGeom>
          <a:noFill/>
          <a:ln w="2540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0" cap="none" spc="0" normalizeH="0" baseline="0" noProof="0" dirty="0">
                <a:ln>
                  <a:noFill/>
                </a:ln>
                <a:solidFill>
                  <a:srgbClr val="DDE5E8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Fan </a:t>
            </a:r>
            <a:r>
              <a:rPr kumimoji="0" lang="fi-FI" sz="1600" b="0" i="0" u="none" strike="noStrike" kern="0" cap="none" spc="0" normalizeH="0" baseline="0" noProof="0" dirty="0" err="1">
                <a:ln>
                  <a:noFill/>
                </a:ln>
                <a:solidFill>
                  <a:srgbClr val="DDE5E8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engagement</a:t>
            </a:r>
            <a:endParaRPr kumimoji="0" lang="fi-FI" sz="1600" b="0" i="0" u="none" strike="noStrike" kern="0" cap="none" spc="0" normalizeH="0" baseline="0" noProof="0" dirty="0">
              <a:ln>
                <a:noFill/>
              </a:ln>
              <a:solidFill>
                <a:srgbClr val="DDE5E8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ial"/>
            </a:endParaRPr>
          </a:p>
        </p:txBody>
      </p:sp>
      <p:pic>
        <p:nvPicPr>
          <p:cNvPr id="120" name="Graphic 119" descr="Run with solid fill">
            <a:extLst>
              <a:ext uri="{FF2B5EF4-FFF2-40B4-BE49-F238E27FC236}">
                <a16:creationId xmlns:a16="http://schemas.microsoft.com/office/drawing/2014/main" id="{18547027-F135-8C09-00CB-C29020F196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63792" y="2473192"/>
            <a:ext cx="287963" cy="287963"/>
          </a:xfrm>
          <a:prstGeom prst="rect">
            <a:avLst/>
          </a:prstGeom>
        </p:spPr>
      </p:pic>
      <p:pic>
        <p:nvPicPr>
          <p:cNvPr id="121" name="Graphic 120" descr="Playbook with solid fill">
            <a:extLst>
              <a:ext uri="{FF2B5EF4-FFF2-40B4-BE49-F238E27FC236}">
                <a16:creationId xmlns:a16="http://schemas.microsoft.com/office/drawing/2014/main" id="{1AC1F644-6F79-47CC-1D21-9B1B2F58EE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290156" y="3125742"/>
            <a:ext cx="323958" cy="323958"/>
          </a:xfrm>
          <a:prstGeom prst="rect">
            <a:avLst/>
          </a:prstGeom>
        </p:spPr>
      </p:pic>
      <p:pic>
        <p:nvPicPr>
          <p:cNvPr id="122" name="Graphic 121" descr="Binoculars with solid fill">
            <a:extLst>
              <a:ext uri="{FF2B5EF4-FFF2-40B4-BE49-F238E27FC236}">
                <a16:creationId xmlns:a16="http://schemas.microsoft.com/office/drawing/2014/main" id="{243BC29A-A2E8-F890-6F50-1D965B11DC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156646" y="3787522"/>
            <a:ext cx="305960" cy="305960"/>
          </a:xfrm>
          <a:prstGeom prst="rect">
            <a:avLst/>
          </a:prstGeom>
        </p:spPr>
      </p:pic>
      <p:pic>
        <p:nvPicPr>
          <p:cNvPr id="123" name="Graphic 122" descr="Dollar with solid fill">
            <a:extLst>
              <a:ext uri="{FF2B5EF4-FFF2-40B4-BE49-F238E27FC236}">
                <a16:creationId xmlns:a16="http://schemas.microsoft.com/office/drawing/2014/main" id="{6F680E2C-31AD-91FF-9E46-8C248952C6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290669" y="4460337"/>
            <a:ext cx="323958" cy="323958"/>
          </a:xfrm>
          <a:prstGeom prst="rect">
            <a:avLst/>
          </a:prstGeom>
        </p:spPr>
      </p:pic>
      <p:pic>
        <p:nvPicPr>
          <p:cNvPr id="124" name="Graphic 123" descr="Presentation with media with solid fill">
            <a:extLst>
              <a:ext uri="{FF2B5EF4-FFF2-40B4-BE49-F238E27FC236}">
                <a16:creationId xmlns:a16="http://schemas.microsoft.com/office/drawing/2014/main" id="{4DAB1047-DABF-D768-9B28-D466E9B90C3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759088" y="5129186"/>
            <a:ext cx="305960" cy="305960"/>
          </a:xfrm>
          <a:prstGeom prst="rect">
            <a:avLst/>
          </a:prstGeom>
        </p:spPr>
      </p:pic>
      <p:pic>
        <p:nvPicPr>
          <p:cNvPr id="125" name="Graphic 124" descr="Bar graph with upward trend with solid fill">
            <a:extLst>
              <a:ext uri="{FF2B5EF4-FFF2-40B4-BE49-F238E27FC236}">
                <a16:creationId xmlns:a16="http://schemas.microsoft.com/office/drawing/2014/main" id="{BDA8D571-50F8-93CD-DE68-FE6780F3A2A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583515" y="3120999"/>
            <a:ext cx="269965" cy="269965"/>
          </a:xfrm>
          <a:prstGeom prst="rect">
            <a:avLst/>
          </a:prstGeom>
        </p:spPr>
      </p:pic>
      <p:pic>
        <p:nvPicPr>
          <p:cNvPr id="126" name="Graphic 125" descr="Clapping hands with solid fill">
            <a:extLst>
              <a:ext uri="{FF2B5EF4-FFF2-40B4-BE49-F238E27FC236}">
                <a16:creationId xmlns:a16="http://schemas.microsoft.com/office/drawing/2014/main" id="{134AFB2A-59A6-014F-4E55-F5C4A1019D9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706723" y="3725015"/>
            <a:ext cx="323958" cy="323958"/>
          </a:xfrm>
          <a:prstGeom prst="rect">
            <a:avLst/>
          </a:prstGeom>
        </p:spPr>
      </p:pic>
      <p:pic>
        <p:nvPicPr>
          <p:cNvPr id="127" name="Graphic 126" descr="Users with solid fill">
            <a:extLst>
              <a:ext uri="{FF2B5EF4-FFF2-40B4-BE49-F238E27FC236}">
                <a16:creationId xmlns:a16="http://schemas.microsoft.com/office/drawing/2014/main" id="{847217FE-4266-344A-584C-20344A42EDD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7579379" y="4393982"/>
            <a:ext cx="287963" cy="287963"/>
          </a:xfrm>
          <a:prstGeom prst="rect">
            <a:avLst/>
          </a:prstGeom>
        </p:spPr>
      </p:pic>
      <p:pic>
        <p:nvPicPr>
          <p:cNvPr id="128" name="Graphic 127" descr="Stadium with solid fill">
            <a:extLst>
              <a:ext uri="{FF2B5EF4-FFF2-40B4-BE49-F238E27FC236}">
                <a16:creationId xmlns:a16="http://schemas.microsoft.com/office/drawing/2014/main" id="{55C21436-2989-A56D-4025-C9BB0B4CD82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7148492" y="5154953"/>
            <a:ext cx="233970" cy="23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076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10000"/>
          </a:schemeClr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electronics, loudspeaker&#10;&#10;Description automatically generated">
            <a:extLst>
              <a:ext uri="{FF2B5EF4-FFF2-40B4-BE49-F238E27FC236}">
                <a16:creationId xmlns:a16="http://schemas.microsoft.com/office/drawing/2014/main" id="{84C0BB76-1E12-6F60-8482-B7BE362116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5"/>
          <a:stretch/>
        </p:blipFill>
        <p:spPr>
          <a:xfrm>
            <a:off x="794" y="448"/>
            <a:ext cx="12190413" cy="68571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87737FF-7DAE-E028-5CF8-C8CA5F4E4D16}"/>
              </a:ext>
            </a:extLst>
          </p:cNvPr>
          <p:cNvSpPr/>
          <p:nvPr/>
        </p:nvSpPr>
        <p:spPr>
          <a:xfrm>
            <a:off x="-13409" y="447"/>
            <a:ext cx="12233022" cy="6885629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10000"/>
                  <a:alpha val="0"/>
                </a:schemeClr>
              </a:gs>
              <a:gs pos="33000">
                <a:schemeClr val="bg1">
                  <a:lumMod val="10000"/>
                  <a:alpha val="96000"/>
                </a:schemeClr>
              </a:gs>
              <a:gs pos="66000">
                <a:schemeClr val="bg1">
                  <a:lumMod val="10000"/>
                  <a:alpha val="80000"/>
                </a:schemeClr>
              </a:gs>
              <a:gs pos="0">
                <a:schemeClr val="bg1">
                  <a:lumMod val="10000"/>
                  <a:alpha val="99000"/>
                </a:schemeClr>
              </a:gs>
            </a:gsLst>
            <a:lin ang="1608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800" b="0" i="0" u="none" strike="noStrike" kern="1200" cap="none" spc="0" normalizeH="0" baseline="0" noProof="0" dirty="0">
              <a:ln>
                <a:noFill/>
              </a:ln>
              <a:solidFill>
                <a:srgbClr val="F2F6F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Google Shape;129;p4">
            <a:extLst>
              <a:ext uri="{FF2B5EF4-FFF2-40B4-BE49-F238E27FC236}">
                <a16:creationId xmlns:a16="http://schemas.microsoft.com/office/drawing/2014/main" id="{B3E0884F-CAFD-93BE-3025-767E09930E1C}"/>
              </a:ext>
            </a:extLst>
          </p:cNvPr>
          <p:cNvSpPr txBox="1"/>
          <p:nvPr/>
        </p:nvSpPr>
        <p:spPr>
          <a:xfrm>
            <a:off x="11515037" y="6434826"/>
            <a:ext cx="562204" cy="401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632" tIns="117632" rIns="117632" bIns="117632" anchor="t" anchorCtr="0">
            <a:noAutofit/>
          </a:bodyPr>
          <a:lstStyle/>
          <a:p>
            <a:pPr marL="0" marR="0" lvl="0" indent="0" algn="r" defTabSz="457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fld id="{00000000-1234-1234-1234-123412341234}" type="slidenum">
              <a:rPr kumimoji="0" lang="pt-PT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pPr marL="0" marR="0" lvl="0" indent="0" algn="r" defTabSz="4570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Tx/>
                <a:buNone/>
                <a:tabLst/>
                <a:defRPr/>
              </a:pPr>
              <a:t>15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8" name="Google Shape;130;p4">
            <a:extLst>
              <a:ext uri="{FF2B5EF4-FFF2-40B4-BE49-F238E27FC236}">
                <a16:creationId xmlns:a16="http://schemas.microsoft.com/office/drawing/2014/main" id="{E2221AEE-1375-A938-5927-B2C3A41E31BB}"/>
              </a:ext>
            </a:extLst>
          </p:cNvPr>
          <p:cNvSpPr txBox="1"/>
          <p:nvPr/>
        </p:nvSpPr>
        <p:spPr>
          <a:xfrm>
            <a:off x="5568952" y="6433519"/>
            <a:ext cx="1054076" cy="203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1" tIns="45701" rIns="45701" bIns="45701" anchor="t" anchorCtr="0">
            <a:spAutoFit/>
          </a:bodyPr>
          <a:lstStyle/>
          <a:p>
            <a:pPr marL="0" marR="0" lvl="0" indent="0" algn="ctr" defTabSz="45701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pt-PT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t>*</a:t>
            </a:r>
            <a:r>
              <a:rPr kumimoji="0" lang="pt-PT" sz="9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t>Confidential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10" name="just logo sprint dark.png" descr="just logo sprint dark.png">
            <a:extLst>
              <a:ext uri="{FF2B5EF4-FFF2-40B4-BE49-F238E27FC236}">
                <a16:creationId xmlns:a16="http://schemas.microsoft.com/office/drawing/2014/main" id="{84BB8AD7-502E-AF82-2B1A-6C2C16D039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351" y="6131118"/>
            <a:ext cx="405921" cy="504582"/>
          </a:xfrm>
          <a:prstGeom prst="rect">
            <a:avLst/>
          </a:prstGeom>
          <a:ln w="3175">
            <a:miter lim="400000"/>
          </a:ln>
        </p:spPr>
      </p:pic>
      <p:sp>
        <p:nvSpPr>
          <p:cNvPr id="44" name="Title 1">
            <a:extLst>
              <a:ext uri="{FF2B5EF4-FFF2-40B4-BE49-F238E27FC236}">
                <a16:creationId xmlns:a16="http://schemas.microsoft.com/office/drawing/2014/main" id="{96E18C81-27E1-9A16-C27D-67BDA78AD8F1}"/>
              </a:ext>
            </a:extLst>
          </p:cNvPr>
          <p:cNvSpPr txBox="1">
            <a:spLocks/>
          </p:cNvSpPr>
          <p:nvPr/>
        </p:nvSpPr>
        <p:spPr>
          <a:xfrm>
            <a:off x="643233" y="564578"/>
            <a:ext cx="11024416" cy="1325390"/>
          </a:xfrm>
          <a:prstGeom prst="rect">
            <a:avLst/>
          </a:prstGeom>
        </p:spPr>
        <p:txBody>
          <a:bodyPr vert="horz" lIns="45714" tIns="22857" rIns="45714" bIns="22857" rtlCol="0" anchor="ctr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F6FA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DATA AT CENTER OF ALL NEW BUSINESS OPPORTUNITIES</a:t>
            </a:r>
            <a:endParaRPr kumimoji="0" lang="en-FI" sz="4400" b="0" i="0" u="none" strike="noStrike" kern="1200" cap="none" spc="0" normalizeH="0" baseline="0" noProof="0" dirty="0">
              <a:ln>
                <a:noFill/>
              </a:ln>
              <a:solidFill>
                <a:srgbClr val="F2F6FA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3" name="Google Shape;76;p15">
            <a:extLst>
              <a:ext uri="{FF2B5EF4-FFF2-40B4-BE49-F238E27FC236}">
                <a16:creationId xmlns:a16="http://schemas.microsoft.com/office/drawing/2014/main" id="{B54D170E-69CD-EF0F-9DBF-6F4064CDE8B4}"/>
              </a:ext>
            </a:extLst>
          </p:cNvPr>
          <p:cNvSpPr txBox="1"/>
          <p:nvPr/>
        </p:nvSpPr>
        <p:spPr>
          <a:xfrm>
            <a:off x="1129310" y="6433519"/>
            <a:ext cx="2964225" cy="203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7" tIns="45707" rIns="45707" bIns="45707" anchor="t" anchorCtr="0">
            <a:spAutoFit/>
          </a:bodyPr>
          <a:lstStyle/>
          <a:p>
            <a:pPr marL="0" marR="0" lvl="0" indent="0" algn="l" defTabSz="45710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PT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t>Source: McKinsey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2" name="Google Shape;125;p20">
            <a:extLst>
              <a:ext uri="{FF2B5EF4-FFF2-40B4-BE49-F238E27FC236}">
                <a16:creationId xmlns:a16="http://schemas.microsoft.com/office/drawing/2014/main" id="{92742687-168F-C314-24B5-7451B68C8ED6}"/>
              </a:ext>
            </a:extLst>
          </p:cNvPr>
          <p:cNvSpPr txBox="1"/>
          <p:nvPr/>
        </p:nvSpPr>
        <p:spPr>
          <a:xfrm>
            <a:off x="1299679" y="2073275"/>
            <a:ext cx="3171086" cy="338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7" tIns="45707" rIns="45707" bIns="45707" anchor="t" anchorCtr="0">
            <a:spAutoFit/>
          </a:bodyPr>
          <a:lstStyle/>
          <a:p>
            <a:pPr marL="0" marR="0" lvl="0" indent="0" algn="ctr" defTabSz="45710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2F6FA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Traditional </a:t>
            </a:r>
            <a:r>
              <a:rPr lang="en-GB" sz="2000" b="1" kern="0" dirty="0">
                <a:solidFill>
                  <a:srgbClr val="F2F6F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business</a:t>
            </a:r>
            <a:endParaRPr kumimoji="0" lang="en-FI" sz="2800" b="1" i="0" u="none" strike="noStrike" kern="0" cap="none" spc="0" normalizeH="0" baseline="0" noProof="0" dirty="0">
              <a:ln>
                <a:noFill/>
              </a:ln>
              <a:solidFill>
                <a:srgbClr val="F2F6FA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Rounded Rectangle 45">
            <a:extLst>
              <a:ext uri="{FF2B5EF4-FFF2-40B4-BE49-F238E27FC236}">
                <a16:creationId xmlns:a16="http://schemas.microsoft.com/office/drawing/2014/main" id="{45B84923-0368-28F9-8F47-69309CC6A979}"/>
              </a:ext>
            </a:extLst>
          </p:cNvPr>
          <p:cNvSpPr/>
          <p:nvPr/>
        </p:nvSpPr>
        <p:spPr>
          <a:xfrm>
            <a:off x="956864" y="2480627"/>
            <a:ext cx="3856716" cy="2213096"/>
          </a:xfrm>
          <a:prstGeom prst="roundRect">
            <a:avLst>
              <a:gd name="adj" fmla="val 7342"/>
            </a:avLst>
          </a:prstGeom>
          <a:noFill/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Google Shape;125;p20">
            <a:extLst>
              <a:ext uri="{FF2B5EF4-FFF2-40B4-BE49-F238E27FC236}">
                <a16:creationId xmlns:a16="http://schemas.microsoft.com/office/drawing/2014/main" id="{A2600060-EA16-0598-D268-8DFD39C90BF0}"/>
              </a:ext>
            </a:extLst>
          </p:cNvPr>
          <p:cNvSpPr txBox="1"/>
          <p:nvPr/>
        </p:nvSpPr>
        <p:spPr>
          <a:xfrm>
            <a:off x="905222" y="4774964"/>
            <a:ext cx="3960000" cy="142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7" tIns="45707" rIns="45707" bIns="45707" anchor="t" anchorCtr="0">
            <a:spAutoFit/>
          </a:bodyPr>
          <a:lstStyle/>
          <a:p>
            <a:pPr marL="285750" marR="0" lvl="0" indent="-285750" algn="l" defTabSz="45710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6F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2F6FA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Broadcast rights</a:t>
            </a:r>
          </a:p>
          <a:p>
            <a:pPr marL="285750" marR="0" lvl="0" indent="-285750" algn="l" defTabSz="45710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6F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kern="0" dirty="0">
                <a:solidFill>
                  <a:srgbClr val="F2F6F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Ticketing</a:t>
            </a:r>
          </a:p>
          <a:p>
            <a:pPr marL="285750" marR="0" lvl="0" indent="-285750" algn="l" defTabSz="45710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6F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2F6FA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Stadium revenue</a:t>
            </a:r>
          </a:p>
          <a:p>
            <a:pPr marL="285750" marR="0" lvl="0" indent="-285750" algn="l" defTabSz="45710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6F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kern="0" dirty="0">
                <a:solidFill>
                  <a:srgbClr val="F2F6F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Concessions &amp; parking</a:t>
            </a:r>
          </a:p>
          <a:p>
            <a:pPr marL="285750" marR="0" lvl="0" indent="-285750" algn="l" defTabSz="45710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6F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2F6FA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Sponsor brand visibility</a:t>
            </a:r>
          </a:p>
          <a:p>
            <a:pPr marL="285750" marR="0" lvl="0" indent="-285750" algn="l" defTabSz="45710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6F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FI" sz="1800" b="0" i="0" u="none" strike="noStrike" kern="0" cap="none" spc="0" normalizeH="0" baseline="0" noProof="0" dirty="0">
              <a:ln>
                <a:noFill/>
              </a:ln>
              <a:solidFill>
                <a:srgbClr val="F2F6FA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" name="Google Shape;125;p20">
            <a:extLst>
              <a:ext uri="{FF2B5EF4-FFF2-40B4-BE49-F238E27FC236}">
                <a16:creationId xmlns:a16="http://schemas.microsoft.com/office/drawing/2014/main" id="{46DF4E9A-A895-75FE-A699-404BE4E6297C}"/>
              </a:ext>
            </a:extLst>
          </p:cNvPr>
          <p:cNvSpPr txBox="1"/>
          <p:nvPr/>
        </p:nvSpPr>
        <p:spPr>
          <a:xfrm>
            <a:off x="7721236" y="2073275"/>
            <a:ext cx="3171086" cy="338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7" tIns="45707" rIns="45707" bIns="45707" anchor="t" anchorCtr="0">
            <a:spAutoFit/>
          </a:bodyPr>
          <a:lstStyle/>
          <a:p>
            <a:pPr marL="0" marR="0" lvl="0" indent="0" algn="ctr" defTabSz="45710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2F6FA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Digital </a:t>
            </a:r>
            <a:r>
              <a:rPr lang="en-GB" sz="2000" b="1" kern="0" dirty="0">
                <a:solidFill>
                  <a:srgbClr val="F2F6F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business</a:t>
            </a:r>
            <a:endParaRPr kumimoji="0" lang="en-FI" sz="2800" b="1" i="0" u="none" strike="noStrike" kern="0" cap="none" spc="0" normalizeH="0" baseline="0" noProof="0" dirty="0">
              <a:ln>
                <a:noFill/>
              </a:ln>
              <a:solidFill>
                <a:srgbClr val="F2F6FA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" name="Rounded Rectangle 45">
            <a:extLst>
              <a:ext uri="{FF2B5EF4-FFF2-40B4-BE49-F238E27FC236}">
                <a16:creationId xmlns:a16="http://schemas.microsoft.com/office/drawing/2014/main" id="{AC13CD81-C5EF-CB2F-725D-F94B51C6EDD0}"/>
              </a:ext>
            </a:extLst>
          </p:cNvPr>
          <p:cNvSpPr/>
          <p:nvPr/>
        </p:nvSpPr>
        <p:spPr>
          <a:xfrm>
            <a:off x="7378421" y="2480627"/>
            <a:ext cx="3856716" cy="2213096"/>
          </a:xfrm>
          <a:prstGeom prst="roundRect">
            <a:avLst>
              <a:gd name="adj" fmla="val 7342"/>
            </a:avLst>
          </a:prstGeom>
          <a:noFill/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Google Shape;125;p20">
            <a:extLst>
              <a:ext uri="{FF2B5EF4-FFF2-40B4-BE49-F238E27FC236}">
                <a16:creationId xmlns:a16="http://schemas.microsoft.com/office/drawing/2014/main" id="{E5BFDA5A-905C-8936-EBB8-4A2AF3A8F2F7}"/>
              </a:ext>
            </a:extLst>
          </p:cNvPr>
          <p:cNvSpPr txBox="1"/>
          <p:nvPr/>
        </p:nvSpPr>
        <p:spPr>
          <a:xfrm>
            <a:off x="7326779" y="4774964"/>
            <a:ext cx="3960000" cy="142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7" tIns="45707" rIns="45707" bIns="45707" anchor="t" anchorCtr="0">
            <a:spAutoFit/>
          </a:bodyPr>
          <a:lstStyle/>
          <a:p>
            <a:pPr marL="285750" marR="0" lvl="0" indent="-285750" algn="l" defTabSz="45710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6F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kern="0" dirty="0">
                <a:solidFill>
                  <a:srgbClr val="F2F6F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Digital content &amp; media</a:t>
            </a:r>
          </a:p>
          <a:p>
            <a:pPr marL="285750" marR="0" lvl="0" indent="-285750" algn="l" defTabSz="45710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6F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i="0" u="none" strike="noStrike" kern="0" cap="none" spc="0" normalizeH="0" baseline="0" noProof="0" dirty="0">
                <a:ln>
                  <a:noFill/>
                </a:ln>
                <a:solidFill>
                  <a:srgbClr val="F2F6FA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Data-</a:t>
            </a:r>
            <a:r>
              <a:rPr kumimoji="0" lang="en-GB" sz="1800" i="0" u="none" strike="noStrike" kern="0" cap="none" spc="0" normalizeH="0" baseline="0" noProof="0" dirty="0" err="1">
                <a:ln>
                  <a:noFill/>
                </a:ln>
                <a:solidFill>
                  <a:srgbClr val="F2F6FA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dri</a:t>
            </a:r>
            <a:r>
              <a:rPr lang="en-GB" kern="0" dirty="0" err="1">
                <a:solidFill>
                  <a:srgbClr val="F2F6F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ven</a:t>
            </a:r>
            <a:r>
              <a:rPr lang="en-GB" kern="0" dirty="0">
                <a:solidFill>
                  <a:srgbClr val="F2F6F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sponsorship models</a:t>
            </a:r>
          </a:p>
          <a:p>
            <a:pPr marL="285750" marR="0" lvl="0" indent="-285750" algn="l" defTabSz="45710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6F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i="0" u="none" strike="noStrike" kern="0" cap="none" spc="0" normalizeH="0" baseline="0" noProof="0" dirty="0">
                <a:ln>
                  <a:noFill/>
                </a:ln>
                <a:solidFill>
                  <a:srgbClr val="F2F6FA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Data licensing</a:t>
            </a:r>
          </a:p>
          <a:p>
            <a:pPr marL="285750" marR="0" lvl="0" indent="-285750" algn="l" defTabSz="45710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6F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kern="0" dirty="0">
                <a:solidFill>
                  <a:srgbClr val="F2F6F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Name, Image, Likeness</a:t>
            </a:r>
            <a:endParaRPr kumimoji="0" lang="en-GB" sz="1800" i="0" u="none" strike="noStrike" kern="0" cap="none" spc="0" normalizeH="0" baseline="0" noProof="0" dirty="0">
              <a:ln>
                <a:noFill/>
              </a:ln>
              <a:solidFill>
                <a:srgbClr val="F2F6FA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marR="0" lvl="0" indent="-285750" algn="l" defTabSz="45710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6F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kern="0" dirty="0">
                <a:solidFill>
                  <a:srgbClr val="F2F6F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Virtual experiences</a:t>
            </a:r>
          </a:p>
          <a:p>
            <a:pPr marL="285750" marR="0" lvl="0" indent="-285750" algn="l" defTabSz="45710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6F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i="0" u="none" strike="noStrike" kern="0" cap="none" spc="0" normalizeH="0" baseline="0" noProof="0" dirty="0">
                <a:ln>
                  <a:noFill/>
                </a:ln>
                <a:solidFill>
                  <a:srgbClr val="F2F6FA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Digital merchandise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92E8508-52D7-DF15-2759-3511E2153651}"/>
              </a:ext>
            </a:extLst>
          </p:cNvPr>
          <p:cNvGrpSpPr/>
          <p:nvPr/>
        </p:nvGrpSpPr>
        <p:grpSpPr>
          <a:xfrm>
            <a:off x="5032482" y="2900426"/>
            <a:ext cx="2118806" cy="1404000"/>
            <a:chOff x="5040504" y="2900426"/>
            <a:chExt cx="2118806" cy="1404000"/>
          </a:xfrm>
        </p:grpSpPr>
        <p:pic>
          <p:nvPicPr>
            <p:cNvPr id="14" name="Graphic 13" descr="Database with solid fill">
              <a:extLst>
                <a:ext uri="{FF2B5EF4-FFF2-40B4-BE49-F238E27FC236}">
                  <a16:creationId xmlns:a16="http://schemas.microsoft.com/office/drawing/2014/main" id="{CA8AB44A-C505-8F78-6186-5EF62D31B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389886" y="2900426"/>
              <a:ext cx="1404000" cy="1404000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F6E769F-0D03-5475-DEBB-60180A534A5F}"/>
                </a:ext>
              </a:extLst>
            </p:cNvPr>
            <p:cNvGrpSpPr/>
            <p:nvPr/>
          </p:nvGrpSpPr>
          <p:grpSpPr>
            <a:xfrm rot="10800000">
              <a:off x="5040504" y="3344522"/>
              <a:ext cx="247096" cy="504000"/>
              <a:chOff x="5590251" y="2609157"/>
              <a:chExt cx="3556280" cy="9211993"/>
            </a:xfrm>
            <a:effectLst>
              <a:glow rad="140961">
                <a:schemeClr val="bg1">
                  <a:alpha val="5000"/>
                </a:schemeClr>
              </a:glow>
            </a:effectLst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F5B9BF81-BAC1-D5F4-4ADE-F2FA66A5BF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90251" y="2609157"/>
                <a:ext cx="3556280" cy="471390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4A8FF3F0-C568-4201-67BD-4717FE56F36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90251" y="7107238"/>
                <a:ext cx="3556280" cy="4713912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826BA56-57DE-386F-F52C-3AF9DB2CCCB3}"/>
                </a:ext>
              </a:extLst>
            </p:cNvPr>
            <p:cNvGrpSpPr/>
            <p:nvPr/>
          </p:nvGrpSpPr>
          <p:grpSpPr>
            <a:xfrm rot="10800000" flipH="1">
              <a:off x="6912214" y="3344522"/>
              <a:ext cx="247096" cy="504000"/>
              <a:chOff x="5590251" y="2609157"/>
              <a:chExt cx="3556280" cy="9211993"/>
            </a:xfrm>
            <a:effectLst>
              <a:glow rad="140961">
                <a:schemeClr val="bg1">
                  <a:alpha val="5000"/>
                </a:schemeClr>
              </a:glow>
            </a:effectLst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303BBDBB-513B-8820-E112-8D2F4822E7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90251" y="2609157"/>
                <a:ext cx="3556280" cy="471390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08973ADD-EA9C-6384-8A54-AC9B9301131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90251" y="7107238"/>
                <a:ext cx="3556280" cy="4713912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4" name="Picture 23" descr="A hockey rink with people playing hockey&#10;&#10;Description automatically generated">
            <a:extLst>
              <a:ext uri="{FF2B5EF4-FFF2-40B4-BE49-F238E27FC236}">
                <a16:creationId xmlns:a16="http://schemas.microsoft.com/office/drawing/2014/main" id="{1C08D271-936C-77B2-358C-E21284DCE9A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5" b="29628"/>
          <a:stretch/>
        </p:blipFill>
        <p:spPr>
          <a:xfrm>
            <a:off x="7438057" y="2541889"/>
            <a:ext cx="3736800" cy="2088000"/>
          </a:xfrm>
          <a:prstGeom prst="roundRect">
            <a:avLst>
              <a:gd name="adj" fmla="val 5974"/>
            </a:avLst>
          </a:prstGeom>
        </p:spPr>
      </p:pic>
      <p:pic>
        <p:nvPicPr>
          <p:cNvPr id="28" name="Picture 27" descr="A hockey arena with people watching&#10;&#10;Description automatically generated">
            <a:extLst>
              <a:ext uri="{FF2B5EF4-FFF2-40B4-BE49-F238E27FC236}">
                <a16:creationId xmlns:a16="http://schemas.microsoft.com/office/drawing/2014/main" id="{3EF51975-C01D-4737-1AF6-5FFAD2D0EB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43" y="2541889"/>
            <a:ext cx="3728571" cy="2088000"/>
          </a:xfrm>
          <a:prstGeom prst="roundRect">
            <a:avLst>
              <a:gd name="adj" fmla="val 3427"/>
            </a:avLst>
          </a:prstGeom>
        </p:spPr>
      </p:pic>
      <p:sp>
        <p:nvSpPr>
          <p:cNvPr id="5" name="Google Shape;125;p20">
            <a:extLst>
              <a:ext uri="{FF2B5EF4-FFF2-40B4-BE49-F238E27FC236}">
                <a16:creationId xmlns:a16="http://schemas.microsoft.com/office/drawing/2014/main" id="{2BA6C9A9-E7D6-B8C8-199F-9F5183A96D2B}"/>
              </a:ext>
            </a:extLst>
          </p:cNvPr>
          <p:cNvSpPr txBox="1"/>
          <p:nvPr/>
        </p:nvSpPr>
        <p:spPr>
          <a:xfrm>
            <a:off x="4489861" y="4204497"/>
            <a:ext cx="3171086" cy="338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7" tIns="45707" rIns="45707" bIns="45707" anchor="t" anchorCtr="0">
            <a:spAutoFit/>
          </a:bodyPr>
          <a:lstStyle/>
          <a:p>
            <a:pPr marL="0" marR="0" lvl="0" indent="0" algn="ctr" defTabSz="45710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2F6FA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Data</a:t>
            </a:r>
            <a:endParaRPr kumimoji="0" lang="en-FI" sz="2800" b="1" i="0" u="none" strike="noStrike" kern="0" cap="none" spc="0" normalizeH="0" baseline="0" noProof="0" dirty="0">
              <a:ln>
                <a:noFill/>
              </a:ln>
              <a:solidFill>
                <a:srgbClr val="F2F6FA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41804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22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hockey rink with a red line&#10;&#10;Description automatically generated">
            <a:extLst>
              <a:ext uri="{FF2B5EF4-FFF2-40B4-BE49-F238E27FC236}">
                <a16:creationId xmlns:a16="http://schemas.microsoft.com/office/drawing/2014/main" id="{C6AF512E-B141-D6CE-4FFF-882994A85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14787" y="-62546"/>
            <a:ext cx="18621575" cy="698309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3F0E09-7DE9-7906-C2A0-FB3DD62B21C9}"/>
              </a:ext>
            </a:extLst>
          </p:cNvPr>
          <p:cNvGrpSpPr/>
          <p:nvPr/>
        </p:nvGrpSpPr>
        <p:grpSpPr>
          <a:xfrm>
            <a:off x="0" y="446"/>
            <a:ext cx="12315933" cy="7974791"/>
            <a:chOff x="1077961" y="0"/>
            <a:chExt cx="24635074" cy="15951658"/>
          </a:xfrm>
        </p:grpSpPr>
        <p:pic>
          <p:nvPicPr>
            <p:cNvPr id="2" name="Picture 1" descr="A picture containing electronics, loudspeaker&#10;&#10;Description automatically generated">
              <a:extLst>
                <a:ext uri="{FF2B5EF4-FFF2-40B4-BE49-F238E27FC236}">
                  <a16:creationId xmlns:a16="http://schemas.microsoft.com/office/drawing/2014/main" id="{D3BEDEAC-B579-F4B2-54C9-2517B0B40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961" y="41968"/>
              <a:ext cx="24421714" cy="137160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3EE259-54F5-9164-5304-6AAEEE2C0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47000"/>
            </a:blip>
            <a:stretch>
              <a:fillRect/>
            </a:stretch>
          </p:blipFill>
          <p:spPr>
            <a:xfrm>
              <a:off x="1077961" y="142082"/>
              <a:ext cx="14647832" cy="13716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0F7E301-8A05-8191-D1F1-340183545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94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5419669" y="-4341708"/>
              <a:ext cx="15951658" cy="24635074"/>
            </a:xfrm>
            <a:prstGeom prst="rect">
              <a:avLst/>
            </a:prstGeom>
          </p:spPr>
        </p:pic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DE172096-3717-ABCC-4438-250EF7A5C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885" y="331959"/>
            <a:ext cx="10514231" cy="1325390"/>
          </a:xfrm>
        </p:spPr>
        <p:txBody>
          <a:bodyPr/>
          <a:lstStyle/>
          <a:p>
            <a:pPr algn="ctr"/>
            <a:r>
              <a:rPr lang="fi-FI" b="1" dirty="0">
                <a:solidFill>
                  <a:schemeClr val="bg1"/>
                </a:solidFill>
                <a:latin typeface="Helvetica Neue" panose="02000503000000020004"/>
              </a:rPr>
              <a:t>BUILD FOUNDATION FOR </a:t>
            </a:r>
            <a:br>
              <a:rPr lang="fi-FI" b="1" dirty="0">
                <a:solidFill>
                  <a:schemeClr val="bg1"/>
                </a:solidFill>
                <a:latin typeface="Helvetica Neue" panose="02000503000000020004"/>
              </a:rPr>
            </a:br>
            <a:r>
              <a:rPr lang="fi-FI" b="1" dirty="0">
                <a:solidFill>
                  <a:schemeClr val="bg1"/>
                </a:solidFill>
                <a:latin typeface="Helvetica Neue" panose="02000503000000020004"/>
              </a:rPr>
              <a:t>OPERATIONAL EXCELLENCE</a:t>
            </a:r>
            <a:endParaRPr lang="en-FI" b="1" dirty="0">
              <a:solidFill>
                <a:schemeClr val="bg1"/>
              </a:solidFill>
              <a:latin typeface="Helvetica Neue" panose="02000503000000020004"/>
            </a:endParaRPr>
          </a:p>
        </p:txBody>
      </p:sp>
      <p:sp>
        <p:nvSpPr>
          <p:cNvPr id="7" name="Google Shape;154;p23">
            <a:extLst>
              <a:ext uri="{FF2B5EF4-FFF2-40B4-BE49-F238E27FC236}">
                <a16:creationId xmlns:a16="http://schemas.microsoft.com/office/drawing/2014/main" id="{E5B1135B-686A-B03D-49BC-04EC76C7C8F7}"/>
              </a:ext>
            </a:extLst>
          </p:cNvPr>
          <p:cNvSpPr>
            <a:spLocks noChangeAspect="1"/>
          </p:cNvSpPr>
          <p:nvPr/>
        </p:nvSpPr>
        <p:spPr>
          <a:xfrm>
            <a:off x="1677512" y="1869517"/>
            <a:ext cx="2111424" cy="2111424"/>
          </a:xfrm>
          <a:prstGeom prst="ellipse">
            <a:avLst/>
          </a:prstGeom>
          <a:noFill/>
          <a:ln w="1016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71463" dist="142875" dir="5400000" algn="bl" rotWithShape="0">
              <a:schemeClr val="lt1">
                <a:alpha val="60000"/>
              </a:schemeClr>
            </a:outerShdw>
          </a:effectLst>
        </p:spPr>
        <p:txBody>
          <a:bodyPr spcFirstLastPara="1" wrap="square" lIns="45701" tIns="45701" rIns="45701" bIns="45701" anchor="ctr" anchorCtr="0">
            <a:noAutofit/>
          </a:bodyPr>
          <a:lstStyle/>
          <a:p>
            <a:pPr marL="0" marR="0" lvl="0" indent="0" algn="l" defTabSz="457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154;p23">
            <a:extLst>
              <a:ext uri="{FF2B5EF4-FFF2-40B4-BE49-F238E27FC236}">
                <a16:creationId xmlns:a16="http://schemas.microsoft.com/office/drawing/2014/main" id="{63F8A442-FB45-6FCD-A24D-8CD488709835}"/>
              </a:ext>
            </a:extLst>
          </p:cNvPr>
          <p:cNvSpPr>
            <a:spLocks noChangeAspect="1"/>
          </p:cNvSpPr>
          <p:nvPr/>
        </p:nvSpPr>
        <p:spPr>
          <a:xfrm>
            <a:off x="5040289" y="1869517"/>
            <a:ext cx="2111424" cy="2111424"/>
          </a:xfrm>
          <a:prstGeom prst="ellipse">
            <a:avLst/>
          </a:prstGeom>
          <a:noFill/>
          <a:ln w="1016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71463" dist="142875" dir="5400000" algn="bl" rotWithShape="0">
              <a:schemeClr val="lt1">
                <a:alpha val="60000"/>
              </a:schemeClr>
            </a:outerShdw>
          </a:effectLst>
        </p:spPr>
        <p:txBody>
          <a:bodyPr spcFirstLastPara="1" wrap="square" lIns="45701" tIns="45701" rIns="45701" bIns="45701" anchor="ctr" anchorCtr="0">
            <a:noAutofit/>
          </a:bodyPr>
          <a:lstStyle/>
          <a:p>
            <a:pPr marL="0" marR="0" lvl="0" indent="0" algn="l" defTabSz="457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" name="Google Shape;154;p23">
            <a:extLst>
              <a:ext uri="{FF2B5EF4-FFF2-40B4-BE49-F238E27FC236}">
                <a16:creationId xmlns:a16="http://schemas.microsoft.com/office/drawing/2014/main" id="{681678CE-7B20-2F35-3AE7-6B7363C0F7B4}"/>
              </a:ext>
            </a:extLst>
          </p:cNvPr>
          <p:cNvSpPr>
            <a:spLocks noChangeAspect="1"/>
          </p:cNvSpPr>
          <p:nvPr/>
        </p:nvSpPr>
        <p:spPr>
          <a:xfrm>
            <a:off x="8403066" y="1869517"/>
            <a:ext cx="2111424" cy="2111424"/>
          </a:xfrm>
          <a:prstGeom prst="ellipse">
            <a:avLst/>
          </a:prstGeom>
          <a:noFill/>
          <a:ln w="1016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71463" dist="142875" dir="5400000" algn="bl" rotWithShape="0">
              <a:schemeClr val="lt1">
                <a:alpha val="60000"/>
              </a:schemeClr>
            </a:outerShdw>
          </a:effectLst>
        </p:spPr>
        <p:txBody>
          <a:bodyPr spcFirstLastPara="1" wrap="square" lIns="45701" tIns="45701" rIns="45701" bIns="45701" anchor="ctr" anchorCtr="0">
            <a:noAutofit/>
          </a:bodyPr>
          <a:lstStyle/>
          <a:p>
            <a:pPr marL="0" marR="0" lvl="0" indent="0" algn="l" defTabSz="457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" name="Google Shape;154;p23">
            <a:extLst>
              <a:ext uri="{FF2B5EF4-FFF2-40B4-BE49-F238E27FC236}">
                <a16:creationId xmlns:a16="http://schemas.microsoft.com/office/drawing/2014/main" id="{71B6FB82-733A-F7BB-1A19-9F1B01FD2EF4}"/>
              </a:ext>
            </a:extLst>
          </p:cNvPr>
          <p:cNvSpPr>
            <a:spLocks noChangeAspect="1"/>
          </p:cNvSpPr>
          <p:nvPr/>
        </p:nvSpPr>
        <p:spPr>
          <a:xfrm>
            <a:off x="3358900" y="3749689"/>
            <a:ext cx="2111424" cy="2111424"/>
          </a:xfrm>
          <a:prstGeom prst="ellipse">
            <a:avLst/>
          </a:prstGeom>
          <a:noFill/>
          <a:ln w="1016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71463" dist="142875" dir="5400000" algn="bl" rotWithShape="0">
              <a:schemeClr val="lt1">
                <a:alpha val="60000"/>
              </a:schemeClr>
            </a:outerShdw>
          </a:effectLst>
        </p:spPr>
        <p:txBody>
          <a:bodyPr spcFirstLastPara="1" wrap="square" lIns="45701" tIns="45701" rIns="45701" bIns="45701" anchor="ctr" anchorCtr="0">
            <a:noAutofit/>
          </a:bodyPr>
          <a:lstStyle/>
          <a:p>
            <a:pPr marL="0" marR="0" lvl="0" indent="0" algn="l" defTabSz="457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" name="Google Shape;154;p23">
            <a:extLst>
              <a:ext uri="{FF2B5EF4-FFF2-40B4-BE49-F238E27FC236}">
                <a16:creationId xmlns:a16="http://schemas.microsoft.com/office/drawing/2014/main" id="{3DADDB47-F23D-5B6B-DE15-D28A81363F8F}"/>
              </a:ext>
            </a:extLst>
          </p:cNvPr>
          <p:cNvSpPr>
            <a:spLocks noChangeAspect="1"/>
          </p:cNvSpPr>
          <p:nvPr/>
        </p:nvSpPr>
        <p:spPr>
          <a:xfrm>
            <a:off x="6721678" y="3749689"/>
            <a:ext cx="2111424" cy="2111424"/>
          </a:xfrm>
          <a:prstGeom prst="ellipse">
            <a:avLst/>
          </a:prstGeom>
          <a:noFill/>
          <a:ln w="1016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71463" dist="142875" dir="5400000" algn="bl" rotWithShape="0">
              <a:schemeClr val="lt1">
                <a:alpha val="60000"/>
              </a:schemeClr>
            </a:outerShdw>
          </a:effectLst>
        </p:spPr>
        <p:txBody>
          <a:bodyPr spcFirstLastPara="1" wrap="square" lIns="45701" tIns="45701" rIns="45701" bIns="45701" anchor="ctr" anchorCtr="0">
            <a:noAutofit/>
          </a:bodyPr>
          <a:lstStyle/>
          <a:p>
            <a:pPr marL="0" marR="0" lvl="0" indent="0" algn="l" defTabSz="457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F69D33-E39A-1DE7-7441-0DBC3800C8ED}"/>
              </a:ext>
            </a:extLst>
          </p:cNvPr>
          <p:cNvSpPr txBox="1"/>
          <p:nvPr/>
        </p:nvSpPr>
        <p:spPr>
          <a:xfrm>
            <a:off x="5180009" y="2540507"/>
            <a:ext cx="1836289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B0604020202020204" charset="0"/>
                <a:ea typeface="+mn-ea"/>
                <a:cs typeface="Arial"/>
                <a:sym typeface="Arial"/>
              </a:rPr>
              <a:t>Competitive</a:t>
            </a:r>
            <a:r>
              <a:rPr kumimoji="0" lang="fi-FI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fi-FI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B0604020202020204" charset="0"/>
                <a:ea typeface="+mn-ea"/>
                <a:cs typeface="Arial"/>
                <a:sym typeface="Arial"/>
              </a:rPr>
              <a:t>advantage</a:t>
            </a:r>
            <a:endParaRPr kumimoji="0" lang="en-FI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B0604020202020204" charset="0"/>
              <a:ea typeface="+mn-ea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A5E908-3BB2-4C9C-3C7C-74E0D32FD4BC}"/>
              </a:ext>
            </a:extLst>
          </p:cNvPr>
          <p:cNvSpPr txBox="1"/>
          <p:nvPr/>
        </p:nvSpPr>
        <p:spPr>
          <a:xfrm>
            <a:off x="8629151" y="2540508"/>
            <a:ext cx="1659253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B0604020202020204" charset="0"/>
                <a:ea typeface="+mn-ea"/>
                <a:cs typeface="Arial"/>
                <a:sym typeface="Arial"/>
              </a:rPr>
              <a:t>Time </a:t>
            </a:r>
            <a:r>
              <a:rPr kumimoji="0" lang="fi-FI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B0604020202020204" charset="0"/>
                <a:ea typeface="+mn-ea"/>
                <a:cs typeface="Arial"/>
                <a:sym typeface="Arial"/>
              </a:rPr>
              <a:t>savings</a:t>
            </a:r>
            <a:endParaRPr kumimoji="0" lang="en-FI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B0604020202020204" charset="0"/>
              <a:ea typeface="+mn-ea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BE93F1-E93C-7085-59BE-E1028466431A}"/>
              </a:ext>
            </a:extLst>
          </p:cNvPr>
          <p:cNvSpPr txBox="1"/>
          <p:nvPr/>
        </p:nvSpPr>
        <p:spPr>
          <a:xfrm>
            <a:off x="3417362" y="4420679"/>
            <a:ext cx="1994497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B0604020202020204" charset="0"/>
                <a:ea typeface="+mn-ea"/>
                <a:cs typeface="Arial"/>
                <a:sym typeface="Arial"/>
              </a:rPr>
              <a:t>Cost</a:t>
            </a:r>
            <a:r>
              <a:rPr kumimoji="0" lang="fi-FI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fi-FI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B0604020202020204" charset="0"/>
                <a:ea typeface="+mn-ea"/>
                <a:cs typeface="Arial"/>
                <a:sym typeface="Arial"/>
              </a:rPr>
              <a:t>reduction</a:t>
            </a:r>
            <a:endParaRPr kumimoji="0" lang="en-FI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B0604020202020204" charset="0"/>
              <a:ea typeface="+mn-ea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426628-26F5-BE84-1DE0-902A331DCA74}"/>
              </a:ext>
            </a:extLst>
          </p:cNvPr>
          <p:cNvSpPr txBox="1"/>
          <p:nvPr/>
        </p:nvSpPr>
        <p:spPr>
          <a:xfrm>
            <a:off x="6782741" y="4418214"/>
            <a:ext cx="1989297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B0604020202020204" charset="0"/>
                <a:ea typeface="+mn-ea"/>
                <a:cs typeface="Arial"/>
                <a:sym typeface="Arial"/>
              </a:rPr>
              <a:t>Long-</a:t>
            </a:r>
            <a:r>
              <a:rPr kumimoji="0" lang="fi-FI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B0604020202020204" charset="0"/>
                <a:ea typeface="+mn-ea"/>
                <a:cs typeface="Arial"/>
                <a:sym typeface="Arial"/>
              </a:rPr>
              <a:t>term</a:t>
            </a:r>
            <a:r>
              <a:rPr kumimoji="0" lang="fi-FI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fi-FI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B0604020202020204" charset="0"/>
                <a:ea typeface="+mn-ea"/>
                <a:cs typeface="Arial"/>
                <a:sym typeface="Arial"/>
              </a:rPr>
              <a:t>sustainability</a:t>
            </a:r>
            <a:endParaRPr kumimoji="0" lang="en-FI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B0604020202020204" charset="0"/>
              <a:ea typeface="+mn-ea"/>
              <a:cs typeface="Arial"/>
              <a:sym typeface="Arial"/>
            </a:endParaRPr>
          </a:p>
        </p:txBody>
      </p:sp>
      <p:pic>
        <p:nvPicPr>
          <p:cNvPr id="20" name="just logo sprint dark.png" descr="just logo sprint dark.png">
            <a:extLst>
              <a:ext uri="{FF2B5EF4-FFF2-40B4-BE49-F238E27FC236}">
                <a16:creationId xmlns:a16="http://schemas.microsoft.com/office/drawing/2014/main" id="{8E1FAEAB-298D-6DAC-5A3E-FAC9F0241C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631" y="6086744"/>
            <a:ext cx="378254" cy="470191"/>
          </a:xfrm>
          <a:prstGeom prst="rect">
            <a:avLst/>
          </a:prstGeom>
          <a:ln w="3175">
            <a:miter lim="400000"/>
          </a:ln>
        </p:spPr>
      </p:pic>
      <p:sp>
        <p:nvSpPr>
          <p:cNvPr id="21" name="Google Shape;109;p16">
            <a:extLst>
              <a:ext uri="{FF2B5EF4-FFF2-40B4-BE49-F238E27FC236}">
                <a16:creationId xmlns:a16="http://schemas.microsoft.com/office/drawing/2014/main" id="{CBCB129F-B3FC-C01B-C420-A757CD255F15}"/>
              </a:ext>
            </a:extLst>
          </p:cNvPr>
          <p:cNvSpPr txBox="1"/>
          <p:nvPr/>
        </p:nvSpPr>
        <p:spPr>
          <a:xfrm>
            <a:off x="5568775" y="6433519"/>
            <a:ext cx="1054076" cy="203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1" tIns="45701" rIns="45701" bIns="45701" anchor="t" anchorCtr="0">
            <a:spAutoFit/>
          </a:bodyPr>
          <a:lstStyle/>
          <a:p>
            <a:pPr marL="0" marR="0" lvl="0" indent="0" algn="ctr" defTabSz="45701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PT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chivo"/>
              </a:rPr>
              <a:t>*Confidential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chivo"/>
            </a:endParaRPr>
          </a:p>
        </p:txBody>
      </p:sp>
      <p:sp>
        <p:nvSpPr>
          <p:cNvPr id="23" name="Google Shape;156;p23">
            <a:extLst>
              <a:ext uri="{FF2B5EF4-FFF2-40B4-BE49-F238E27FC236}">
                <a16:creationId xmlns:a16="http://schemas.microsoft.com/office/drawing/2014/main" id="{AAF0CCD2-8E8A-8E95-DC36-95B9C6BA7D51}"/>
              </a:ext>
            </a:extLst>
          </p:cNvPr>
          <p:cNvSpPr txBox="1"/>
          <p:nvPr/>
        </p:nvSpPr>
        <p:spPr>
          <a:xfrm>
            <a:off x="11514671" y="6434826"/>
            <a:ext cx="562204" cy="401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632" tIns="117632" rIns="117632" bIns="117632" anchor="t" anchorCtr="0">
            <a:noAutofit/>
          </a:bodyPr>
          <a:lstStyle/>
          <a:p>
            <a:pPr marL="0" marR="0" lvl="0" indent="0" algn="r" defTabSz="457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pt-PT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chivo"/>
              </a:rPr>
              <a:pPr marL="0" marR="0" lvl="0" indent="0" algn="r" defTabSz="4570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16</a:t>
            </a:fld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chivo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236469-B94E-0FFE-3EF5-1DF00E600E62}"/>
              </a:ext>
            </a:extLst>
          </p:cNvPr>
          <p:cNvSpPr txBox="1"/>
          <p:nvPr/>
        </p:nvSpPr>
        <p:spPr>
          <a:xfrm>
            <a:off x="1825192" y="2540506"/>
            <a:ext cx="1836289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B0604020202020204" charset="0"/>
                <a:ea typeface="+mn-ea"/>
                <a:cs typeface="Arial"/>
                <a:sym typeface="Arial"/>
              </a:rPr>
              <a:t>Revenue</a:t>
            </a:r>
            <a:r>
              <a:rPr kumimoji="0" lang="fi-FI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fi-FI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B0604020202020204" charset="0"/>
                <a:ea typeface="+mn-ea"/>
                <a:cs typeface="Arial"/>
                <a:sym typeface="Arial"/>
              </a:rPr>
              <a:t>growth</a:t>
            </a:r>
            <a:endParaRPr kumimoji="0" lang="en-FI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B060402020202020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2189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000">
              <a:schemeClr val="bg1">
                <a:lumMod val="10000"/>
              </a:schemeClr>
            </a:gs>
            <a:gs pos="100000">
              <a:srgbClr val="142435"/>
            </a:gs>
          </a:gsLst>
          <a:lin ang="0" scaled="0"/>
        </a:gra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4096AE2F-6E9B-2AE4-49E8-48E3870C0A40}"/>
              </a:ext>
            </a:extLst>
          </p:cNvPr>
          <p:cNvGrpSpPr/>
          <p:nvPr/>
        </p:nvGrpSpPr>
        <p:grpSpPr>
          <a:xfrm>
            <a:off x="6483" y="0"/>
            <a:ext cx="12185516" cy="6858000"/>
            <a:chOff x="6483" y="0"/>
            <a:chExt cx="12185516" cy="6858000"/>
          </a:xfrm>
        </p:grpSpPr>
        <p:pic>
          <p:nvPicPr>
            <p:cNvPr id="53" name="Picture 52" descr="A picture containing electronics, loudspeaker&#10;&#10;Description automatically generated">
              <a:extLst>
                <a:ext uri="{FF2B5EF4-FFF2-40B4-BE49-F238E27FC236}">
                  <a16:creationId xmlns:a16="http://schemas.microsoft.com/office/drawing/2014/main" id="{EFA0A17F-82FD-5D76-C042-05DE8389A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3" y="0"/>
              <a:ext cx="12185516" cy="6858000"/>
            </a:xfrm>
            <a:prstGeom prst="rect">
              <a:avLst/>
            </a:prstGeom>
          </p:spPr>
        </p:pic>
        <p:pic>
          <p:nvPicPr>
            <p:cNvPr id="54" name="just logo sprint dark.png" descr="just logo sprint dark.png">
              <a:extLst>
                <a:ext uri="{FF2B5EF4-FFF2-40B4-BE49-F238E27FC236}">
                  <a16:creationId xmlns:a16="http://schemas.microsoft.com/office/drawing/2014/main" id="{1ECEFA7E-C450-7976-817E-0616DDA83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1688" y="6198783"/>
              <a:ext cx="378303" cy="470252"/>
            </a:xfrm>
            <a:prstGeom prst="rect">
              <a:avLst/>
            </a:prstGeom>
            <a:ln w="3175">
              <a:miter lim="400000"/>
            </a:ln>
          </p:spPr>
        </p:pic>
      </p:grpSp>
      <p:sp>
        <p:nvSpPr>
          <p:cNvPr id="47" name="Google Shape;76;p15">
            <a:extLst>
              <a:ext uri="{FF2B5EF4-FFF2-40B4-BE49-F238E27FC236}">
                <a16:creationId xmlns:a16="http://schemas.microsoft.com/office/drawing/2014/main" id="{E02C9A64-35CF-718D-F651-A0C0780BEE58}"/>
              </a:ext>
            </a:extLst>
          </p:cNvPr>
          <p:cNvSpPr txBox="1"/>
          <p:nvPr/>
        </p:nvSpPr>
        <p:spPr>
          <a:xfrm>
            <a:off x="5568706" y="6514934"/>
            <a:ext cx="1054213" cy="203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7" tIns="45707" rIns="45707" bIns="45707" anchor="t" anchorCtr="0">
            <a:spAutoFit/>
          </a:bodyPr>
          <a:lstStyle/>
          <a:p>
            <a:pPr marL="0" marR="0" lvl="0" indent="0" algn="ctr" defTabSz="45710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PT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t>*Confidential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E41EC6B1-E3C1-E123-9B3A-9AACAB42C2CC}"/>
              </a:ext>
            </a:extLst>
          </p:cNvPr>
          <p:cNvSpPr txBox="1">
            <a:spLocks/>
          </p:cNvSpPr>
          <p:nvPr/>
        </p:nvSpPr>
        <p:spPr>
          <a:xfrm>
            <a:off x="838200" y="2661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2F6FA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DATA IS AT THE CORE OF NEW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2F6FA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2F6FA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WAY OF WORKING</a:t>
            </a:r>
            <a:endParaRPr kumimoji="0" lang="en-FI" sz="4000" b="0" i="0" u="none" strike="noStrike" kern="1200" cap="none" spc="0" normalizeH="0" baseline="0" noProof="0" dirty="0">
              <a:ln>
                <a:noFill/>
              </a:ln>
              <a:solidFill>
                <a:srgbClr val="F2F6FA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9" name="Google Shape;156;p23">
            <a:extLst>
              <a:ext uri="{FF2B5EF4-FFF2-40B4-BE49-F238E27FC236}">
                <a16:creationId xmlns:a16="http://schemas.microsoft.com/office/drawing/2014/main" id="{A5371371-C655-0480-9E8E-42F9EBC679F2}"/>
              </a:ext>
            </a:extLst>
          </p:cNvPr>
          <p:cNvSpPr txBox="1"/>
          <p:nvPr/>
        </p:nvSpPr>
        <p:spPr>
          <a:xfrm>
            <a:off x="11515376" y="6435218"/>
            <a:ext cx="562277" cy="40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647" tIns="117647" rIns="117647" bIns="117647" anchor="t" anchorCtr="0">
            <a:noAutofit/>
          </a:bodyPr>
          <a:lstStyle/>
          <a:p>
            <a:pPr marL="0" marR="0" lvl="0" indent="0" algn="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pt-PT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chivo"/>
              </a:rPr>
              <a:pPr marL="0" marR="0" lvl="0" indent="0" algn="r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17</a:t>
            </a:fld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chivo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D23C7D2-1ED1-4435-C683-C6ADDE9FAF8E}"/>
              </a:ext>
            </a:extLst>
          </p:cNvPr>
          <p:cNvGrpSpPr/>
          <p:nvPr/>
        </p:nvGrpSpPr>
        <p:grpSpPr>
          <a:xfrm rot="10800000">
            <a:off x="1992964" y="2170205"/>
            <a:ext cx="3131619" cy="3475572"/>
            <a:chOff x="319642" y="1734878"/>
            <a:chExt cx="5181600" cy="3816386"/>
          </a:xfrm>
        </p:grpSpPr>
        <p:sp>
          <p:nvSpPr>
            <p:cNvPr id="24" name="Rounded Rectangle 10">
              <a:extLst>
                <a:ext uri="{FF2B5EF4-FFF2-40B4-BE49-F238E27FC236}">
                  <a16:creationId xmlns:a16="http://schemas.microsoft.com/office/drawing/2014/main" id="{985C8B2E-CB67-F50E-F875-E72CC9C6BBFE}"/>
                </a:ext>
              </a:extLst>
            </p:cNvPr>
            <p:cNvSpPr/>
            <p:nvPr/>
          </p:nvSpPr>
          <p:spPr>
            <a:xfrm>
              <a:off x="319642" y="1734878"/>
              <a:ext cx="5181600" cy="3816385"/>
            </a:xfrm>
            <a:prstGeom prst="roundRect">
              <a:avLst>
                <a:gd name="adj" fmla="val 9384"/>
              </a:avLst>
            </a:prstGeom>
            <a:solidFill>
              <a:sysClr val="window" lastClr="FFFFFF">
                <a:alpha val="4660"/>
              </a:sysClr>
            </a:solidFill>
            <a:ln w="34925" cap="flat" cmpd="sng" algn="ctr">
              <a:noFill/>
              <a:prstDash val="solid"/>
              <a:miter lim="800000"/>
            </a:ln>
            <a:effectLst>
              <a:glow>
                <a:srgbClr val="4472C4">
                  <a:alpha val="24000"/>
                </a:srgbClr>
              </a:glow>
              <a:reflection stA="37000" endPos="19000" dist="508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ounded Rectangle 13">
              <a:extLst>
                <a:ext uri="{FF2B5EF4-FFF2-40B4-BE49-F238E27FC236}">
                  <a16:creationId xmlns:a16="http://schemas.microsoft.com/office/drawing/2014/main" id="{ED99E0BD-66DE-75F8-B9C1-0EFEFF7D03CB}"/>
                </a:ext>
              </a:extLst>
            </p:cNvPr>
            <p:cNvSpPr/>
            <p:nvPr/>
          </p:nvSpPr>
          <p:spPr>
            <a:xfrm>
              <a:off x="608938" y="1734879"/>
              <a:ext cx="4856608" cy="3816385"/>
            </a:xfrm>
            <a:prstGeom prst="roundRect">
              <a:avLst>
                <a:gd name="adj" fmla="val 9021"/>
              </a:avLst>
            </a:prstGeom>
            <a:noFill/>
            <a:ln w="34925" cap="flat" cmpd="sng" algn="ctr">
              <a:gradFill>
                <a:gsLst>
                  <a:gs pos="15000">
                    <a:srgbClr val="4472C4">
                      <a:lumMod val="5000"/>
                      <a:lumOff val="95000"/>
                      <a:alpha val="0"/>
                    </a:srgbClr>
                  </a:gs>
                  <a:gs pos="100000">
                    <a:sysClr val="window" lastClr="FFFFFF"/>
                  </a:gs>
                </a:gsLst>
                <a:lin ang="0" scaled="0"/>
              </a:gradFill>
              <a:prstDash val="solid"/>
              <a:miter lim="800000"/>
            </a:ln>
            <a:effectLst>
              <a:glow>
                <a:srgbClr val="4472C4">
                  <a:alpha val="24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7" name="Rounded Rectangle 19">
            <a:extLst>
              <a:ext uri="{FF2B5EF4-FFF2-40B4-BE49-F238E27FC236}">
                <a16:creationId xmlns:a16="http://schemas.microsoft.com/office/drawing/2014/main" id="{4426F71A-4BA6-64FF-B810-0D1346F6AF5A}"/>
              </a:ext>
            </a:extLst>
          </p:cNvPr>
          <p:cNvSpPr/>
          <p:nvPr/>
        </p:nvSpPr>
        <p:spPr>
          <a:xfrm rot="10800000" flipH="1">
            <a:off x="6527205" y="2098630"/>
            <a:ext cx="3473058" cy="3517812"/>
          </a:xfrm>
          <a:prstGeom prst="roundRect">
            <a:avLst>
              <a:gd name="adj" fmla="val 9384"/>
            </a:avLst>
          </a:prstGeom>
          <a:gradFill>
            <a:gsLst>
              <a:gs pos="100000">
                <a:srgbClr val="043699"/>
              </a:gs>
              <a:gs pos="0">
                <a:srgbClr val="132232"/>
              </a:gs>
            </a:gsLst>
            <a:lin ang="0" scaled="0"/>
          </a:gradFill>
          <a:ln w="34925" cap="flat" cmpd="sng" algn="ctr">
            <a:noFill/>
            <a:prstDash val="solid"/>
            <a:miter lim="800000"/>
          </a:ln>
          <a:effectLst>
            <a:glow>
              <a:srgbClr val="4472C4">
                <a:alpha val="24000"/>
              </a:srgbClr>
            </a:glow>
            <a:reflection stA="37000" endPos="19000" dist="50800" dir="5400000" sy="-100000" algn="bl" rotWithShape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800" i="0" u="none" strike="noStrike" kern="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ounded Rectangle 20">
            <a:extLst>
              <a:ext uri="{FF2B5EF4-FFF2-40B4-BE49-F238E27FC236}">
                <a16:creationId xmlns:a16="http://schemas.microsoft.com/office/drawing/2014/main" id="{05ED1617-B85D-8073-89E5-1A1436CDA3DC}"/>
              </a:ext>
            </a:extLst>
          </p:cNvPr>
          <p:cNvSpPr/>
          <p:nvPr/>
        </p:nvSpPr>
        <p:spPr>
          <a:xfrm rot="10800000" flipH="1">
            <a:off x="6735704" y="2098629"/>
            <a:ext cx="3255226" cy="3517812"/>
          </a:xfrm>
          <a:prstGeom prst="roundRect">
            <a:avLst>
              <a:gd name="adj" fmla="val 9021"/>
            </a:avLst>
          </a:prstGeom>
          <a:noFill/>
          <a:ln w="34925" cap="flat" cmpd="sng" algn="ctr">
            <a:gradFill>
              <a:gsLst>
                <a:gs pos="15000">
                  <a:srgbClr val="4472C4">
                    <a:lumMod val="5000"/>
                    <a:lumOff val="95000"/>
                    <a:alpha val="0"/>
                  </a:srgbClr>
                </a:gs>
                <a:gs pos="100000">
                  <a:sysClr val="window" lastClr="FFFFFF"/>
                </a:gs>
              </a:gsLst>
              <a:lin ang="0" scaled="0"/>
            </a:gradFill>
            <a:prstDash val="solid"/>
            <a:miter lim="800000"/>
          </a:ln>
          <a:effectLst>
            <a:glow>
              <a:srgbClr val="4472C4">
                <a:alpha val="24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800" i="0" u="none" strike="noStrike" kern="0" normalizeH="0" baseline="0" noProof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Content Placeholder 4">
            <a:extLst>
              <a:ext uri="{FF2B5EF4-FFF2-40B4-BE49-F238E27FC236}">
                <a16:creationId xmlns:a16="http://schemas.microsoft.com/office/drawing/2014/main" id="{3359F9E6-51F9-D790-5F32-CB8123015BFD}"/>
              </a:ext>
            </a:extLst>
          </p:cNvPr>
          <p:cNvSpPr txBox="1">
            <a:spLocks/>
          </p:cNvSpPr>
          <p:nvPr/>
        </p:nvSpPr>
        <p:spPr>
          <a:xfrm>
            <a:off x="2268638" y="2264841"/>
            <a:ext cx="2570938" cy="32789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Backwards-looking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Human bias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Spot checking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Segment-based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Manual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Time-consuming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Siloed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Reactive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Static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Local</a:t>
            </a:r>
            <a:endParaRPr kumimoji="0" lang="fi-FI" sz="1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7ABCA054-9BD7-4CEB-5352-7152A7AED59C}"/>
              </a:ext>
            </a:extLst>
          </p:cNvPr>
          <p:cNvSpPr txBox="1">
            <a:spLocks/>
          </p:cNvSpPr>
          <p:nvPr/>
        </p:nvSpPr>
        <p:spPr>
          <a:xfrm>
            <a:off x="7149488" y="2213028"/>
            <a:ext cx="2773874" cy="205431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fi-FI" sz="1400" b="1" dirty="0" err="1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Predictive</a:t>
            </a:r>
            <a:endParaRPr lang="fi-FI" sz="1400" b="1" dirty="0">
              <a:solidFill>
                <a:prstClr val="white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fi-FI" sz="1400" b="1" dirty="0" err="1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Objective</a:t>
            </a:r>
            <a:r>
              <a:rPr lang="fi-FI" sz="1400" b="1" dirty="0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and </a:t>
            </a:r>
            <a:r>
              <a:rPr lang="fi-FI" sz="1400" b="1" dirty="0" err="1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impartial</a:t>
            </a:r>
            <a:endParaRPr lang="fi-FI" sz="1400" b="1" dirty="0">
              <a:solidFill>
                <a:prstClr val="white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fi-FI" sz="1400" b="1" dirty="0" err="1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Continuous</a:t>
            </a:r>
            <a:r>
              <a:rPr lang="fi-FI" sz="1400" b="1" dirty="0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i-FI" sz="1400" b="1" dirty="0" err="1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monitoring</a:t>
            </a:r>
            <a:endParaRPr lang="fi-FI" sz="1400" b="1" dirty="0">
              <a:solidFill>
                <a:prstClr val="white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fi-FI" sz="1400" b="1" dirty="0" err="1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Holistic</a:t>
            </a:r>
            <a:r>
              <a:rPr lang="fi-FI" sz="1400" b="1" dirty="0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and </a:t>
            </a:r>
            <a:r>
              <a:rPr lang="fi-FI" sz="1400" b="1" dirty="0" err="1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integrated</a:t>
            </a:r>
            <a:endParaRPr lang="fi-FI" sz="1400" b="1" dirty="0">
              <a:solidFill>
                <a:prstClr val="white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fi-FI" sz="1400" b="1" dirty="0" err="1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Automated</a:t>
            </a:r>
            <a:endParaRPr lang="fi-FI" sz="1400" b="1" dirty="0">
              <a:solidFill>
                <a:prstClr val="white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fi-FI" sz="1400" b="1" dirty="0" err="1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Efficient</a:t>
            </a:r>
            <a:r>
              <a:rPr lang="fi-FI" sz="1400" b="1" dirty="0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and </a:t>
            </a:r>
            <a:r>
              <a:rPr lang="fi-FI" sz="1400" b="1" dirty="0" err="1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real-time</a:t>
            </a:r>
            <a:endParaRPr lang="fi-FI" sz="1400" b="1" dirty="0">
              <a:solidFill>
                <a:prstClr val="white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fi-FI" sz="1400" b="1" dirty="0" err="1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Holistic</a:t>
            </a:r>
            <a:endParaRPr lang="fi-FI" sz="1400" b="1" dirty="0">
              <a:solidFill>
                <a:prstClr val="white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fi-FI" sz="1400" b="1" dirty="0" err="1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Proactive</a:t>
            </a:r>
            <a:endParaRPr lang="fi-FI" sz="1400" b="1" dirty="0">
              <a:solidFill>
                <a:prstClr val="white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fi-FI" sz="1400" b="1" dirty="0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Agile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fi-FI" sz="1400" b="1" dirty="0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Global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endParaRPr lang="en-FI" sz="1400" b="1" dirty="0">
              <a:solidFill>
                <a:prstClr val="white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99BFDA-68C8-C3B4-BE7D-53E70A0469CD}"/>
              </a:ext>
            </a:extLst>
          </p:cNvPr>
          <p:cNvSpPr txBox="1"/>
          <p:nvPr/>
        </p:nvSpPr>
        <p:spPr>
          <a:xfrm>
            <a:off x="7579274" y="1637551"/>
            <a:ext cx="18181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fi-FI" sz="1600" b="1" dirty="0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TODAY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1C3FCE9-CE7E-1587-9F81-9FD8C84397F8}"/>
              </a:ext>
            </a:extLst>
          </p:cNvPr>
          <p:cNvSpPr txBox="1"/>
          <p:nvPr/>
        </p:nvSpPr>
        <p:spPr>
          <a:xfrm>
            <a:off x="2794603" y="1637551"/>
            <a:ext cx="13750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i-FI" sz="1600" b="1" dirty="0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OLD WAY</a:t>
            </a:r>
          </a:p>
        </p:txBody>
      </p:sp>
      <p:sp>
        <p:nvSpPr>
          <p:cNvPr id="33" name="Right Arrow 22">
            <a:extLst>
              <a:ext uri="{FF2B5EF4-FFF2-40B4-BE49-F238E27FC236}">
                <a16:creationId xmlns:a16="http://schemas.microsoft.com/office/drawing/2014/main" id="{23F1B9CB-9F58-E1D3-05A6-63F3DBE4AEFD}"/>
              </a:ext>
            </a:extLst>
          </p:cNvPr>
          <p:cNvSpPr/>
          <p:nvPr/>
        </p:nvSpPr>
        <p:spPr>
          <a:xfrm>
            <a:off x="4070765" y="2375498"/>
            <a:ext cx="2935204" cy="119177"/>
          </a:xfrm>
          <a:prstGeom prst="rightArrow">
            <a:avLst/>
          </a:prstGeom>
          <a:gradFill>
            <a:gsLst>
              <a:gs pos="15000">
                <a:srgbClr val="4472C4">
                  <a:lumMod val="5000"/>
                  <a:lumOff val="95000"/>
                  <a:alpha val="0"/>
                </a:srgbClr>
              </a:gs>
              <a:gs pos="100000">
                <a:sysClr val="window" lastClr="FFFFFF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ight Arrow 24">
            <a:extLst>
              <a:ext uri="{FF2B5EF4-FFF2-40B4-BE49-F238E27FC236}">
                <a16:creationId xmlns:a16="http://schemas.microsoft.com/office/drawing/2014/main" id="{5E5F3E09-44C0-1C2D-B91B-8FA88A062F22}"/>
              </a:ext>
            </a:extLst>
          </p:cNvPr>
          <p:cNvSpPr/>
          <p:nvPr/>
        </p:nvSpPr>
        <p:spPr>
          <a:xfrm>
            <a:off x="4070765" y="2713429"/>
            <a:ext cx="2935204" cy="119177"/>
          </a:xfrm>
          <a:prstGeom prst="rightArrow">
            <a:avLst/>
          </a:prstGeom>
          <a:gradFill>
            <a:gsLst>
              <a:gs pos="15000">
                <a:srgbClr val="4472C4">
                  <a:lumMod val="5000"/>
                  <a:lumOff val="95000"/>
                  <a:alpha val="0"/>
                </a:srgbClr>
              </a:gs>
              <a:gs pos="100000">
                <a:sysClr val="window" lastClr="FFFFFF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ight Arrow 26">
            <a:extLst>
              <a:ext uri="{FF2B5EF4-FFF2-40B4-BE49-F238E27FC236}">
                <a16:creationId xmlns:a16="http://schemas.microsoft.com/office/drawing/2014/main" id="{74679C44-7B76-C421-202E-2EFBFF9467D7}"/>
              </a:ext>
            </a:extLst>
          </p:cNvPr>
          <p:cNvSpPr/>
          <p:nvPr/>
        </p:nvSpPr>
        <p:spPr>
          <a:xfrm>
            <a:off x="4070765" y="3041421"/>
            <a:ext cx="2935204" cy="119177"/>
          </a:xfrm>
          <a:prstGeom prst="rightArrow">
            <a:avLst/>
          </a:prstGeom>
          <a:gradFill>
            <a:gsLst>
              <a:gs pos="15000">
                <a:srgbClr val="4472C4">
                  <a:lumMod val="5000"/>
                  <a:lumOff val="95000"/>
                  <a:alpha val="0"/>
                </a:srgbClr>
              </a:gs>
              <a:gs pos="100000">
                <a:sysClr val="window" lastClr="FFFFFF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ight Arrow 28">
            <a:extLst>
              <a:ext uri="{FF2B5EF4-FFF2-40B4-BE49-F238E27FC236}">
                <a16:creationId xmlns:a16="http://schemas.microsoft.com/office/drawing/2014/main" id="{96AAE39A-DC1C-2441-2BD4-1274FFA99BED}"/>
              </a:ext>
            </a:extLst>
          </p:cNvPr>
          <p:cNvSpPr/>
          <p:nvPr/>
        </p:nvSpPr>
        <p:spPr>
          <a:xfrm>
            <a:off x="4070765" y="3379351"/>
            <a:ext cx="2935204" cy="119177"/>
          </a:xfrm>
          <a:prstGeom prst="rightArrow">
            <a:avLst/>
          </a:prstGeom>
          <a:gradFill>
            <a:gsLst>
              <a:gs pos="15000">
                <a:srgbClr val="4472C4">
                  <a:lumMod val="5000"/>
                  <a:lumOff val="95000"/>
                  <a:alpha val="0"/>
                </a:srgbClr>
              </a:gs>
              <a:gs pos="100000">
                <a:sysClr val="window" lastClr="FFFFFF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ight Arrow 34">
            <a:extLst>
              <a:ext uri="{FF2B5EF4-FFF2-40B4-BE49-F238E27FC236}">
                <a16:creationId xmlns:a16="http://schemas.microsoft.com/office/drawing/2014/main" id="{D79E7727-C031-9C2E-AA3B-9B660E365D5A}"/>
              </a:ext>
            </a:extLst>
          </p:cNvPr>
          <p:cNvSpPr/>
          <p:nvPr/>
        </p:nvSpPr>
        <p:spPr>
          <a:xfrm>
            <a:off x="4070765" y="3677525"/>
            <a:ext cx="2935204" cy="119177"/>
          </a:xfrm>
          <a:prstGeom prst="rightArrow">
            <a:avLst/>
          </a:prstGeom>
          <a:gradFill>
            <a:gsLst>
              <a:gs pos="15000">
                <a:srgbClr val="4472C4">
                  <a:lumMod val="5000"/>
                  <a:lumOff val="95000"/>
                  <a:alpha val="0"/>
                </a:srgbClr>
              </a:gs>
              <a:gs pos="100000">
                <a:sysClr val="window" lastClr="FFFFFF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ight Arrow 35">
            <a:extLst>
              <a:ext uri="{FF2B5EF4-FFF2-40B4-BE49-F238E27FC236}">
                <a16:creationId xmlns:a16="http://schemas.microsoft.com/office/drawing/2014/main" id="{AA78269E-D954-80D8-E72C-15EA9BA58EAE}"/>
              </a:ext>
            </a:extLst>
          </p:cNvPr>
          <p:cNvSpPr/>
          <p:nvPr/>
        </p:nvSpPr>
        <p:spPr>
          <a:xfrm>
            <a:off x="4070765" y="3975699"/>
            <a:ext cx="2935204" cy="119177"/>
          </a:xfrm>
          <a:prstGeom prst="rightArrow">
            <a:avLst/>
          </a:prstGeom>
          <a:gradFill>
            <a:gsLst>
              <a:gs pos="15000">
                <a:srgbClr val="4472C4">
                  <a:lumMod val="5000"/>
                  <a:lumOff val="95000"/>
                  <a:alpha val="0"/>
                </a:srgbClr>
              </a:gs>
              <a:gs pos="100000">
                <a:sysClr val="window" lastClr="FFFFFF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ight Arrow 36">
            <a:extLst>
              <a:ext uri="{FF2B5EF4-FFF2-40B4-BE49-F238E27FC236}">
                <a16:creationId xmlns:a16="http://schemas.microsoft.com/office/drawing/2014/main" id="{78FFB24A-7B60-0E64-E549-F680C23E7FB1}"/>
              </a:ext>
            </a:extLst>
          </p:cNvPr>
          <p:cNvSpPr/>
          <p:nvPr/>
        </p:nvSpPr>
        <p:spPr>
          <a:xfrm>
            <a:off x="4070765" y="4293752"/>
            <a:ext cx="2935204" cy="119177"/>
          </a:xfrm>
          <a:prstGeom prst="rightArrow">
            <a:avLst/>
          </a:prstGeom>
          <a:gradFill>
            <a:gsLst>
              <a:gs pos="15000">
                <a:srgbClr val="4472C4">
                  <a:lumMod val="5000"/>
                  <a:lumOff val="95000"/>
                  <a:alpha val="0"/>
                </a:srgbClr>
              </a:gs>
              <a:gs pos="100000">
                <a:sysClr val="window" lastClr="FFFFFF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ight Arrow 37">
            <a:extLst>
              <a:ext uri="{FF2B5EF4-FFF2-40B4-BE49-F238E27FC236}">
                <a16:creationId xmlns:a16="http://schemas.microsoft.com/office/drawing/2014/main" id="{F49964BB-8676-FA1D-3840-4842F1BD8127}"/>
              </a:ext>
            </a:extLst>
          </p:cNvPr>
          <p:cNvSpPr/>
          <p:nvPr/>
        </p:nvSpPr>
        <p:spPr>
          <a:xfrm>
            <a:off x="4070765" y="4621744"/>
            <a:ext cx="2935204" cy="119177"/>
          </a:xfrm>
          <a:prstGeom prst="rightArrow">
            <a:avLst/>
          </a:prstGeom>
          <a:gradFill>
            <a:gsLst>
              <a:gs pos="15000">
                <a:srgbClr val="4472C4">
                  <a:lumMod val="5000"/>
                  <a:lumOff val="95000"/>
                  <a:alpha val="0"/>
                </a:srgbClr>
              </a:gs>
              <a:gs pos="100000">
                <a:sysClr val="window" lastClr="FFFFFF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ight Arrow 38">
            <a:extLst>
              <a:ext uri="{FF2B5EF4-FFF2-40B4-BE49-F238E27FC236}">
                <a16:creationId xmlns:a16="http://schemas.microsoft.com/office/drawing/2014/main" id="{E2EFCFE3-DBAA-D209-9FC4-764E94A665CD}"/>
              </a:ext>
            </a:extLst>
          </p:cNvPr>
          <p:cNvSpPr/>
          <p:nvPr/>
        </p:nvSpPr>
        <p:spPr>
          <a:xfrm>
            <a:off x="4070765" y="4959674"/>
            <a:ext cx="2935204" cy="119177"/>
          </a:xfrm>
          <a:prstGeom prst="rightArrow">
            <a:avLst/>
          </a:prstGeom>
          <a:gradFill>
            <a:gsLst>
              <a:gs pos="15000">
                <a:srgbClr val="4472C4">
                  <a:lumMod val="5000"/>
                  <a:lumOff val="95000"/>
                  <a:alpha val="0"/>
                </a:srgbClr>
              </a:gs>
              <a:gs pos="100000">
                <a:sysClr val="window" lastClr="FFFFFF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ight Arrow 39">
            <a:extLst>
              <a:ext uri="{FF2B5EF4-FFF2-40B4-BE49-F238E27FC236}">
                <a16:creationId xmlns:a16="http://schemas.microsoft.com/office/drawing/2014/main" id="{F87172E2-2F98-834D-51CB-52041E4809EE}"/>
              </a:ext>
            </a:extLst>
          </p:cNvPr>
          <p:cNvSpPr/>
          <p:nvPr/>
        </p:nvSpPr>
        <p:spPr>
          <a:xfrm>
            <a:off x="4070765" y="5277726"/>
            <a:ext cx="2935204" cy="119177"/>
          </a:xfrm>
          <a:prstGeom prst="rightArrow">
            <a:avLst/>
          </a:prstGeom>
          <a:gradFill>
            <a:gsLst>
              <a:gs pos="15000">
                <a:srgbClr val="4472C4">
                  <a:lumMod val="5000"/>
                  <a:lumOff val="95000"/>
                  <a:alpha val="0"/>
                </a:srgbClr>
              </a:gs>
              <a:gs pos="100000">
                <a:sysClr val="window" lastClr="FFFFFF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90E2B52-532B-4E14-1921-FB4A618CA280}"/>
              </a:ext>
            </a:extLst>
          </p:cNvPr>
          <p:cNvSpPr txBox="1"/>
          <p:nvPr/>
        </p:nvSpPr>
        <p:spPr>
          <a:xfrm>
            <a:off x="1743919" y="5841812"/>
            <a:ext cx="870416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Bring</a:t>
            </a: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kumimoji="0" lang="fi-FI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your</a:t>
            </a: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business </a:t>
            </a:r>
            <a:r>
              <a:rPr kumimoji="0" lang="fi-FI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practices</a:t>
            </a: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to </a:t>
            </a:r>
            <a:r>
              <a:rPr kumimoji="0" lang="fi-FI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</a:t>
            </a: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kumimoji="0" lang="fi-FI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next</a:t>
            </a: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kumimoji="0" lang="fi-FI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level</a:t>
            </a: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kumimoji="0" lang="fi-FI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with</a:t>
            </a: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kumimoji="0" lang="fi-FI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future-proof</a:t>
            </a: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kumimoji="0" lang="fi-FI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technology</a:t>
            </a:r>
            <a:endParaRPr kumimoji="0" lang="en-FI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190367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22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54A0E68D-0CF4-8740-7D4A-F386D66A25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761"/>
          <a:stretch/>
        </p:blipFill>
        <p:spPr>
          <a:xfrm>
            <a:off x="-99023" y="-171000"/>
            <a:ext cx="12390047" cy="7200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3F0E09-7DE9-7906-C2A0-FB3DD62B21C9}"/>
              </a:ext>
            </a:extLst>
          </p:cNvPr>
          <p:cNvGrpSpPr/>
          <p:nvPr/>
        </p:nvGrpSpPr>
        <p:grpSpPr>
          <a:xfrm>
            <a:off x="0" y="446"/>
            <a:ext cx="12315933" cy="7974791"/>
            <a:chOff x="1077961" y="0"/>
            <a:chExt cx="24635074" cy="15951658"/>
          </a:xfrm>
        </p:grpSpPr>
        <p:pic>
          <p:nvPicPr>
            <p:cNvPr id="2" name="Picture 1" descr="A picture containing electronics, loudspeaker&#10;&#10;Description automatically generated">
              <a:extLst>
                <a:ext uri="{FF2B5EF4-FFF2-40B4-BE49-F238E27FC236}">
                  <a16:creationId xmlns:a16="http://schemas.microsoft.com/office/drawing/2014/main" id="{D3BEDEAC-B579-F4B2-54C9-2517B0B40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961" y="41968"/>
              <a:ext cx="24421714" cy="137160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3EE259-54F5-9164-5304-6AAEEE2C0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47000"/>
            </a:blip>
            <a:stretch>
              <a:fillRect/>
            </a:stretch>
          </p:blipFill>
          <p:spPr>
            <a:xfrm>
              <a:off x="1077961" y="142082"/>
              <a:ext cx="14647832" cy="13716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0F7E301-8A05-8191-D1F1-340183545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94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5419669" y="-4341708"/>
              <a:ext cx="15951658" cy="24635074"/>
            </a:xfrm>
            <a:prstGeom prst="rect">
              <a:avLst/>
            </a:prstGeom>
          </p:spPr>
        </p:pic>
      </p:grpSp>
      <p:pic>
        <p:nvPicPr>
          <p:cNvPr id="20" name="just logo sprint dark.png" descr="just logo sprint dark.png">
            <a:extLst>
              <a:ext uri="{FF2B5EF4-FFF2-40B4-BE49-F238E27FC236}">
                <a16:creationId xmlns:a16="http://schemas.microsoft.com/office/drawing/2014/main" id="{8E1FAEAB-298D-6DAC-5A3E-FAC9F0241C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631" y="6086744"/>
            <a:ext cx="378254" cy="470191"/>
          </a:xfrm>
          <a:prstGeom prst="rect">
            <a:avLst/>
          </a:prstGeom>
          <a:ln w="3175">
            <a:miter lim="400000"/>
          </a:ln>
        </p:spPr>
      </p:pic>
      <p:sp>
        <p:nvSpPr>
          <p:cNvPr id="21" name="Google Shape;109;p16">
            <a:extLst>
              <a:ext uri="{FF2B5EF4-FFF2-40B4-BE49-F238E27FC236}">
                <a16:creationId xmlns:a16="http://schemas.microsoft.com/office/drawing/2014/main" id="{CBCB129F-B3FC-C01B-C420-A757CD255F15}"/>
              </a:ext>
            </a:extLst>
          </p:cNvPr>
          <p:cNvSpPr txBox="1"/>
          <p:nvPr/>
        </p:nvSpPr>
        <p:spPr>
          <a:xfrm>
            <a:off x="5568775" y="6433519"/>
            <a:ext cx="1054076" cy="203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1" tIns="45701" rIns="45701" bIns="45701" anchor="t" anchorCtr="0">
            <a:spAutoFit/>
          </a:bodyPr>
          <a:lstStyle/>
          <a:p>
            <a:pPr marL="0" marR="0" lvl="0" indent="0" algn="ctr" defTabSz="45701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PT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chivo"/>
              </a:rPr>
              <a:t>*Confidential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chivo"/>
            </a:endParaRPr>
          </a:p>
        </p:txBody>
      </p:sp>
      <p:sp>
        <p:nvSpPr>
          <p:cNvPr id="23" name="Google Shape;156;p23">
            <a:extLst>
              <a:ext uri="{FF2B5EF4-FFF2-40B4-BE49-F238E27FC236}">
                <a16:creationId xmlns:a16="http://schemas.microsoft.com/office/drawing/2014/main" id="{AAF0CCD2-8E8A-8E95-DC36-95B9C6BA7D51}"/>
              </a:ext>
            </a:extLst>
          </p:cNvPr>
          <p:cNvSpPr txBox="1"/>
          <p:nvPr/>
        </p:nvSpPr>
        <p:spPr>
          <a:xfrm>
            <a:off x="11514671" y="6434826"/>
            <a:ext cx="562204" cy="401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632" tIns="117632" rIns="117632" bIns="117632" anchor="t" anchorCtr="0">
            <a:noAutofit/>
          </a:bodyPr>
          <a:lstStyle/>
          <a:p>
            <a:pPr marL="0" marR="0" lvl="0" indent="0" algn="r" defTabSz="457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pt-PT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chivo"/>
              </a:rPr>
              <a:pPr marL="0" marR="0" lvl="0" indent="0" algn="r" defTabSz="4570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18</a:t>
            </a:fld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chivo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8C2E8BA-A1C8-36AD-8EC2-B5CCE697B764}"/>
              </a:ext>
            </a:extLst>
          </p:cNvPr>
          <p:cNvSpPr txBox="1">
            <a:spLocks/>
          </p:cNvSpPr>
          <p:nvPr/>
        </p:nvSpPr>
        <p:spPr>
          <a:xfrm>
            <a:off x="838200" y="2661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2F6FA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ROADMAP TO SUCCESS</a:t>
            </a:r>
            <a:endParaRPr kumimoji="0" lang="en-FI" sz="4000" b="0" i="0" u="none" strike="noStrike" kern="1200" cap="none" spc="0" normalizeH="0" baseline="0" noProof="0" dirty="0">
              <a:ln>
                <a:noFill/>
              </a:ln>
              <a:solidFill>
                <a:srgbClr val="F2F6FA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A9608B5-C6DA-7325-CFBC-35771A048E43}"/>
              </a:ext>
            </a:extLst>
          </p:cNvPr>
          <p:cNvGrpSpPr/>
          <p:nvPr/>
        </p:nvGrpSpPr>
        <p:grpSpPr>
          <a:xfrm>
            <a:off x="1407250" y="1715536"/>
            <a:ext cx="9377500" cy="3448181"/>
            <a:chOff x="1385412" y="1893336"/>
            <a:chExt cx="9377500" cy="3448181"/>
          </a:xfrm>
        </p:grpSpPr>
        <p:sp>
          <p:nvSpPr>
            <p:cNvPr id="25" name="Google Shape;154;p23">
              <a:extLst>
                <a:ext uri="{FF2B5EF4-FFF2-40B4-BE49-F238E27FC236}">
                  <a16:creationId xmlns:a16="http://schemas.microsoft.com/office/drawing/2014/main" id="{A94217D1-2780-A6CC-DB2A-F2DD1E0ECB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85412" y="3901517"/>
              <a:ext cx="1440000" cy="1440000"/>
            </a:xfrm>
            <a:prstGeom prst="ellipse">
              <a:avLst/>
            </a:prstGeom>
            <a:noFill/>
            <a:ln w="101600" cap="flat" cmpd="sng">
              <a:solidFill>
                <a:sysClr val="window" lastClr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71463" dist="142875" dir="5400000" algn="bl" rotWithShape="0">
                <a:sysClr val="window" lastClr="FFFFFF">
                  <a:alpha val="60000"/>
                </a:sysClr>
              </a:outerShdw>
            </a:effectLst>
          </p:spPr>
          <p:txBody>
            <a:bodyPr spcFirstLastPara="1" wrap="square" lIns="45701" tIns="45701" rIns="45701" bIns="45701" anchor="ctr" anchorCtr="0">
              <a:noAutofit/>
            </a:bodyPr>
            <a:lstStyle/>
            <a:p>
              <a:pPr marL="0" marR="0" lvl="0" indent="0" defTabSz="4570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" name="Google Shape;154;p23">
              <a:extLst>
                <a:ext uri="{FF2B5EF4-FFF2-40B4-BE49-F238E27FC236}">
                  <a16:creationId xmlns:a16="http://schemas.microsoft.com/office/drawing/2014/main" id="{3CF9D10F-A29E-8624-9531-9729F743AD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31246" y="3232124"/>
              <a:ext cx="1440000" cy="1440000"/>
            </a:xfrm>
            <a:prstGeom prst="ellipse">
              <a:avLst/>
            </a:prstGeom>
            <a:noFill/>
            <a:ln w="101600" cap="flat" cmpd="sng">
              <a:solidFill>
                <a:sysClr val="window" lastClr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71463" dist="142875" dir="5400000" algn="bl" rotWithShape="0">
                <a:sysClr val="window" lastClr="FFFFFF">
                  <a:alpha val="60000"/>
                </a:sysClr>
              </a:outerShdw>
            </a:effectLst>
          </p:spPr>
          <p:txBody>
            <a:bodyPr spcFirstLastPara="1" wrap="square" lIns="45701" tIns="45701" rIns="45701" bIns="45701" anchor="ctr" anchorCtr="0">
              <a:noAutofit/>
            </a:bodyPr>
            <a:lstStyle/>
            <a:p>
              <a:pPr marL="0" marR="0" lvl="0" indent="0" defTabSz="4570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" name="Google Shape;154;p23">
              <a:extLst>
                <a:ext uri="{FF2B5EF4-FFF2-40B4-BE49-F238E27FC236}">
                  <a16:creationId xmlns:a16="http://schemas.microsoft.com/office/drawing/2014/main" id="{208FC674-FD4E-FFED-1DDD-D10676E790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77080" y="2562730"/>
              <a:ext cx="1440000" cy="1440000"/>
            </a:xfrm>
            <a:prstGeom prst="ellipse">
              <a:avLst/>
            </a:prstGeom>
            <a:noFill/>
            <a:ln w="101600" cap="flat" cmpd="sng">
              <a:solidFill>
                <a:sysClr val="window" lastClr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71463" dist="142875" dir="5400000" algn="bl" rotWithShape="0">
                <a:sysClr val="window" lastClr="FFFFFF">
                  <a:alpha val="60000"/>
                </a:sysClr>
              </a:outerShdw>
            </a:effectLst>
          </p:spPr>
          <p:txBody>
            <a:bodyPr spcFirstLastPara="1" wrap="square" lIns="45701" tIns="45701" rIns="45701" bIns="45701" anchor="ctr" anchorCtr="0">
              <a:noAutofit/>
            </a:bodyPr>
            <a:lstStyle/>
            <a:p>
              <a:pPr marL="0" marR="0" lvl="0" indent="0" defTabSz="4570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8" name="Google Shape;154;p23">
              <a:extLst>
                <a:ext uri="{FF2B5EF4-FFF2-40B4-BE49-F238E27FC236}">
                  <a16:creationId xmlns:a16="http://schemas.microsoft.com/office/drawing/2014/main" id="{0F7A10AB-9403-AD7B-161A-06257B1D19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22912" y="1893336"/>
              <a:ext cx="1440000" cy="1440000"/>
            </a:xfrm>
            <a:prstGeom prst="ellipse">
              <a:avLst/>
            </a:prstGeom>
            <a:noFill/>
            <a:ln w="101600" cap="flat" cmpd="sng">
              <a:solidFill>
                <a:sysClr val="window" lastClr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71463" dist="142875" dir="5400000" algn="bl" rotWithShape="0">
                <a:sysClr val="window" lastClr="FFFFFF">
                  <a:alpha val="60000"/>
                </a:sysClr>
              </a:outerShdw>
            </a:effectLst>
          </p:spPr>
          <p:txBody>
            <a:bodyPr spcFirstLastPara="1" wrap="square" lIns="45701" tIns="45701" rIns="45701" bIns="45701" anchor="ctr" anchorCtr="0">
              <a:noAutofit/>
            </a:bodyPr>
            <a:lstStyle/>
            <a:p>
              <a:pPr marL="0" marR="0" lvl="0" indent="0" defTabSz="4570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9" name="Arrow: Right 28">
              <a:extLst>
                <a:ext uri="{FF2B5EF4-FFF2-40B4-BE49-F238E27FC236}">
                  <a16:creationId xmlns:a16="http://schemas.microsoft.com/office/drawing/2014/main" id="{F24014C9-5008-46C2-4ECD-EE5794395897}"/>
                </a:ext>
              </a:extLst>
            </p:cNvPr>
            <p:cNvSpPr/>
            <p:nvPr/>
          </p:nvSpPr>
          <p:spPr>
            <a:xfrm rot="-1440000">
              <a:off x="3014329" y="4014886"/>
              <a:ext cx="828000" cy="543870"/>
            </a:xfrm>
            <a:prstGeom prst="rightArrow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30" name="Arrow: Right 29">
              <a:extLst>
                <a:ext uri="{FF2B5EF4-FFF2-40B4-BE49-F238E27FC236}">
                  <a16:creationId xmlns:a16="http://schemas.microsoft.com/office/drawing/2014/main" id="{CE2BBCDF-3927-6662-61C4-2F2B39A11D1D}"/>
                </a:ext>
              </a:extLst>
            </p:cNvPr>
            <p:cNvSpPr/>
            <p:nvPr/>
          </p:nvSpPr>
          <p:spPr>
            <a:xfrm rot="-1440000">
              <a:off x="5660163" y="3345492"/>
              <a:ext cx="828000" cy="543870"/>
            </a:xfrm>
            <a:prstGeom prst="rightArrow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31" name="Arrow: Right 30">
              <a:extLst>
                <a:ext uri="{FF2B5EF4-FFF2-40B4-BE49-F238E27FC236}">
                  <a16:creationId xmlns:a16="http://schemas.microsoft.com/office/drawing/2014/main" id="{E5F263C0-EC10-F6CA-9FE3-ED6D41BC017C}"/>
                </a:ext>
              </a:extLst>
            </p:cNvPr>
            <p:cNvSpPr/>
            <p:nvPr/>
          </p:nvSpPr>
          <p:spPr>
            <a:xfrm rot="-1440000">
              <a:off x="8305997" y="2676098"/>
              <a:ext cx="828000" cy="543870"/>
            </a:xfrm>
            <a:prstGeom prst="rightArrow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82F3FE5E-60C8-3378-7A61-5C6AF009D187}"/>
              </a:ext>
            </a:extLst>
          </p:cNvPr>
          <p:cNvSpPr txBox="1"/>
          <p:nvPr/>
        </p:nvSpPr>
        <p:spPr>
          <a:xfrm>
            <a:off x="1314751" y="5376501"/>
            <a:ext cx="16249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i-FI" dirty="0" err="1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Foundational</a:t>
            </a:r>
            <a:r>
              <a:rPr lang="fi-FI" dirty="0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data </a:t>
            </a:r>
            <a:r>
              <a:rPr lang="fi-FI" dirty="0" err="1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layer</a:t>
            </a:r>
            <a:endParaRPr lang="fi-FI" dirty="0">
              <a:solidFill>
                <a:prstClr val="white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A1B4A70-D332-1AB4-EB7B-C3D9D283C4F5}"/>
              </a:ext>
            </a:extLst>
          </p:cNvPr>
          <p:cNvSpPr txBox="1"/>
          <p:nvPr/>
        </p:nvSpPr>
        <p:spPr>
          <a:xfrm>
            <a:off x="3960585" y="4686663"/>
            <a:ext cx="16249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i-FI" dirty="0" err="1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Quick</a:t>
            </a:r>
            <a:br>
              <a:rPr lang="fi-FI" dirty="0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fi-FI" dirty="0" err="1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wins</a:t>
            </a:r>
            <a:endParaRPr lang="fi-FI" dirty="0">
              <a:solidFill>
                <a:prstClr val="white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36D6B59-CAD2-1CD1-2E3E-3A803F80587D}"/>
              </a:ext>
            </a:extLst>
          </p:cNvPr>
          <p:cNvSpPr txBox="1"/>
          <p:nvPr/>
        </p:nvSpPr>
        <p:spPr>
          <a:xfrm>
            <a:off x="6346977" y="4039468"/>
            <a:ext cx="21438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i-FI" dirty="0" err="1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Predictive</a:t>
            </a:r>
            <a:r>
              <a:rPr lang="fi-FI" dirty="0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i-FI" dirty="0" err="1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artificial</a:t>
            </a:r>
            <a:r>
              <a:rPr lang="fi-FI" dirty="0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i-FI" dirty="0" err="1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intelligence</a:t>
            </a:r>
            <a:endParaRPr lang="fi-FI" dirty="0">
              <a:solidFill>
                <a:prstClr val="white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BCD2E4E-61C8-0112-7521-3C77C8D1CF70}"/>
              </a:ext>
            </a:extLst>
          </p:cNvPr>
          <p:cNvSpPr txBox="1"/>
          <p:nvPr/>
        </p:nvSpPr>
        <p:spPr>
          <a:xfrm>
            <a:off x="9252251" y="3388010"/>
            <a:ext cx="16249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i-FI" dirty="0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New business </a:t>
            </a:r>
            <a:r>
              <a:rPr lang="fi-FI" dirty="0" err="1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around</a:t>
            </a:r>
            <a:r>
              <a:rPr lang="fi-FI" dirty="0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data</a:t>
            </a:r>
          </a:p>
        </p:txBody>
      </p:sp>
      <p:pic>
        <p:nvPicPr>
          <p:cNvPr id="36" name="Graphic 35" descr="Statistics outline">
            <a:extLst>
              <a:ext uri="{FF2B5EF4-FFF2-40B4-BE49-F238E27FC236}">
                <a16:creationId xmlns:a16="http://schemas.microsoft.com/office/drawing/2014/main" id="{E3B881F1-0061-3459-74FD-B2C9544DAC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05249" y="3921717"/>
            <a:ext cx="1044000" cy="1044000"/>
          </a:xfrm>
          <a:prstGeom prst="rect">
            <a:avLst/>
          </a:prstGeom>
        </p:spPr>
      </p:pic>
      <p:pic>
        <p:nvPicPr>
          <p:cNvPr id="37" name="Graphic 36" descr="Medal with solid fill">
            <a:extLst>
              <a:ext uri="{FF2B5EF4-FFF2-40B4-BE49-F238E27FC236}">
                <a16:creationId xmlns:a16="http://schemas.microsoft.com/office/drawing/2014/main" id="{29BC2ED8-E925-4721-DEEC-24769D180C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319244" y="3317124"/>
            <a:ext cx="914400" cy="914400"/>
          </a:xfrm>
          <a:prstGeom prst="rect">
            <a:avLst/>
          </a:prstGeom>
        </p:spPr>
      </p:pic>
      <p:pic>
        <p:nvPicPr>
          <p:cNvPr id="38" name="Graphic 37" descr="Artificial Intelligence with solid fill">
            <a:extLst>
              <a:ext uri="{FF2B5EF4-FFF2-40B4-BE49-F238E27FC236}">
                <a16:creationId xmlns:a16="http://schemas.microsoft.com/office/drawing/2014/main" id="{F0FEFB9D-21D3-9D69-7854-13138C17027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957925" y="2647730"/>
            <a:ext cx="914400" cy="914400"/>
          </a:xfrm>
          <a:prstGeom prst="rect">
            <a:avLst/>
          </a:prstGeom>
        </p:spPr>
      </p:pic>
      <p:pic>
        <p:nvPicPr>
          <p:cNvPr id="39" name="Graphic 38" descr="Euro with solid fill">
            <a:extLst>
              <a:ext uri="{FF2B5EF4-FFF2-40B4-BE49-F238E27FC236}">
                <a16:creationId xmlns:a16="http://schemas.microsoft.com/office/drawing/2014/main" id="{C35D10FC-ABEB-2732-F2EA-7265608728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607549" y="197833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8426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10000"/>
          </a:schemeClr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electronics, loudspeaker&#10;&#10;Description automatically generated">
            <a:extLst>
              <a:ext uri="{FF2B5EF4-FFF2-40B4-BE49-F238E27FC236}">
                <a16:creationId xmlns:a16="http://schemas.microsoft.com/office/drawing/2014/main" id="{84C0BB76-1E12-6F60-8482-B7BE362116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5"/>
          <a:stretch/>
        </p:blipFill>
        <p:spPr>
          <a:xfrm>
            <a:off x="794" y="448"/>
            <a:ext cx="12190413" cy="68571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87737FF-7DAE-E028-5CF8-C8CA5F4E4D16}"/>
              </a:ext>
            </a:extLst>
          </p:cNvPr>
          <p:cNvSpPr/>
          <p:nvPr/>
        </p:nvSpPr>
        <p:spPr>
          <a:xfrm>
            <a:off x="-13409" y="447"/>
            <a:ext cx="12233022" cy="6885629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10000"/>
                  <a:alpha val="0"/>
                </a:schemeClr>
              </a:gs>
              <a:gs pos="33000">
                <a:schemeClr val="bg1">
                  <a:lumMod val="10000"/>
                  <a:alpha val="96000"/>
                </a:schemeClr>
              </a:gs>
              <a:gs pos="66000">
                <a:schemeClr val="bg1">
                  <a:lumMod val="10000"/>
                  <a:alpha val="80000"/>
                </a:schemeClr>
              </a:gs>
              <a:gs pos="0">
                <a:schemeClr val="bg1">
                  <a:lumMod val="10000"/>
                  <a:alpha val="99000"/>
                </a:schemeClr>
              </a:gs>
            </a:gsLst>
            <a:lin ang="1608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FI" dirty="0">
              <a:solidFill>
                <a:srgbClr val="F2F6FA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6" name="Google Shape;129;p4">
            <a:extLst>
              <a:ext uri="{FF2B5EF4-FFF2-40B4-BE49-F238E27FC236}">
                <a16:creationId xmlns:a16="http://schemas.microsoft.com/office/drawing/2014/main" id="{B3E0884F-CAFD-93BE-3025-767E09930E1C}"/>
              </a:ext>
            </a:extLst>
          </p:cNvPr>
          <p:cNvSpPr txBox="1"/>
          <p:nvPr/>
        </p:nvSpPr>
        <p:spPr>
          <a:xfrm>
            <a:off x="11515037" y="6434826"/>
            <a:ext cx="562204" cy="401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632" tIns="117632" rIns="117632" bIns="117632" anchor="t" anchorCtr="0">
            <a:noAutofit/>
          </a:bodyPr>
          <a:lstStyle/>
          <a:p>
            <a:pPr algn="r" defTabSz="457018">
              <a:buClr>
                <a:srgbClr val="000000"/>
              </a:buClr>
              <a:buSzPts val="1800"/>
              <a:defRPr/>
            </a:pPr>
            <a:fld id="{00000000-1234-1234-1234-123412341234}" type="slidenum">
              <a:rPr lang="pt-PT" sz="900" kern="0">
                <a:solidFill>
                  <a:srgbClr val="FFFFFF"/>
                </a:solidFill>
                <a:latin typeface="Archivo"/>
                <a:ea typeface="Archivo"/>
                <a:cs typeface="Archivo"/>
                <a:sym typeface="Archivo"/>
              </a:rPr>
              <a:pPr algn="r" defTabSz="457018">
                <a:buClr>
                  <a:srgbClr val="000000"/>
                </a:buClr>
                <a:buSzPts val="1800"/>
                <a:defRPr/>
              </a:pPr>
              <a:t>19</a:t>
            </a:fld>
            <a:endParaRPr sz="900" kern="0">
              <a:solidFill>
                <a:srgbClr val="FFFFF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8" name="Google Shape;130;p4">
            <a:extLst>
              <a:ext uri="{FF2B5EF4-FFF2-40B4-BE49-F238E27FC236}">
                <a16:creationId xmlns:a16="http://schemas.microsoft.com/office/drawing/2014/main" id="{E2221AEE-1375-A938-5927-B2C3A41E31BB}"/>
              </a:ext>
            </a:extLst>
          </p:cNvPr>
          <p:cNvSpPr txBox="1"/>
          <p:nvPr/>
        </p:nvSpPr>
        <p:spPr>
          <a:xfrm>
            <a:off x="5568952" y="6433519"/>
            <a:ext cx="1054076" cy="203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1" tIns="45701" rIns="45701" bIns="45701" anchor="t" anchorCtr="0">
            <a:spAutoFit/>
          </a:bodyPr>
          <a:lstStyle/>
          <a:p>
            <a:pPr algn="ctr" defTabSz="457018">
              <a:lnSpc>
                <a:spcPct val="80000"/>
              </a:lnSpc>
              <a:buClr>
                <a:srgbClr val="000000"/>
              </a:buClr>
              <a:buSzPts val="1800"/>
              <a:defRPr/>
            </a:pPr>
            <a:r>
              <a:rPr lang="pt-PT" sz="900" kern="0" dirty="0">
                <a:solidFill>
                  <a:srgbClr val="FFFFFF"/>
                </a:solidFill>
                <a:latin typeface="Archivo"/>
                <a:ea typeface="Archivo"/>
                <a:cs typeface="Archivo"/>
                <a:sym typeface="Archivo"/>
              </a:rPr>
              <a:t>*</a:t>
            </a:r>
            <a:r>
              <a:rPr lang="pt-PT" sz="900" kern="0" dirty="0" err="1">
                <a:solidFill>
                  <a:srgbClr val="FFFFFF"/>
                </a:solidFill>
                <a:latin typeface="Archivo"/>
                <a:ea typeface="Archivo"/>
                <a:cs typeface="Archivo"/>
                <a:sym typeface="Archivo"/>
              </a:rPr>
              <a:t>Confidential</a:t>
            </a:r>
            <a:endParaRPr sz="900" b="1" kern="0" dirty="0">
              <a:solidFill>
                <a:srgbClr val="FFFFF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10" name="just logo sprint dark.png" descr="just logo sprint dark.png">
            <a:extLst>
              <a:ext uri="{FF2B5EF4-FFF2-40B4-BE49-F238E27FC236}">
                <a16:creationId xmlns:a16="http://schemas.microsoft.com/office/drawing/2014/main" id="{84BB8AD7-502E-AF82-2B1A-6C2C16D039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351" y="6131118"/>
            <a:ext cx="405921" cy="504582"/>
          </a:xfrm>
          <a:prstGeom prst="rect">
            <a:avLst/>
          </a:prstGeom>
          <a:ln w="3175">
            <a:miter lim="400000"/>
          </a:ln>
        </p:spPr>
      </p:pic>
      <p:sp>
        <p:nvSpPr>
          <p:cNvPr id="2" name="Google Shape;357;p41">
            <a:extLst>
              <a:ext uri="{FF2B5EF4-FFF2-40B4-BE49-F238E27FC236}">
                <a16:creationId xmlns:a16="http://schemas.microsoft.com/office/drawing/2014/main" id="{B2CA0727-CEE5-E45A-3B1C-CA6EAB3DDF1F}"/>
              </a:ext>
            </a:extLst>
          </p:cNvPr>
          <p:cNvSpPr txBox="1"/>
          <p:nvPr/>
        </p:nvSpPr>
        <p:spPr>
          <a:xfrm>
            <a:off x="498009" y="729015"/>
            <a:ext cx="11145409" cy="492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457018">
              <a:lnSpc>
                <a:spcPct val="80000"/>
              </a:lnSpc>
              <a:buClr>
                <a:srgbClr val="000000"/>
              </a:buClr>
              <a:buSzPts val="8800"/>
              <a:defRPr/>
            </a:pPr>
            <a:r>
              <a:rPr lang="en-GB" sz="3998" b="1" kern="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NEW OPERATING SYSTEM OF SPORTS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0288E8D-9DCD-6B46-3CCE-D4884D7083D2}"/>
              </a:ext>
            </a:extLst>
          </p:cNvPr>
          <p:cNvGrpSpPr/>
          <p:nvPr/>
        </p:nvGrpSpPr>
        <p:grpSpPr>
          <a:xfrm>
            <a:off x="526415" y="1604190"/>
            <a:ext cx="11117004" cy="3409868"/>
            <a:chOff x="525690" y="1772378"/>
            <a:chExt cx="11118452" cy="3410312"/>
          </a:xfrm>
        </p:grpSpPr>
        <p:sp>
          <p:nvSpPr>
            <p:cNvPr id="4" name="Google Shape;344;p47">
              <a:extLst>
                <a:ext uri="{FF2B5EF4-FFF2-40B4-BE49-F238E27FC236}">
                  <a16:creationId xmlns:a16="http://schemas.microsoft.com/office/drawing/2014/main" id="{E17F5359-BC48-6CC6-7D4B-D00EC47062AE}"/>
                </a:ext>
              </a:extLst>
            </p:cNvPr>
            <p:cNvSpPr txBox="1"/>
            <p:nvPr/>
          </p:nvSpPr>
          <p:spPr>
            <a:xfrm>
              <a:off x="683247" y="4337367"/>
              <a:ext cx="2869682" cy="666766"/>
            </a:xfrm>
            <a:prstGeom prst="roundRect">
              <a:avLst/>
            </a:prstGeom>
            <a:solidFill>
              <a:schemeClr val="bg1">
                <a:alpha val="29961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 defTabSz="457018">
                <a:lnSpc>
                  <a:spcPct val="90000"/>
                </a:lnSpc>
                <a:defRPr/>
              </a:pPr>
              <a:r>
                <a:rPr lang="fi-FI" b="1" dirty="0">
                  <a:solidFill>
                    <a:srgbClr val="FFFFFF"/>
                  </a:solidFill>
                  <a:latin typeface="Helvetica Neue" panose="02000503000000020004"/>
                  <a:ea typeface="Quattrocento Sans"/>
                  <a:cs typeface="Quattrocento Sans"/>
                  <a:sym typeface="Quattrocento Sans"/>
                </a:rPr>
                <a:t>Real-</a:t>
              </a:r>
              <a:r>
                <a:rPr lang="fi-FI" b="1" dirty="0" err="1">
                  <a:solidFill>
                    <a:srgbClr val="FFFFFF"/>
                  </a:solidFill>
                  <a:latin typeface="Helvetica Neue" panose="02000503000000020004"/>
                  <a:ea typeface="Quattrocento Sans"/>
                  <a:cs typeface="Quattrocento Sans"/>
                  <a:sym typeface="Quattrocento Sans"/>
                </a:rPr>
                <a:t>time</a:t>
              </a:r>
              <a:r>
                <a:rPr lang="fi-FI" b="1" dirty="0">
                  <a:solidFill>
                    <a:srgbClr val="FFFFFF"/>
                  </a:solidFill>
                  <a:latin typeface="Helvetica Neue" panose="02000503000000020004"/>
                  <a:ea typeface="Quattrocento Sans"/>
                  <a:cs typeface="Quattrocento Sans"/>
                  <a:sym typeface="Quattrocento Sans"/>
                </a:rPr>
                <a:t> </a:t>
              </a:r>
              <a:r>
                <a:rPr lang="fi-FI" b="1" dirty="0" err="1">
                  <a:solidFill>
                    <a:srgbClr val="FFFFFF"/>
                  </a:solidFill>
                  <a:latin typeface="Helvetica Neue" panose="02000503000000020004"/>
                  <a:ea typeface="Quattrocento Sans"/>
                  <a:cs typeface="Quattrocento Sans"/>
                  <a:sym typeface="Quattrocento Sans"/>
                </a:rPr>
                <a:t>holistic</a:t>
              </a:r>
              <a:r>
                <a:rPr lang="fi-FI" b="1" dirty="0">
                  <a:solidFill>
                    <a:srgbClr val="FFFFFF"/>
                  </a:solidFill>
                  <a:latin typeface="Helvetica Neue" panose="02000503000000020004"/>
                  <a:ea typeface="Quattrocento Sans"/>
                  <a:cs typeface="Quattrocento Sans"/>
                  <a:sym typeface="Quattrocento Sans"/>
                </a:rPr>
                <a:t> </a:t>
              </a:r>
            </a:p>
            <a:p>
              <a:pPr algn="ctr" defTabSz="457018">
                <a:lnSpc>
                  <a:spcPct val="90000"/>
                </a:lnSpc>
                <a:defRPr/>
              </a:pPr>
              <a:r>
                <a:rPr lang="fi-FI" b="1" dirty="0" err="1">
                  <a:solidFill>
                    <a:srgbClr val="FFFFFF"/>
                  </a:solidFill>
                  <a:latin typeface="Helvetica Neue" panose="02000503000000020004"/>
                  <a:ea typeface="Quattrocento Sans"/>
                  <a:cs typeface="Quattrocento Sans"/>
                  <a:sym typeface="Quattrocento Sans"/>
                </a:rPr>
                <a:t>athlete</a:t>
              </a:r>
              <a:r>
                <a:rPr lang="fi-FI" b="1" dirty="0">
                  <a:solidFill>
                    <a:srgbClr val="FFFFFF"/>
                  </a:solidFill>
                  <a:latin typeface="Helvetica Neue" panose="02000503000000020004"/>
                  <a:ea typeface="Quattrocento Sans"/>
                  <a:cs typeface="Quattrocento Sans"/>
                  <a:sym typeface="Quattrocento Sans"/>
                </a:rPr>
                <a:t> status</a:t>
              </a:r>
            </a:p>
          </p:txBody>
        </p:sp>
        <p:sp>
          <p:nvSpPr>
            <p:cNvPr id="5" name="Google Shape;344;p47">
              <a:extLst>
                <a:ext uri="{FF2B5EF4-FFF2-40B4-BE49-F238E27FC236}">
                  <a16:creationId xmlns:a16="http://schemas.microsoft.com/office/drawing/2014/main" id="{5F4D558B-B518-828B-EDA9-9015552ADAC7}"/>
                </a:ext>
              </a:extLst>
            </p:cNvPr>
            <p:cNvSpPr txBox="1"/>
            <p:nvPr/>
          </p:nvSpPr>
          <p:spPr>
            <a:xfrm>
              <a:off x="670420" y="1915756"/>
              <a:ext cx="2882509" cy="666765"/>
            </a:xfrm>
            <a:prstGeom prst="roundRect">
              <a:avLst/>
            </a:prstGeom>
            <a:solidFill>
              <a:schemeClr val="bg1">
                <a:alpha val="29961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 defTabSz="457018">
                <a:lnSpc>
                  <a:spcPct val="90000"/>
                </a:lnSpc>
                <a:defRPr/>
              </a:pPr>
              <a:r>
                <a:rPr lang="fi-FI" b="1" dirty="0" err="1">
                  <a:solidFill>
                    <a:srgbClr val="FFFFFF"/>
                  </a:solidFill>
                  <a:latin typeface="Helvetica Neue" panose="02000503000000020004"/>
                  <a:ea typeface="Quattrocento Sans"/>
                  <a:cs typeface="Quattrocento Sans"/>
                  <a:sym typeface="Quattrocento Sans"/>
                </a:rPr>
                <a:t>Forward-looking</a:t>
              </a:r>
              <a:br>
                <a:rPr lang="fi-FI" b="1" dirty="0">
                  <a:solidFill>
                    <a:srgbClr val="FFFFFF"/>
                  </a:solidFill>
                  <a:latin typeface="Helvetica Neue" panose="02000503000000020004"/>
                  <a:ea typeface="Quattrocento Sans"/>
                  <a:cs typeface="Quattrocento Sans"/>
                  <a:sym typeface="Quattrocento Sans"/>
                </a:rPr>
              </a:br>
              <a:r>
                <a:rPr lang="fi-FI" b="1" dirty="0">
                  <a:solidFill>
                    <a:srgbClr val="FFFFFF"/>
                  </a:solidFill>
                  <a:latin typeface="Helvetica Neue" panose="02000503000000020004"/>
                  <a:ea typeface="Quattrocento Sans"/>
                  <a:cs typeface="Quattrocento Sans"/>
                  <a:sym typeface="Quattrocento Sans"/>
                </a:rPr>
                <a:t>AI </a:t>
              </a:r>
              <a:r>
                <a:rPr lang="fi-FI" b="1" dirty="0" err="1">
                  <a:solidFill>
                    <a:srgbClr val="FFFFFF"/>
                  </a:solidFill>
                  <a:latin typeface="Helvetica Neue" panose="02000503000000020004"/>
                  <a:ea typeface="Quattrocento Sans"/>
                  <a:cs typeface="Quattrocento Sans"/>
                  <a:sym typeface="Quattrocento Sans"/>
                </a:rPr>
                <a:t>insights</a:t>
              </a:r>
              <a:endParaRPr lang="fi-FI" b="1" dirty="0">
                <a:solidFill>
                  <a:srgbClr val="FFFFFF"/>
                </a:solidFill>
                <a:latin typeface="Helvetica Neue" panose="02000503000000020004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" name="Google Shape;344;p47">
              <a:extLst>
                <a:ext uri="{FF2B5EF4-FFF2-40B4-BE49-F238E27FC236}">
                  <a16:creationId xmlns:a16="http://schemas.microsoft.com/office/drawing/2014/main" id="{9C8CBCEA-8DB7-6A94-E8EE-24B62807E11C}"/>
                </a:ext>
              </a:extLst>
            </p:cNvPr>
            <p:cNvSpPr txBox="1"/>
            <p:nvPr/>
          </p:nvSpPr>
          <p:spPr>
            <a:xfrm>
              <a:off x="670420" y="3154310"/>
              <a:ext cx="2882509" cy="666766"/>
            </a:xfrm>
            <a:prstGeom prst="roundRect">
              <a:avLst/>
            </a:prstGeom>
            <a:solidFill>
              <a:schemeClr val="bg1">
                <a:alpha val="29961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 defTabSz="457018">
                <a:lnSpc>
                  <a:spcPct val="90000"/>
                </a:lnSpc>
                <a:defRPr/>
              </a:pPr>
              <a:r>
                <a:rPr lang="fi-FI" b="1" dirty="0" err="1">
                  <a:solidFill>
                    <a:srgbClr val="FFFFFF"/>
                  </a:solidFill>
                  <a:latin typeface="Helvetica Neue" panose="02000503000000020004"/>
                  <a:ea typeface="Quattrocento Sans"/>
                  <a:cs typeface="Quattrocento Sans"/>
                  <a:sym typeface="Quattrocento Sans"/>
                </a:rPr>
                <a:t>Custom</a:t>
              </a:r>
              <a:r>
                <a:rPr lang="fi-FI" b="1" dirty="0">
                  <a:solidFill>
                    <a:srgbClr val="FFFFFF"/>
                  </a:solidFill>
                  <a:latin typeface="Helvetica Neue" panose="02000503000000020004"/>
                  <a:ea typeface="Quattrocento Sans"/>
                  <a:cs typeface="Quattrocento Sans"/>
                  <a:sym typeface="Quattrocento Sans"/>
                </a:rPr>
                <a:t> </a:t>
              </a:r>
              <a:r>
                <a:rPr lang="fi-FI" b="1" dirty="0" err="1">
                  <a:solidFill>
                    <a:srgbClr val="FFFFFF"/>
                  </a:solidFill>
                  <a:latin typeface="Helvetica Neue" panose="02000503000000020004"/>
                  <a:ea typeface="Quattrocento Sans"/>
                  <a:cs typeface="Quattrocento Sans"/>
                  <a:sym typeface="Quattrocento Sans"/>
                </a:rPr>
                <a:t>KPIs</a:t>
              </a:r>
              <a:br>
                <a:rPr lang="fi-FI" b="1" dirty="0">
                  <a:solidFill>
                    <a:srgbClr val="FFFFFF"/>
                  </a:solidFill>
                  <a:latin typeface="Helvetica Neue" panose="02000503000000020004"/>
                  <a:ea typeface="Quattrocento Sans"/>
                  <a:cs typeface="Quattrocento Sans"/>
                  <a:sym typeface="Quattrocento Sans"/>
                </a:rPr>
              </a:br>
              <a:r>
                <a:rPr lang="fi-FI" b="1" dirty="0">
                  <a:solidFill>
                    <a:srgbClr val="FFFFFF"/>
                  </a:solidFill>
                  <a:latin typeface="Helvetica Neue" panose="02000503000000020004"/>
                  <a:ea typeface="Quattrocento Sans"/>
                  <a:cs typeface="Quattrocento Sans"/>
                  <a:sym typeface="Quattrocento Sans"/>
                </a:rPr>
                <a:t>&amp; </a:t>
              </a:r>
              <a:r>
                <a:rPr lang="fi-FI" b="1" dirty="0" err="1">
                  <a:solidFill>
                    <a:srgbClr val="FFFFFF"/>
                  </a:solidFill>
                  <a:latin typeface="Helvetica Neue" panose="02000503000000020004"/>
                  <a:ea typeface="Quattrocento Sans"/>
                  <a:cs typeface="Quattrocento Sans"/>
                  <a:sym typeface="Quattrocento Sans"/>
                </a:rPr>
                <a:t>diagnostics</a:t>
              </a:r>
              <a:endParaRPr lang="fi-FI" b="1" dirty="0">
                <a:solidFill>
                  <a:srgbClr val="FFFFFF"/>
                </a:solidFill>
                <a:latin typeface="Helvetica Neue" panose="02000503000000020004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" name="Google Shape;344;p47">
              <a:extLst>
                <a:ext uri="{FF2B5EF4-FFF2-40B4-BE49-F238E27FC236}">
                  <a16:creationId xmlns:a16="http://schemas.microsoft.com/office/drawing/2014/main" id="{8C27C61C-C72E-AECD-0BCA-949F172C631B}"/>
                </a:ext>
              </a:extLst>
            </p:cNvPr>
            <p:cNvSpPr txBox="1"/>
            <p:nvPr/>
          </p:nvSpPr>
          <p:spPr>
            <a:xfrm>
              <a:off x="8606896" y="1908455"/>
              <a:ext cx="2887032" cy="666766"/>
            </a:xfrm>
            <a:prstGeom prst="roundRect">
              <a:avLst/>
            </a:prstGeom>
            <a:solidFill>
              <a:schemeClr val="bg1">
                <a:alpha val="29961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 defTabSz="457018">
                <a:lnSpc>
                  <a:spcPct val="90000"/>
                </a:lnSpc>
                <a:defRPr/>
              </a:pPr>
              <a:r>
                <a:rPr lang="fi-FI" b="1" dirty="0" err="1">
                  <a:solidFill>
                    <a:srgbClr val="FFFFFF"/>
                  </a:solidFill>
                  <a:latin typeface="Helvetica Neue" panose="02000503000000020004"/>
                  <a:ea typeface="Quattrocento Sans"/>
                  <a:cs typeface="Quattrocento Sans"/>
                  <a:sym typeface="Quattrocento Sans"/>
                </a:rPr>
                <a:t>Actionable</a:t>
              </a:r>
              <a:r>
                <a:rPr lang="fi-FI" b="1" dirty="0">
                  <a:solidFill>
                    <a:srgbClr val="FFFFFF"/>
                  </a:solidFill>
                  <a:latin typeface="Helvetica Neue" panose="02000503000000020004"/>
                  <a:ea typeface="Quattrocento Sans"/>
                  <a:cs typeface="Quattrocento Sans"/>
                  <a:sym typeface="Quattrocento Sans"/>
                </a:rPr>
                <a:t> </a:t>
              </a:r>
              <a:br>
                <a:rPr lang="fi-FI" b="1" dirty="0">
                  <a:solidFill>
                    <a:srgbClr val="FFFFFF"/>
                  </a:solidFill>
                  <a:latin typeface="Helvetica Neue" panose="02000503000000020004"/>
                  <a:ea typeface="Quattrocento Sans"/>
                  <a:cs typeface="Quattrocento Sans"/>
                  <a:sym typeface="Quattrocento Sans"/>
                </a:rPr>
              </a:br>
              <a:r>
                <a:rPr lang="fi-FI" b="1" dirty="0" err="1">
                  <a:solidFill>
                    <a:srgbClr val="FFFFFF"/>
                  </a:solidFill>
                  <a:latin typeface="Helvetica Neue" panose="02000503000000020004"/>
                  <a:ea typeface="Quattrocento Sans"/>
                  <a:cs typeface="Quattrocento Sans"/>
                  <a:sym typeface="Quattrocento Sans"/>
                </a:rPr>
                <a:t>recommendations</a:t>
              </a:r>
              <a:endParaRPr lang="fi-FI" b="1" dirty="0">
                <a:solidFill>
                  <a:srgbClr val="FFFFFF"/>
                </a:solidFill>
                <a:latin typeface="Helvetica Neue" panose="02000503000000020004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3" name="Google Shape;344;p47">
              <a:extLst>
                <a:ext uri="{FF2B5EF4-FFF2-40B4-BE49-F238E27FC236}">
                  <a16:creationId xmlns:a16="http://schemas.microsoft.com/office/drawing/2014/main" id="{080CFCA9-7545-2DE0-72EB-E300C724C5C9}"/>
                </a:ext>
              </a:extLst>
            </p:cNvPr>
            <p:cNvSpPr txBox="1"/>
            <p:nvPr/>
          </p:nvSpPr>
          <p:spPr>
            <a:xfrm>
              <a:off x="8606896" y="3154310"/>
              <a:ext cx="2887032" cy="666766"/>
            </a:xfrm>
            <a:prstGeom prst="roundRect">
              <a:avLst/>
            </a:prstGeom>
            <a:solidFill>
              <a:schemeClr val="bg1">
                <a:alpha val="29961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 defTabSz="457018">
                <a:lnSpc>
                  <a:spcPct val="90000"/>
                </a:lnSpc>
                <a:defRPr/>
              </a:pPr>
              <a:r>
                <a:rPr lang="fi-FI" b="1" dirty="0">
                  <a:solidFill>
                    <a:srgbClr val="FFFFFF"/>
                  </a:solidFill>
                  <a:latin typeface="Helvetica Neue" panose="02000503000000020004"/>
                  <a:ea typeface="Quattrocento Sans"/>
                  <a:cs typeface="Quattrocento Sans"/>
                  <a:sym typeface="Quattrocento Sans"/>
                </a:rPr>
                <a:t>Device &amp; data</a:t>
              </a:r>
              <a:br>
                <a:rPr lang="fi-FI" b="1" dirty="0">
                  <a:solidFill>
                    <a:srgbClr val="FFFFFF"/>
                  </a:solidFill>
                  <a:latin typeface="Helvetica Neue" panose="02000503000000020004"/>
                  <a:ea typeface="Quattrocento Sans"/>
                  <a:cs typeface="Quattrocento Sans"/>
                  <a:sym typeface="Quattrocento Sans"/>
                </a:rPr>
              </a:br>
              <a:r>
                <a:rPr lang="fi-FI" b="1" dirty="0" err="1">
                  <a:solidFill>
                    <a:srgbClr val="FFFFFF"/>
                  </a:solidFill>
                  <a:latin typeface="Helvetica Neue" panose="02000503000000020004"/>
                  <a:ea typeface="Quattrocento Sans"/>
                  <a:cs typeface="Quattrocento Sans"/>
                  <a:sym typeface="Quattrocento Sans"/>
                </a:rPr>
                <a:t>source</a:t>
              </a:r>
              <a:r>
                <a:rPr lang="fi-FI" b="1" dirty="0">
                  <a:solidFill>
                    <a:srgbClr val="FFFFFF"/>
                  </a:solidFill>
                  <a:latin typeface="Helvetica Neue" panose="02000503000000020004"/>
                  <a:ea typeface="Quattrocento Sans"/>
                  <a:cs typeface="Quattrocento Sans"/>
                  <a:sym typeface="Quattrocento Sans"/>
                </a:rPr>
                <a:t> </a:t>
              </a:r>
              <a:r>
                <a:rPr lang="fi-FI" b="1" dirty="0" err="1">
                  <a:solidFill>
                    <a:srgbClr val="FFFFFF"/>
                  </a:solidFill>
                  <a:latin typeface="Helvetica Neue" panose="02000503000000020004"/>
                  <a:ea typeface="Quattrocento Sans"/>
                  <a:cs typeface="Quattrocento Sans"/>
                  <a:sym typeface="Quattrocento Sans"/>
                </a:rPr>
                <a:t>agnostic</a:t>
              </a:r>
              <a:endParaRPr lang="fi-FI" b="1" dirty="0">
                <a:solidFill>
                  <a:srgbClr val="FFFFFF"/>
                </a:solidFill>
                <a:latin typeface="Helvetica Neue" panose="02000503000000020004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" name="Google Shape;344;p47">
              <a:extLst>
                <a:ext uri="{FF2B5EF4-FFF2-40B4-BE49-F238E27FC236}">
                  <a16:creationId xmlns:a16="http://schemas.microsoft.com/office/drawing/2014/main" id="{3A690520-61D8-D32A-31D6-3CFD896978D5}"/>
                </a:ext>
              </a:extLst>
            </p:cNvPr>
            <p:cNvSpPr txBox="1"/>
            <p:nvPr/>
          </p:nvSpPr>
          <p:spPr>
            <a:xfrm>
              <a:off x="8606896" y="4323239"/>
              <a:ext cx="2882509" cy="666767"/>
            </a:xfrm>
            <a:prstGeom prst="roundRect">
              <a:avLst/>
            </a:prstGeom>
            <a:solidFill>
              <a:schemeClr val="bg1">
                <a:alpha val="29961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 defTabSz="457018">
                <a:lnSpc>
                  <a:spcPct val="90000"/>
                </a:lnSpc>
                <a:defRPr/>
              </a:pPr>
              <a:r>
                <a:rPr lang="fi-FI" b="1" dirty="0">
                  <a:solidFill>
                    <a:srgbClr val="FFFFFF"/>
                  </a:solidFill>
                  <a:latin typeface="Helvetica Neue" panose="02000503000000020004"/>
                  <a:ea typeface="Quattrocento Sans"/>
                  <a:cs typeface="Quattrocento Sans"/>
                  <a:sym typeface="Quattrocento Sans"/>
                </a:rPr>
                <a:t>Best-in-</a:t>
              </a:r>
              <a:r>
                <a:rPr lang="fi-FI" b="1" dirty="0" err="1">
                  <a:solidFill>
                    <a:srgbClr val="FFFFFF"/>
                  </a:solidFill>
                  <a:latin typeface="Helvetica Neue" panose="02000503000000020004"/>
                  <a:ea typeface="Quattrocento Sans"/>
                  <a:cs typeface="Quattrocento Sans"/>
                  <a:sym typeface="Quattrocento Sans"/>
                </a:rPr>
                <a:t>class</a:t>
              </a:r>
              <a:endParaRPr lang="fi-FI" b="1" dirty="0">
                <a:solidFill>
                  <a:srgbClr val="FFFFFF"/>
                </a:solidFill>
                <a:latin typeface="Helvetica Neue" panose="02000503000000020004"/>
                <a:ea typeface="Quattrocento Sans"/>
                <a:cs typeface="Quattrocento Sans"/>
                <a:sym typeface="Quattrocento Sans"/>
              </a:endParaRPr>
            </a:p>
            <a:p>
              <a:pPr algn="ctr" defTabSz="457018">
                <a:lnSpc>
                  <a:spcPct val="90000"/>
                </a:lnSpc>
                <a:defRPr/>
              </a:pPr>
              <a:r>
                <a:rPr lang="fi-FI" b="1" dirty="0" err="1">
                  <a:solidFill>
                    <a:srgbClr val="FFFFFF"/>
                  </a:solidFill>
                  <a:latin typeface="Helvetica Neue" panose="02000503000000020004"/>
                  <a:ea typeface="Quattrocento Sans"/>
                  <a:cs typeface="Quattrocento Sans"/>
                  <a:sym typeface="Quattrocento Sans"/>
                </a:rPr>
                <a:t>coaching</a:t>
              </a:r>
              <a:r>
                <a:rPr lang="fi-FI" b="1" dirty="0">
                  <a:solidFill>
                    <a:srgbClr val="FFFFFF"/>
                  </a:solidFill>
                  <a:latin typeface="Helvetica Neue" panose="02000503000000020004"/>
                  <a:ea typeface="Quattrocento Sans"/>
                  <a:cs typeface="Quattrocento Sans"/>
                  <a:sym typeface="Quattrocento Sans"/>
                </a:rPr>
                <a:t> </a:t>
              </a:r>
              <a:r>
                <a:rPr lang="fi-FI" b="1" dirty="0" err="1">
                  <a:solidFill>
                    <a:srgbClr val="FFFFFF"/>
                  </a:solidFill>
                  <a:latin typeface="Helvetica Neue" panose="02000503000000020004"/>
                  <a:ea typeface="Quattrocento Sans"/>
                  <a:cs typeface="Quattrocento Sans"/>
                  <a:sym typeface="Quattrocento Sans"/>
                </a:rPr>
                <a:t>tools</a:t>
              </a:r>
              <a:endParaRPr lang="fi-FI" b="1" dirty="0">
                <a:solidFill>
                  <a:srgbClr val="FFFFFF"/>
                </a:solidFill>
                <a:latin typeface="Helvetica Neue" panose="02000503000000020004"/>
                <a:ea typeface="Quattrocento Sans"/>
                <a:cs typeface="Quattrocento Sans"/>
                <a:sym typeface="Quattrocento San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B88CE06-9C9F-8AA2-CD0F-5B0F7A567C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11703" b="39136"/>
            <a:stretch/>
          </p:blipFill>
          <p:spPr>
            <a:xfrm>
              <a:off x="3653409" y="2204307"/>
              <a:ext cx="1037719" cy="48553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545D3EF-0F4A-7F92-CD68-9A6AF8FAD1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11703" b="39136"/>
            <a:stretch/>
          </p:blipFill>
          <p:spPr>
            <a:xfrm flipH="1">
              <a:off x="7466280" y="2200815"/>
              <a:ext cx="1037719" cy="48553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04B81DC-F30D-3741-B260-CE16E16B9D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11703" b="39136"/>
            <a:stretch/>
          </p:blipFill>
          <p:spPr>
            <a:xfrm flipV="1">
              <a:off x="3653409" y="4209452"/>
              <a:ext cx="1037719" cy="48553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3EAA3CE-D403-97C7-03A4-E2539E7A93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11703" b="39136"/>
            <a:stretch/>
          </p:blipFill>
          <p:spPr>
            <a:xfrm flipH="1" flipV="1">
              <a:off x="7466280" y="4205960"/>
              <a:ext cx="1037719" cy="48553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F77C8EA-E5DB-FA9C-76C7-EC3627836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51042" y="3478693"/>
              <a:ext cx="540000" cy="18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10819FB-F7A7-1A67-73CA-4D54F5A69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48468" y="3475730"/>
              <a:ext cx="540000" cy="18000"/>
            </a:xfrm>
            <a:prstGeom prst="rect">
              <a:avLst/>
            </a:prstGeom>
          </p:spPr>
        </p:pic>
        <p:sp>
          <p:nvSpPr>
            <p:cNvPr id="21" name="Rounded Rectangle 45">
              <a:extLst>
                <a:ext uri="{FF2B5EF4-FFF2-40B4-BE49-F238E27FC236}">
                  <a16:creationId xmlns:a16="http://schemas.microsoft.com/office/drawing/2014/main" id="{ED4A046E-5B7C-7298-59BD-A0A76AE3C8F2}"/>
                </a:ext>
              </a:extLst>
            </p:cNvPr>
            <p:cNvSpPr/>
            <p:nvPr/>
          </p:nvSpPr>
          <p:spPr>
            <a:xfrm>
              <a:off x="525690" y="1772378"/>
              <a:ext cx="11118452" cy="3410312"/>
            </a:xfrm>
            <a:prstGeom prst="roundRect">
              <a:avLst>
                <a:gd name="adj" fmla="val 7342"/>
              </a:avLst>
            </a:prstGeom>
            <a:noFill/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en-FI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22" name="Google Shape;356;p41">
              <a:extLst>
                <a:ext uri="{FF2B5EF4-FFF2-40B4-BE49-F238E27FC236}">
                  <a16:creationId xmlns:a16="http://schemas.microsoft.com/office/drawing/2014/main" id="{2D0CAC37-7C82-A1DF-257D-ED221D704DCE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888706" y="2521181"/>
              <a:ext cx="4371040" cy="1787112"/>
            </a:xfrm>
            <a:prstGeom prst="rect">
              <a:avLst/>
            </a:prstGeom>
            <a:noFill/>
            <a:ln>
              <a:noFill/>
            </a:ln>
            <a:effectLst>
              <a:reflection stA="30000" endPos="19445" dist="50800" dir="5400000" sy="-100000" algn="bl" rotWithShape="0"/>
            </a:effectLst>
          </p:spPr>
        </p:pic>
      </p:grpSp>
      <p:sp>
        <p:nvSpPr>
          <p:cNvPr id="23" name="WE ARE REDEFINING ATHLETIC TRAINING…">
            <a:extLst>
              <a:ext uri="{FF2B5EF4-FFF2-40B4-BE49-F238E27FC236}">
                <a16:creationId xmlns:a16="http://schemas.microsoft.com/office/drawing/2014/main" id="{87A03590-9D8F-5B72-E69D-84647ABAF6CF}"/>
              </a:ext>
            </a:extLst>
          </p:cNvPr>
          <p:cNvSpPr txBox="1"/>
          <p:nvPr/>
        </p:nvSpPr>
        <p:spPr>
          <a:xfrm>
            <a:off x="576985" y="5196912"/>
            <a:ext cx="11066435" cy="7492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09" tIns="35709" rIns="35709" bIns="35709" anchor="ctr">
            <a:spAutoFit/>
          </a:bodyPr>
          <a:lstStyle/>
          <a:p>
            <a:pPr algn="ctr" defTabSz="410601" hangingPunct="0">
              <a:defRPr/>
            </a:pPr>
            <a:r>
              <a:rPr lang="en-GB" sz="2200" b="1" kern="0" dirty="0" err="1">
                <a:solidFill>
                  <a:srgbClr val="DDE5E8"/>
                </a:solidFill>
                <a:latin typeface="Helvetica Neue" panose="02000503000000020004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rPr>
              <a:t>SprintAI</a:t>
            </a:r>
            <a:r>
              <a:rPr lang="en-GB" sz="2200" b="1" kern="0" dirty="0">
                <a:solidFill>
                  <a:srgbClr val="DDE5E8"/>
                </a:solidFill>
                <a:latin typeface="Helvetica Neue" panose="02000503000000020004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rPr>
              <a:t> applies proprietary artificial intelligence to your data and</a:t>
            </a:r>
            <a:br>
              <a:rPr lang="en-GB" sz="2200" b="1" kern="0" dirty="0">
                <a:solidFill>
                  <a:srgbClr val="DDE5E8"/>
                </a:solidFill>
                <a:latin typeface="Helvetica Neue" panose="02000503000000020004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rPr>
            </a:br>
            <a:r>
              <a:rPr lang="en-GB" sz="2200" b="1" kern="0" dirty="0">
                <a:solidFill>
                  <a:srgbClr val="DDE5E8"/>
                </a:solidFill>
                <a:latin typeface="Helvetica Neue" panose="02000503000000020004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rPr>
              <a:t>turns it into actionable insights that maximize your success.</a:t>
            </a:r>
          </a:p>
        </p:txBody>
      </p:sp>
    </p:spTree>
    <p:extLst>
      <p:ext uri="{BB962C8B-B14F-4D97-AF65-F5344CB8AC3E}">
        <p14:creationId xmlns:p14="http://schemas.microsoft.com/office/powerpoint/2010/main" val="1315142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10000"/>
          </a:schemeClr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electronics, loudspeaker&#10;&#10;Description automatically generated">
            <a:extLst>
              <a:ext uri="{FF2B5EF4-FFF2-40B4-BE49-F238E27FC236}">
                <a16:creationId xmlns:a16="http://schemas.microsoft.com/office/drawing/2014/main" id="{84C0BB76-1E12-6F60-8482-B7BE362116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5"/>
          <a:stretch/>
        </p:blipFill>
        <p:spPr>
          <a:xfrm>
            <a:off x="794" y="448"/>
            <a:ext cx="12190413" cy="68571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87737FF-7DAE-E028-5CF8-C8CA5F4E4D16}"/>
              </a:ext>
            </a:extLst>
          </p:cNvPr>
          <p:cNvSpPr/>
          <p:nvPr/>
        </p:nvSpPr>
        <p:spPr>
          <a:xfrm>
            <a:off x="-13409" y="447"/>
            <a:ext cx="12233022" cy="6885629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10000"/>
                  <a:alpha val="0"/>
                </a:schemeClr>
              </a:gs>
              <a:gs pos="33000">
                <a:schemeClr val="bg1">
                  <a:lumMod val="10000"/>
                  <a:alpha val="96000"/>
                </a:schemeClr>
              </a:gs>
              <a:gs pos="66000">
                <a:schemeClr val="bg1">
                  <a:lumMod val="10000"/>
                  <a:alpha val="80000"/>
                </a:schemeClr>
              </a:gs>
              <a:gs pos="0">
                <a:schemeClr val="bg1">
                  <a:lumMod val="10000"/>
                  <a:alpha val="99000"/>
                </a:schemeClr>
              </a:gs>
            </a:gsLst>
            <a:lin ang="1608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FI" dirty="0">
              <a:solidFill>
                <a:srgbClr val="F2F6FA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6" name="Google Shape;129;p4">
            <a:extLst>
              <a:ext uri="{FF2B5EF4-FFF2-40B4-BE49-F238E27FC236}">
                <a16:creationId xmlns:a16="http://schemas.microsoft.com/office/drawing/2014/main" id="{B3E0884F-CAFD-93BE-3025-767E09930E1C}"/>
              </a:ext>
            </a:extLst>
          </p:cNvPr>
          <p:cNvSpPr txBox="1"/>
          <p:nvPr/>
        </p:nvSpPr>
        <p:spPr>
          <a:xfrm>
            <a:off x="11515037" y="6434826"/>
            <a:ext cx="562204" cy="401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632" tIns="117632" rIns="117632" bIns="117632" anchor="t" anchorCtr="0">
            <a:noAutofit/>
          </a:bodyPr>
          <a:lstStyle/>
          <a:p>
            <a:pPr algn="r" defTabSz="457018">
              <a:buClr>
                <a:srgbClr val="000000"/>
              </a:buClr>
              <a:buSzPts val="1800"/>
              <a:defRPr/>
            </a:pPr>
            <a:fld id="{00000000-1234-1234-1234-123412341234}" type="slidenum">
              <a:rPr lang="pt-PT" sz="900" kern="0">
                <a:solidFill>
                  <a:srgbClr val="FFFFFF"/>
                </a:solidFill>
                <a:latin typeface="Archivo"/>
                <a:ea typeface="Archivo"/>
                <a:cs typeface="Archivo"/>
                <a:sym typeface="Archivo"/>
              </a:rPr>
              <a:pPr algn="r" defTabSz="457018">
                <a:buClr>
                  <a:srgbClr val="000000"/>
                </a:buClr>
                <a:buSzPts val="1800"/>
                <a:defRPr/>
              </a:pPr>
              <a:t>2</a:t>
            </a:fld>
            <a:endParaRPr sz="900" kern="0">
              <a:solidFill>
                <a:srgbClr val="FFFFF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8" name="Google Shape;130;p4">
            <a:extLst>
              <a:ext uri="{FF2B5EF4-FFF2-40B4-BE49-F238E27FC236}">
                <a16:creationId xmlns:a16="http://schemas.microsoft.com/office/drawing/2014/main" id="{E2221AEE-1375-A938-5927-B2C3A41E31BB}"/>
              </a:ext>
            </a:extLst>
          </p:cNvPr>
          <p:cNvSpPr txBox="1"/>
          <p:nvPr/>
        </p:nvSpPr>
        <p:spPr>
          <a:xfrm>
            <a:off x="5568952" y="6433519"/>
            <a:ext cx="1054076" cy="203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1" tIns="45701" rIns="45701" bIns="45701" anchor="t" anchorCtr="0">
            <a:spAutoFit/>
          </a:bodyPr>
          <a:lstStyle/>
          <a:p>
            <a:pPr algn="ctr" defTabSz="457018">
              <a:lnSpc>
                <a:spcPct val="80000"/>
              </a:lnSpc>
              <a:buClr>
                <a:srgbClr val="000000"/>
              </a:buClr>
              <a:buSzPts val="1800"/>
              <a:defRPr/>
            </a:pPr>
            <a:r>
              <a:rPr lang="pt-PT" sz="900" kern="0" dirty="0">
                <a:solidFill>
                  <a:srgbClr val="FFFFFF"/>
                </a:solidFill>
                <a:latin typeface="Archivo"/>
                <a:ea typeface="Archivo"/>
                <a:cs typeface="Archivo"/>
                <a:sym typeface="Archivo"/>
              </a:rPr>
              <a:t>*</a:t>
            </a:r>
            <a:r>
              <a:rPr lang="pt-PT" sz="900" kern="0" dirty="0" err="1">
                <a:solidFill>
                  <a:srgbClr val="FFFFFF"/>
                </a:solidFill>
                <a:latin typeface="Archivo"/>
                <a:ea typeface="Archivo"/>
                <a:cs typeface="Archivo"/>
                <a:sym typeface="Archivo"/>
              </a:rPr>
              <a:t>Confidential</a:t>
            </a:r>
            <a:endParaRPr sz="900" b="1" kern="0" dirty="0">
              <a:solidFill>
                <a:srgbClr val="FFFFF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10" name="just logo sprint dark.png" descr="just logo sprint dark.png">
            <a:extLst>
              <a:ext uri="{FF2B5EF4-FFF2-40B4-BE49-F238E27FC236}">
                <a16:creationId xmlns:a16="http://schemas.microsoft.com/office/drawing/2014/main" id="{84BB8AD7-502E-AF82-2B1A-6C2C16D039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351" y="6131118"/>
            <a:ext cx="405921" cy="504582"/>
          </a:xfrm>
          <a:prstGeom prst="rect">
            <a:avLst/>
          </a:prstGeom>
          <a:ln w="3175">
            <a:miter lim="400000"/>
          </a:ln>
        </p:spPr>
      </p:pic>
      <p:sp>
        <p:nvSpPr>
          <p:cNvPr id="2" name="Google Shape;131;p4">
            <a:extLst>
              <a:ext uri="{FF2B5EF4-FFF2-40B4-BE49-F238E27FC236}">
                <a16:creationId xmlns:a16="http://schemas.microsoft.com/office/drawing/2014/main" id="{462F9437-8B38-99F5-D17D-11A3E133102D}"/>
              </a:ext>
            </a:extLst>
          </p:cNvPr>
          <p:cNvSpPr txBox="1"/>
          <p:nvPr/>
        </p:nvSpPr>
        <p:spPr>
          <a:xfrm>
            <a:off x="5635440" y="892236"/>
            <a:ext cx="6506287" cy="171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1" tIns="45701" rIns="45701" bIns="45701" anchor="t" anchorCtr="0">
            <a:spAutoFit/>
          </a:bodyPr>
          <a:lstStyle/>
          <a:p>
            <a:pPr defTabSz="457018">
              <a:lnSpc>
                <a:spcPct val="80000"/>
              </a:lnSpc>
              <a:buClr>
                <a:srgbClr val="000000"/>
              </a:buClr>
              <a:buSzPts val="11000"/>
              <a:defRPr/>
            </a:pPr>
            <a:r>
              <a:rPr lang="pt-PT" sz="4398" b="1" kern="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SPRINT AI IS A SPORTS DATA COMPANY</a:t>
            </a:r>
            <a:endParaRPr sz="4398" b="1" kern="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" name="Google Shape;133;p4">
            <a:extLst>
              <a:ext uri="{FF2B5EF4-FFF2-40B4-BE49-F238E27FC236}">
                <a16:creationId xmlns:a16="http://schemas.microsoft.com/office/drawing/2014/main" id="{2A38A972-2287-D119-0E45-AFA9DD73AED0}"/>
              </a:ext>
            </a:extLst>
          </p:cNvPr>
          <p:cNvCxnSpPr/>
          <p:nvPr/>
        </p:nvCxnSpPr>
        <p:spPr>
          <a:xfrm rot="10800000">
            <a:off x="5737560" y="2868626"/>
            <a:ext cx="1280666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" name="Google Shape;132;p4">
            <a:extLst>
              <a:ext uri="{FF2B5EF4-FFF2-40B4-BE49-F238E27FC236}">
                <a16:creationId xmlns:a16="http://schemas.microsoft.com/office/drawing/2014/main" id="{60303849-768E-BC0A-D559-E59A48BE1D22}"/>
              </a:ext>
            </a:extLst>
          </p:cNvPr>
          <p:cNvSpPr txBox="1"/>
          <p:nvPr/>
        </p:nvSpPr>
        <p:spPr>
          <a:xfrm>
            <a:off x="5746795" y="3284929"/>
            <a:ext cx="5768241" cy="1420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1" tIns="45701" rIns="45701" bIns="45701" anchor="t" anchorCtr="0">
            <a:spAutoFit/>
          </a:bodyPr>
          <a:lstStyle/>
          <a:p>
            <a:pPr defTabSz="457018">
              <a:lnSpc>
                <a:spcPct val="80000"/>
              </a:lnSpc>
              <a:buClr>
                <a:srgbClr val="FFFFFF"/>
              </a:buClr>
              <a:buSzPts val="4800"/>
              <a:defRPr/>
            </a:pPr>
            <a:r>
              <a:rPr lang="en-GB" sz="2698" kern="0" dirty="0">
                <a:solidFill>
                  <a:srgbClr val="FFFFFF"/>
                </a:solidFill>
                <a:latin typeface="Helvetica Neue Light"/>
                <a:cs typeface="Arial"/>
                <a:sym typeface="Helvetica Neue Light"/>
              </a:rPr>
              <a:t>Harnessing the power of data and artificial intelligence to maximize success for teams &amp; individuals and generate new revenue streams.</a:t>
            </a:r>
          </a:p>
        </p:txBody>
      </p:sp>
      <p:pic>
        <p:nvPicPr>
          <p:cNvPr id="32" name="Picture 31" descr="Logo&#10;&#10;Description automatically generated">
            <a:extLst>
              <a:ext uri="{FF2B5EF4-FFF2-40B4-BE49-F238E27FC236}">
                <a16:creationId xmlns:a16="http://schemas.microsoft.com/office/drawing/2014/main" id="{A8DF7E92-F639-7476-A702-ADA4F81A66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21810" y="5453913"/>
            <a:ext cx="533094" cy="701818"/>
          </a:xfrm>
          <a:prstGeom prst="rect">
            <a:avLst/>
          </a:prstGeom>
        </p:spPr>
      </p:pic>
      <p:pic>
        <p:nvPicPr>
          <p:cNvPr id="33" name="Picture 32" descr="Logo&#10;&#10;Description automatically generated">
            <a:extLst>
              <a:ext uri="{FF2B5EF4-FFF2-40B4-BE49-F238E27FC236}">
                <a16:creationId xmlns:a16="http://schemas.microsoft.com/office/drawing/2014/main" id="{518643BB-9E51-0CDF-2A55-C14CC2E341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3219" y="5453913"/>
            <a:ext cx="701818" cy="701818"/>
          </a:xfrm>
          <a:prstGeom prst="rect">
            <a:avLst/>
          </a:prstGeom>
        </p:spPr>
      </p:pic>
      <p:pic>
        <p:nvPicPr>
          <p:cNvPr id="34" name="Picture 33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4C11B5E3-11A2-F752-17BB-8F4B003CF8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56982" y="5606874"/>
            <a:ext cx="816020" cy="395896"/>
          </a:xfrm>
          <a:prstGeom prst="rect">
            <a:avLst/>
          </a:prstGeom>
        </p:spPr>
      </p:pic>
      <p:pic>
        <p:nvPicPr>
          <p:cNvPr id="35" name="Picture 34" descr="A picture containing weapon&#10;&#10;Description automatically generated">
            <a:extLst>
              <a:ext uri="{FF2B5EF4-FFF2-40B4-BE49-F238E27FC236}">
                <a16:creationId xmlns:a16="http://schemas.microsoft.com/office/drawing/2014/main" id="{1D7444F1-65BF-6025-D4E7-51D68A4F1C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5080" y="5444916"/>
            <a:ext cx="719812" cy="719812"/>
          </a:xfrm>
          <a:prstGeom prst="rect">
            <a:avLst/>
          </a:prstGeom>
        </p:spPr>
      </p:pic>
      <p:pic>
        <p:nvPicPr>
          <p:cNvPr id="36" name="Picture 35" descr="Logo&#10;&#10;Description automatically generated">
            <a:extLst>
              <a:ext uri="{FF2B5EF4-FFF2-40B4-BE49-F238E27FC236}">
                <a16:creationId xmlns:a16="http://schemas.microsoft.com/office/drawing/2014/main" id="{C3C6CEB4-2EF4-2B25-A8CA-30C390CA6B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96972" y="5660859"/>
            <a:ext cx="756764" cy="287926"/>
          </a:xfrm>
          <a:prstGeom prst="rect">
            <a:avLst/>
          </a:prstGeom>
        </p:spPr>
      </p:pic>
      <p:pic>
        <p:nvPicPr>
          <p:cNvPr id="37" name="Picture 36" descr="A picture containing logo&#10;&#10;Description automatically generated">
            <a:extLst>
              <a:ext uri="{FF2B5EF4-FFF2-40B4-BE49-F238E27FC236}">
                <a16:creationId xmlns:a16="http://schemas.microsoft.com/office/drawing/2014/main" id="{6A960F06-61F5-E828-683D-C0F5B6F99AD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55814" y="5723843"/>
            <a:ext cx="955329" cy="16195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ADFC439-5BF8-F333-0560-235D7D788E14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6" b="6"/>
          <a:stretch/>
        </p:blipFill>
        <p:spPr>
          <a:xfrm>
            <a:off x="1590" y="19177"/>
            <a:ext cx="5212519" cy="683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9182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000">
              <a:schemeClr val="bg1">
                <a:lumMod val="10000"/>
              </a:schemeClr>
            </a:gs>
            <a:gs pos="100000">
              <a:srgbClr val="142435"/>
            </a:gs>
          </a:gsLst>
          <a:lin ang="0" scaled="0"/>
        </a:gra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just logo sprint dark.png" descr="just logo sprint dark.png">
            <a:extLst>
              <a:ext uri="{FF2B5EF4-FFF2-40B4-BE49-F238E27FC236}">
                <a16:creationId xmlns:a16="http://schemas.microsoft.com/office/drawing/2014/main" id="{7C57233A-B216-18E3-DA8B-48DE2A86EE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688" y="6279808"/>
            <a:ext cx="378303" cy="470252"/>
          </a:xfrm>
          <a:prstGeom prst="rect">
            <a:avLst/>
          </a:prstGeom>
          <a:ln w="3175">
            <a:miter lim="400000"/>
          </a:ln>
        </p:spPr>
      </p:pic>
      <p:sp>
        <p:nvSpPr>
          <p:cNvPr id="47" name="Google Shape;76;p15">
            <a:extLst>
              <a:ext uri="{FF2B5EF4-FFF2-40B4-BE49-F238E27FC236}">
                <a16:creationId xmlns:a16="http://schemas.microsoft.com/office/drawing/2014/main" id="{E02C9A64-35CF-718D-F651-A0C0780BEE58}"/>
              </a:ext>
            </a:extLst>
          </p:cNvPr>
          <p:cNvSpPr txBox="1"/>
          <p:nvPr/>
        </p:nvSpPr>
        <p:spPr>
          <a:xfrm>
            <a:off x="5568706" y="6514934"/>
            <a:ext cx="1054213" cy="203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7" tIns="45707" rIns="45707" bIns="45707" anchor="t" anchorCtr="0">
            <a:spAutoFit/>
          </a:bodyPr>
          <a:lstStyle/>
          <a:p>
            <a:pPr marL="0" marR="0" lvl="0" indent="0" algn="ctr" defTabSz="45710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PT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t>*Confidential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E41EC6B1-E3C1-E123-9B3A-9AACAB42C2CC}"/>
              </a:ext>
            </a:extLst>
          </p:cNvPr>
          <p:cNvSpPr txBox="1">
            <a:spLocks/>
          </p:cNvSpPr>
          <p:nvPr/>
        </p:nvSpPr>
        <p:spPr>
          <a:xfrm>
            <a:off x="838200" y="2661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2F6FA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VISION FOR E.H.C. SPORTS DATA HUB</a:t>
            </a:r>
            <a:endParaRPr kumimoji="0" lang="en-FI" sz="4000" b="0" i="0" u="none" strike="noStrike" kern="1200" cap="none" spc="0" normalizeH="0" baseline="0" noProof="0" dirty="0">
              <a:ln>
                <a:noFill/>
              </a:ln>
              <a:solidFill>
                <a:srgbClr val="F2F6FA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9" name="Google Shape;156;p23">
            <a:extLst>
              <a:ext uri="{FF2B5EF4-FFF2-40B4-BE49-F238E27FC236}">
                <a16:creationId xmlns:a16="http://schemas.microsoft.com/office/drawing/2014/main" id="{A5371371-C655-0480-9E8E-42F9EBC679F2}"/>
              </a:ext>
            </a:extLst>
          </p:cNvPr>
          <p:cNvSpPr txBox="1"/>
          <p:nvPr/>
        </p:nvSpPr>
        <p:spPr>
          <a:xfrm>
            <a:off x="11515376" y="6435218"/>
            <a:ext cx="562277" cy="40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647" tIns="117647" rIns="117647" bIns="117647" anchor="t" anchorCtr="0">
            <a:noAutofit/>
          </a:bodyPr>
          <a:lstStyle/>
          <a:p>
            <a:pPr marL="0" marR="0" lvl="0" indent="0" algn="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pt-PT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chivo"/>
              </a:rPr>
              <a:pPr marL="0" marR="0" lvl="0" indent="0" algn="r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20</a:t>
            </a:fld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chivo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DF74F2-58EB-9903-3756-121FD2A156E0}"/>
              </a:ext>
            </a:extLst>
          </p:cNvPr>
          <p:cNvGrpSpPr/>
          <p:nvPr/>
        </p:nvGrpSpPr>
        <p:grpSpPr>
          <a:xfrm>
            <a:off x="4002879" y="2225393"/>
            <a:ext cx="4186242" cy="2485581"/>
            <a:chOff x="7732021" y="3439462"/>
            <a:chExt cx="7772400" cy="4614862"/>
          </a:xfrm>
        </p:grpSpPr>
        <p:pic>
          <p:nvPicPr>
            <p:cNvPr id="3" name="Picture 2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87B58D0B-8527-04BC-7182-4F352776C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21298" y="3827456"/>
              <a:ext cx="5991876" cy="3368473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B4F5B41-D12E-58F9-1468-51DD862378E1}"/>
                </a:ext>
              </a:extLst>
            </p:cNvPr>
            <p:cNvSpPr/>
            <p:nvPr/>
          </p:nvSpPr>
          <p:spPr>
            <a:xfrm>
              <a:off x="8613913" y="7193611"/>
              <a:ext cx="6003235" cy="3468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9">
                <a:buClr>
                  <a:srgbClr val="000000"/>
                </a:buClr>
                <a:defRPr/>
              </a:pPr>
              <a:endParaRPr lang="en-FI" sz="700" kern="0">
                <a:solidFill>
                  <a:srgbClr val="F2F6FA"/>
                </a:solidFill>
                <a:latin typeface="Franklin Gothic Book" panose="020B0503020102020204"/>
                <a:sym typeface="Arial"/>
              </a:endParaRPr>
            </a:p>
          </p:txBody>
        </p:sp>
        <p:pic>
          <p:nvPicPr>
            <p:cNvPr id="5" name="Picture 4" descr="A picture containing text, electronics, monitor, indoor&#10;&#10;Description automatically generated">
              <a:extLst>
                <a:ext uri="{FF2B5EF4-FFF2-40B4-BE49-F238E27FC236}">
                  <a16:creationId xmlns:a16="http://schemas.microsoft.com/office/drawing/2014/main" id="{F82410E6-B703-1682-A923-79E72DAEE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32021" y="3439462"/>
              <a:ext cx="7772400" cy="4614862"/>
            </a:xfrm>
            <a:prstGeom prst="rect">
              <a:avLst/>
            </a:prstGeom>
          </p:spPr>
        </p:pic>
      </p:grpSp>
      <p:sp>
        <p:nvSpPr>
          <p:cNvPr id="14" name="WE ARE REDEFINING ATHLETIC TRAINING…">
            <a:extLst>
              <a:ext uri="{FF2B5EF4-FFF2-40B4-BE49-F238E27FC236}">
                <a16:creationId xmlns:a16="http://schemas.microsoft.com/office/drawing/2014/main" id="{88DDFC31-6C52-ADC6-C309-CCB5D0BE6D54}"/>
              </a:ext>
            </a:extLst>
          </p:cNvPr>
          <p:cNvSpPr txBox="1"/>
          <p:nvPr/>
        </p:nvSpPr>
        <p:spPr>
          <a:xfrm>
            <a:off x="576985" y="5412812"/>
            <a:ext cx="11066435" cy="7492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09" tIns="35709" rIns="35709" bIns="35709" anchor="ctr">
            <a:spAutoFit/>
          </a:bodyPr>
          <a:lstStyle/>
          <a:p>
            <a:pPr algn="ctr" defTabSz="410601" hangingPunct="0">
              <a:defRPr/>
            </a:pPr>
            <a:r>
              <a:rPr lang="en-GB" sz="2200" b="1" kern="0" dirty="0">
                <a:solidFill>
                  <a:srgbClr val="DDE5E8"/>
                </a:solidFill>
                <a:latin typeface="Helvetica Neue" panose="02000503000000020004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rPr>
              <a:t>Centralized data hub to collectively create competitive advantage</a:t>
            </a:r>
            <a:br>
              <a:rPr lang="en-GB" sz="2200" b="1" kern="0" dirty="0">
                <a:solidFill>
                  <a:srgbClr val="DDE5E8"/>
                </a:solidFill>
                <a:latin typeface="Helvetica Neue" panose="02000503000000020004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rPr>
            </a:br>
            <a:r>
              <a:rPr lang="en-GB" sz="2200" b="1" kern="0" dirty="0">
                <a:solidFill>
                  <a:srgbClr val="DDE5E8"/>
                </a:solidFill>
                <a:latin typeface="Helvetica Neue" panose="02000503000000020004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rPr>
              <a:t>and position European ice hockey for future success </a:t>
            </a:r>
          </a:p>
        </p:txBody>
      </p:sp>
      <p:cxnSp>
        <p:nvCxnSpPr>
          <p:cNvPr id="6" name="Elbow Connector 7">
            <a:extLst>
              <a:ext uri="{FF2B5EF4-FFF2-40B4-BE49-F238E27FC236}">
                <a16:creationId xmlns:a16="http://schemas.microsoft.com/office/drawing/2014/main" id="{593DE092-2811-D416-B3FC-90728BED60A7}"/>
              </a:ext>
            </a:extLst>
          </p:cNvPr>
          <p:cNvCxnSpPr>
            <a:cxnSpLocks/>
          </p:cNvCxnSpPr>
          <p:nvPr/>
        </p:nvCxnSpPr>
        <p:spPr>
          <a:xfrm>
            <a:off x="1151040" y="1638705"/>
            <a:ext cx="2650921" cy="784942"/>
          </a:xfrm>
          <a:prstGeom prst="bentConnector3">
            <a:avLst>
              <a:gd name="adj1" fmla="val 87445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DD037040-DE5E-7922-46FD-7D1A9E9E4ACD}"/>
              </a:ext>
            </a:extLst>
          </p:cNvPr>
          <p:cNvCxnSpPr>
            <a:cxnSpLocks/>
          </p:cNvCxnSpPr>
          <p:nvPr/>
        </p:nvCxnSpPr>
        <p:spPr>
          <a:xfrm flipV="1">
            <a:off x="1151040" y="4448128"/>
            <a:ext cx="2650921" cy="784942"/>
          </a:xfrm>
          <a:prstGeom prst="bentConnector3">
            <a:avLst>
              <a:gd name="adj1" fmla="val 87445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logo with yellow and red text&#10;&#10;Description automatically generated">
            <a:extLst>
              <a:ext uri="{FF2B5EF4-FFF2-40B4-BE49-F238E27FC236}">
                <a16:creationId xmlns:a16="http://schemas.microsoft.com/office/drawing/2014/main" id="{82FE1E2F-ABA2-7E78-6250-27678E09A7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372" y="1750850"/>
            <a:ext cx="504000" cy="504000"/>
          </a:xfrm>
          <a:prstGeom prst="rect">
            <a:avLst/>
          </a:prstGeom>
        </p:spPr>
      </p:pic>
      <p:pic>
        <p:nvPicPr>
          <p:cNvPr id="22" name="Picture 21" descr="A black circle with orange numbers and text&#10;&#10;Description automatically generated">
            <a:extLst>
              <a:ext uri="{FF2B5EF4-FFF2-40B4-BE49-F238E27FC236}">
                <a16:creationId xmlns:a16="http://schemas.microsoft.com/office/drawing/2014/main" id="{66965ACA-C4E2-A0B4-2BCD-D74B0BBDE0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094" y="1804850"/>
            <a:ext cx="396000" cy="396000"/>
          </a:xfrm>
          <a:prstGeom prst="rect">
            <a:avLst/>
          </a:prstGeom>
        </p:spPr>
      </p:pic>
      <p:pic>
        <p:nvPicPr>
          <p:cNvPr id="26" name="Picture 25" descr="A grey and black logo&#10;&#10;Description automatically generated">
            <a:extLst>
              <a:ext uri="{FF2B5EF4-FFF2-40B4-BE49-F238E27FC236}">
                <a16:creationId xmlns:a16="http://schemas.microsoft.com/office/drawing/2014/main" id="{247D8003-E69F-7CA6-73F1-E56D2C5B34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16" y="1750850"/>
            <a:ext cx="504000" cy="504000"/>
          </a:xfrm>
          <a:prstGeom prst="rect">
            <a:avLst/>
          </a:prstGeom>
        </p:spPr>
      </p:pic>
      <p:pic>
        <p:nvPicPr>
          <p:cNvPr id="30" name="Picture 29" descr="A yellow and black logo&#10;&#10;Description automatically generated">
            <a:extLst>
              <a:ext uri="{FF2B5EF4-FFF2-40B4-BE49-F238E27FC236}">
                <a16:creationId xmlns:a16="http://schemas.microsoft.com/office/drawing/2014/main" id="{5F420478-AC1C-8555-A844-6390B75DEA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16" y="2373628"/>
            <a:ext cx="504000" cy="504000"/>
          </a:xfrm>
          <a:prstGeom prst="rect">
            <a:avLst/>
          </a:prstGeom>
        </p:spPr>
      </p:pic>
      <p:pic>
        <p:nvPicPr>
          <p:cNvPr id="32" name="Picture 31" descr="A red letter on a black background&#10;&#10;Description automatically generated">
            <a:extLst>
              <a:ext uri="{FF2B5EF4-FFF2-40B4-BE49-F238E27FC236}">
                <a16:creationId xmlns:a16="http://schemas.microsoft.com/office/drawing/2014/main" id="{41008E37-6D72-E642-9944-C48DAF9B5BB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943" y="1750850"/>
            <a:ext cx="504000" cy="504000"/>
          </a:xfrm>
          <a:prstGeom prst="rect">
            <a:avLst/>
          </a:prstGeom>
        </p:spPr>
      </p:pic>
      <p:pic>
        <p:nvPicPr>
          <p:cNvPr id="34" name="Picture 33" descr="A red logo with a dragon on it&#10;&#10;Description automatically generated">
            <a:extLst>
              <a:ext uri="{FF2B5EF4-FFF2-40B4-BE49-F238E27FC236}">
                <a16:creationId xmlns:a16="http://schemas.microsoft.com/office/drawing/2014/main" id="{70402F9D-2EE5-4461-8E64-0125523F46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715" y="2373628"/>
            <a:ext cx="504000" cy="504000"/>
          </a:xfrm>
          <a:prstGeom prst="rect">
            <a:avLst/>
          </a:prstGeom>
        </p:spPr>
      </p:pic>
      <p:pic>
        <p:nvPicPr>
          <p:cNvPr id="36" name="Picture 35" descr="A blue and white logo&#10;&#10;Description automatically generated">
            <a:extLst>
              <a:ext uri="{FF2B5EF4-FFF2-40B4-BE49-F238E27FC236}">
                <a16:creationId xmlns:a16="http://schemas.microsoft.com/office/drawing/2014/main" id="{3A0E9295-1F12-5A13-8ED8-FEE581C73E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166" y="2930084"/>
            <a:ext cx="504000" cy="504000"/>
          </a:xfrm>
          <a:prstGeom prst="rect">
            <a:avLst/>
          </a:prstGeom>
        </p:spPr>
      </p:pic>
      <p:pic>
        <p:nvPicPr>
          <p:cNvPr id="38" name="Picture 37" descr="A logo with yellow letters&#10;&#10;Description automatically generated">
            <a:extLst>
              <a:ext uri="{FF2B5EF4-FFF2-40B4-BE49-F238E27FC236}">
                <a16:creationId xmlns:a16="http://schemas.microsoft.com/office/drawing/2014/main" id="{A862621D-E7D3-3124-5842-2F745BD0801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16" y="2930084"/>
            <a:ext cx="504000" cy="504000"/>
          </a:xfrm>
          <a:prstGeom prst="rect">
            <a:avLst/>
          </a:prstGeom>
        </p:spPr>
      </p:pic>
      <p:pic>
        <p:nvPicPr>
          <p:cNvPr id="40" name="Picture 39" descr="A logo with a tiger head&#10;&#10;Description automatically generated">
            <a:extLst>
              <a:ext uri="{FF2B5EF4-FFF2-40B4-BE49-F238E27FC236}">
                <a16:creationId xmlns:a16="http://schemas.microsoft.com/office/drawing/2014/main" id="{43CB099F-D55A-B646-7BC7-9A764DB243F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613" y="2373628"/>
            <a:ext cx="504000" cy="504000"/>
          </a:xfrm>
          <a:prstGeom prst="rect">
            <a:avLst/>
          </a:prstGeom>
        </p:spPr>
      </p:pic>
      <p:pic>
        <p:nvPicPr>
          <p:cNvPr id="42" name="Picture 41" descr="A logo of a lion&#10;&#10;Description automatically generated">
            <a:extLst>
              <a:ext uri="{FF2B5EF4-FFF2-40B4-BE49-F238E27FC236}">
                <a16:creationId xmlns:a16="http://schemas.microsoft.com/office/drawing/2014/main" id="{505D60DE-FDE7-A46B-CDC3-EF4FC2346C0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627" y="2373628"/>
            <a:ext cx="504000" cy="504000"/>
          </a:xfrm>
          <a:prstGeom prst="rect">
            <a:avLst/>
          </a:prstGeom>
        </p:spPr>
      </p:pic>
      <p:pic>
        <p:nvPicPr>
          <p:cNvPr id="50" name="Picture 49" descr="A logo of a bird&#10;&#10;Description automatically generated">
            <a:extLst>
              <a:ext uri="{FF2B5EF4-FFF2-40B4-BE49-F238E27FC236}">
                <a16:creationId xmlns:a16="http://schemas.microsoft.com/office/drawing/2014/main" id="{70A90468-3B0B-B39E-C16A-0290C70A3A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516" y="4608201"/>
            <a:ext cx="540000" cy="540000"/>
          </a:xfrm>
          <a:prstGeom prst="rect">
            <a:avLst/>
          </a:prstGeom>
        </p:spPr>
      </p:pic>
      <p:pic>
        <p:nvPicPr>
          <p:cNvPr id="52" name="Picture 51" descr="A blue and orange logo&#10;&#10;Description automatically generated">
            <a:extLst>
              <a:ext uri="{FF2B5EF4-FFF2-40B4-BE49-F238E27FC236}">
                <a16:creationId xmlns:a16="http://schemas.microsoft.com/office/drawing/2014/main" id="{A39A579B-8947-FE02-251E-1B1DF9CA2D3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516" y="4644201"/>
            <a:ext cx="468000" cy="468000"/>
          </a:xfrm>
          <a:prstGeom prst="rect">
            <a:avLst/>
          </a:prstGeom>
        </p:spPr>
      </p:pic>
      <p:pic>
        <p:nvPicPr>
          <p:cNvPr id="54" name="Picture 53" descr="A logo of a basketball team&#10;&#10;Description automatically generated">
            <a:extLst>
              <a:ext uri="{FF2B5EF4-FFF2-40B4-BE49-F238E27FC236}">
                <a16:creationId xmlns:a16="http://schemas.microsoft.com/office/drawing/2014/main" id="{50FC4A7D-F4AA-3890-D5F2-6FC0EAFDD0F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332" y="4644201"/>
            <a:ext cx="468000" cy="468000"/>
          </a:xfrm>
          <a:prstGeom prst="rect">
            <a:avLst/>
          </a:prstGeom>
        </p:spPr>
      </p:pic>
      <p:pic>
        <p:nvPicPr>
          <p:cNvPr id="56" name="Picture 55" descr="A yellow and white logo&#10;&#10;Description automatically generated">
            <a:extLst>
              <a:ext uri="{FF2B5EF4-FFF2-40B4-BE49-F238E27FC236}">
                <a16:creationId xmlns:a16="http://schemas.microsoft.com/office/drawing/2014/main" id="{3451EB62-7E5E-A141-9E6A-F801670FE98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16" y="4626201"/>
            <a:ext cx="504000" cy="504000"/>
          </a:xfrm>
          <a:prstGeom prst="rect">
            <a:avLst/>
          </a:prstGeom>
        </p:spPr>
      </p:pic>
      <p:pic>
        <p:nvPicPr>
          <p:cNvPr id="58" name="Picture 57" descr="A blue and yellow logo&#10;&#10;Description automatically generated">
            <a:extLst>
              <a:ext uri="{FF2B5EF4-FFF2-40B4-BE49-F238E27FC236}">
                <a16:creationId xmlns:a16="http://schemas.microsoft.com/office/drawing/2014/main" id="{5C9A850B-C3EF-E001-BB8C-943FD69C0F46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095" y="4097163"/>
            <a:ext cx="504000" cy="504000"/>
          </a:xfrm>
          <a:prstGeom prst="rect">
            <a:avLst/>
          </a:prstGeom>
        </p:spPr>
      </p:pic>
      <p:pic>
        <p:nvPicPr>
          <p:cNvPr id="60" name="Picture 59" descr="A logo of a pelicans&#10;&#10;Description automatically generated">
            <a:extLst>
              <a:ext uri="{FF2B5EF4-FFF2-40B4-BE49-F238E27FC236}">
                <a16:creationId xmlns:a16="http://schemas.microsoft.com/office/drawing/2014/main" id="{EC019C29-5A43-2FA3-AB9B-05BD8BC445F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516" y="4097163"/>
            <a:ext cx="504000" cy="504000"/>
          </a:xfrm>
          <a:prstGeom prst="rect">
            <a:avLst/>
          </a:prstGeom>
        </p:spPr>
      </p:pic>
      <p:pic>
        <p:nvPicPr>
          <p:cNvPr id="62" name="Picture 61" descr="A white animal in a yellow circle&#10;&#10;Description automatically generated">
            <a:extLst>
              <a:ext uri="{FF2B5EF4-FFF2-40B4-BE49-F238E27FC236}">
                <a16:creationId xmlns:a16="http://schemas.microsoft.com/office/drawing/2014/main" id="{2A2C514C-0E3F-947B-C11B-1BCCDCEA9B2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163" y="4097163"/>
            <a:ext cx="504000" cy="504000"/>
          </a:xfrm>
          <a:prstGeom prst="rect">
            <a:avLst/>
          </a:prstGeom>
        </p:spPr>
      </p:pic>
      <p:pic>
        <p:nvPicPr>
          <p:cNvPr id="64" name="Picture 63" descr="A black and orange logo&#10;&#10;Description automatically generated">
            <a:extLst>
              <a:ext uri="{FF2B5EF4-FFF2-40B4-BE49-F238E27FC236}">
                <a16:creationId xmlns:a16="http://schemas.microsoft.com/office/drawing/2014/main" id="{B2A1F0BB-D34E-3E44-154E-D840C4F0A52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16" y="4097163"/>
            <a:ext cx="504000" cy="504000"/>
          </a:xfrm>
          <a:prstGeom prst="rect">
            <a:avLst/>
          </a:prstGeom>
        </p:spPr>
      </p:pic>
      <p:pic>
        <p:nvPicPr>
          <p:cNvPr id="66" name="Picture 65" descr="A black and yellow logo&#10;&#10;Description automatically generated">
            <a:extLst>
              <a:ext uri="{FF2B5EF4-FFF2-40B4-BE49-F238E27FC236}">
                <a16:creationId xmlns:a16="http://schemas.microsoft.com/office/drawing/2014/main" id="{FFF7EB29-B4A2-72D6-9103-3C5745DF2A8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950" y="3507487"/>
            <a:ext cx="504000" cy="504000"/>
          </a:xfrm>
          <a:prstGeom prst="rect">
            <a:avLst/>
          </a:prstGeom>
        </p:spPr>
      </p:pic>
      <p:pic>
        <p:nvPicPr>
          <p:cNvPr id="68" name="Picture 67" descr="A logo of a viking&#10;&#10;Description automatically generated">
            <a:extLst>
              <a:ext uri="{FF2B5EF4-FFF2-40B4-BE49-F238E27FC236}">
                <a16:creationId xmlns:a16="http://schemas.microsoft.com/office/drawing/2014/main" id="{CB7127F2-3E33-2E03-7E83-0735A1A117B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796" y="3507487"/>
            <a:ext cx="504000" cy="504000"/>
          </a:xfrm>
          <a:prstGeom prst="rect">
            <a:avLst/>
          </a:prstGeom>
        </p:spPr>
      </p:pic>
      <p:pic>
        <p:nvPicPr>
          <p:cNvPr id="70" name="Picture 69" descr="A red and white swirly logo&#10;&#10;Description automatically generated">
            <a:extLst>
              <a:ext uri="{FF2B5EF4-FFF2-40B4-BE49-F238E27FC236}">
                <a16:creationId xmlns:a16="http://schemas.microsoft.com/office/drawing/2014/main" id="{F51E68CA-3DE6-29F6-F323-82F2FFE7AB8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44" y="3525487"/>
            <a:ext cx="468000" cy="468000"/>
          </a:xfrm>
          <a:prstGeom prst="rect">
            <a:avLst/>
          </a:prstGeom>
        </p:spPr>
      </p:pic>
      <p:pic>
        <p:nvPicPr>
          <p:cNvPr id="72" name="Picture 71" descr="A yellow cat with sharp teeth&#10;&#10;Description automatically generated">
            <a:extLst>
              <a:ext uri="{FF2B5EF4-FFF2-40B4-BE49-F238E27FC236}">
                <a16:creationId xmlns:a16="http://schemas.microsoft.com/office/drawing/2014/main" id="{039F1DAD-B0F0-8530-1B35-26D590C3749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16" y="3507487"/>
            <a:ext cx="504000" cy="504000"/>
          </a:xfrm>
          <a:prstGeom prst="rect">
            <a:avLst/>
          </a:prstGeom>
        </p:spPr>
      </p:pic>
      <p:pic>
        <p:nvPicPr>
          <p:cNvPr id="74" name="Picture 73" descr="A blue and white shield with white text&#10;&#10;Description automatically generated">
            <a:extLst>
              <a:ext uri="{FF2B5EF4-FFF2-40B4-BE49-F238E27FC236}">
                <a16:creationId xmlns:a16="http://schemas.microsoft.com/office/drawing/2014/main" id="{A8521B4E-BF0F-5571-D0E1-3B7D7D068E8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865" y="2930084"/>
            <a:ext cx="504000" cy="504000"/>
          </a:xfrm>
          <a:prstGeom prst="rect">
            <a:avLst/>
          </a:prstGeom>
        </p:spPr>
      </p:pic>
      <p:pic>
        <p:nvPicPr>
          <p:cNvPr id="76" name="Picture 75" descr="A logo with black and orange letters&#10;&#10;Description automatically generated">
            <a:extLst>
              <a:ext uri="{FF2B5EF4-FFF2-40B4-BE49-F238E27FC236}">
                <a16:creationId xmlns:a16="http://schemas.microsoft.com/office/drawing/2014/main" id="{85CBF708-9488-750D-7D04-76C95F27EB70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516" y="2930084"/>
            <a:ext cx="504000" cy="504000"/>
          </a:xfrm>
          <a:prstGeom prst="rect">
            <a:avLst/>
          </a:prstGeom>
        </p:spPr>
      </p:pic>
      <p:cxnSp>
        <p:nvCxnSpPr>
          <p:cNvPr id="11" name="Elbow Connector 7">
            <a:extLst>
              <a:ext uri="{FF2B5EF4-FFF2-40B4-BE49-F238E27FC236}">
                <a16:creationId xmlns:a16="http://schemas.microsoft.com/office/drawing/2014/main" id="{5C3D353B-B7AF-377E-420E-244F3731C312}"/>
              </a:ext>
            </a:extLst>
          </p:cNvPr>
          <p:cNvCxnSpPr>
            <a:cxnSpLocks/>
          </p:cNvCxnSpPr>
          <p:nvPr/>
        </p:nvCxnSpPr>
        <p:spPr>
          <a:xfrm flipH="1">
            <a:off x="8390040" y="1638705"/>
            <a:ext cx="2650921" cy="784942"/>
          </a:xfrm>
          <a:prstGeom prst="bentConnector3">
            <a:avLst>
              <a:gd name="adj1" fmla="val 87445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7">
            <a:extLst>
              <a:ext uri="{FF2B5EF4-FFF2-40B4-BE49-F238E27FC236}">
                <a16:creationId xmlns:a16="http://schemas.microsoft.com/office/drawing/2014/main" id="{482AF0A1-B558-0019-1868-62F39309CD27}"/>
              </a:ext>
            </a:extLst>
          </p:cNvPr>
          <p:cNvCxnSpPr>
            <a:cxnSpLocks/>
          </p:cNvCxnSpPr>
          <p:nvPr/>
        </p:nvCxnSpPr>
        <p:spPr>
          <a:xfrm flipH="1" flipV="1">
            <a:off x="8390040" y="4448128"/>
            <a:ext cx="2650921" cy="784942"/>
          </a:xfrm>
          <a:prstGeom prst="bentConnector3">
            <a:avLst>
              <a:gd name="adj1" fmla="val 87445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 descr="A logo of a tiger&#10;&#10;Description automatically generated">
            <a:extLst>
              <a:ext uri="{FF2B5EF4-FFF2-40B4-BE49-F238E27FC236}">
                <a16:creationId xmlns:a16="http://schemas.microsoft.com/office/drawing/2014/main" id="{9B5FF850-DB22-CC96-BEA9-D29D18409D0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015" y="2930485"/>
            <a:ext cx="504000" cy="504000"/>
          </a:xfrm>
          <a:prstGeom prst="rect">
            <a:avLst/>
          </a:prstGeom>
        </p:spPr>
      </p:pic>
      <p:pic>
        <p:nvPicPr>
          <p:cNvPr id="80" name="Picture 79" descr="A blue and white logo&#10;&#10;Description automatically generated">
            <a:extLst>
              <a:ext uri="{FF2B5EF4-FFF2-40B4-BE49-F238E27FC236}">
                <a16:creationId xmlns:a16="http://schemas.microsoft.com/office/drawing/2014/main" id="{BE3AA375-A80E-9DEE-4058-3858AFBDE8B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050" y="2930485"/>
            <a:ext cx="504000" cy="504000"/>
          </a:xfrm>
          <a:prstGeom prst="rect">
            <a:avLst/>
          </a:prstGeom>
        </p:spPr>
      </p:pic>
      <p:pic>
        <p:nvPicPr>
          <p:cNvPr id="82" name="Picture 81" descr="A logo of a lion&#10;&#10;Description automatically generated">
            <a:extLst>
              <a:ext uri="{FF2B5EF4-FFF2-40B4-BE49-F238E27FC236}">
                <a16:creationId xmlns:a16="http://schemas.microsoft.com/office/drawing/2014/main" id="{D61F9470-E5DD-B485-CBF6-5FD17C1CDB5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872" y="2351159"/>
            <a:ext cx="504000" cy="504000"/>
          </a:xfrm>
          <a:prstGeom prst="rect">
            <a:avLst/>
          </a:prstGeom>
        </p:spPr>
      </p:pic>
      <p:pic>
        <p:nvPicPr>
          <p:cNvPr id="84" name="Picture 83" descr="A rooster holding a hockey stick&#10;&#10;Description automatically generated">
            <a:extLst>
              <a:ext uri="{FF2B5EF4-FFF2-40B4-BE49-F238E27FC236}">
                <a16:creationId xmlns:a16="http://schemas.microsoft.com/office/drawing/2014/main" id="{E08BF697-48CC-F5FA-266D-1AF71FCD648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461" y="2351159"/>
            <a:ext cx="504000" cy="504000"/>
          </a:xfrm>
          <a:prstGeom prst="rect">
            <a:avLst/>
          </a:prstGeom>
        </p:spPr>
      </p:pic>
      <p:pic>
        <p:nvPicPr>
          <p:cNvPr id="86" name="Picture 85" descr="A logo of a bear&#10;&#10;Description automatically generated">
            <a:extLst>
              <a:ext uri="{FF2B5EF4-FFF2-40B4-BE49-F238E27FC236}">
                <a16:creationId xmlns:a16="http://schemas.microsoft.com/office/drawing/2014/main" id="{7EB34AB7-AEE3-E6EC-5301-CAB87B9DAD1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204" y="2351159"/>
            <a:ext cx="504000" cy="504000"/>
          </a:xfrm>
          <a:prstGeom prst="rect">
            <a:avLst/>
          </a:prstGeom>
        </p:spPr>
      </p:pic>
      <p:pic>
        <p:nvPicPr>
          <p:cNvPr id="88" name="Picture 87" descr="A logo of a penguin&#10;&#10;Description automatically generated">
            <a:extLst>
              <a:ext uri="{FF2B5EF4-FFF2-40B4-BE49-F238E27FC236}">
                <a16:creationId xmlns:a16="http://schemas.microsoft.com/office/drawing/2014/main" id="{A3B318B0-B98B-BE4F-BE28-152350751D40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790" y="2351159"/>
            <a:ext cx="504000" cy="504000"/>
          </a:xfrm>
          <a:prstGeom prst="rect">
            <a:avLst/>
          </a:prstGeom>
        </p:spPr>
      </p:pic>
      <p:pic>
        <p:nvPicPr>
          <p:cNvPr id="90" name="Picture 89" descr="A logo of a bear&#10;&#10;Description automatically generated">
            <a:extLst>
              <a:ext uri="{FF2B5EF4-FFF2-40B4-BE49-F238E27FC236}">
                <a16:creationId xmlns:a16="http://schemas.microsoft.com/office/drawing/2014/main" id="{2ADBE420-0339-F0B6-A646-9A8DE6D3B38D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698" y="1755835"/>
            <a:ext cx="504000" cy="504000"/>
          </a:xfrm>
          <a:prstGeom prst="rect">
            <a:avLst/>
          </a:prstGeom>
        </p:spPr>
      </p:pic>
      <p:pic>
        <p:nvPicPr>
          <p:cNvPr id="96" name="Picture 95" descr="A red and white circle with a lion and sticks&#10;&#10;Description automatically generated">
            <a:extLst>
              <a:ext uri="{FF2B5EF4-FFF2-40B4-BE49-F238E27FC236}">
                <a16:creationId xmlns:a16="http://schemas.microsoft.com/office/drawing/2014/main" id="{EB551F80-7926-2073-215D-16936A84BCB8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698" y="1755835"/>
            <a:ext cx="504000" cy="504000"/>
          </a:xfrm>
          <a:prstGeom prst="rect">
            <a:avLst/>
          </a:prstGeom>
        </p:spPr>
      </p:pic>
      <p:pic>
        <p:nvPicPr>
          <p:cNvPr id="100" name="Picture 99" descr="A logo of a football team&#10;&#10;Description automatically generated">
            <a:extLst>
              <a:ext uri="{FF2B5EF4-FFF2-40B4-BE49-F238E27FC236}">
                <a16:creationId xmlns:a16="http://schemas.microsoft.com/office/drawing/2014/main" id="{CF1D740B-36BF-3081-0AA7-4198C600662D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015" y="1755835"/>
            <a:ext cx="504000" cy="504000"/>
          </a:xfrm>
          <a:prstGeom prst="rect">
            <a:avLst/>
          </a:prstGeom>
        </p:spPr>
      </p:pic>
      <p:pic>
        <p:nvPicPr>
          <p:cNvPr id="102" name="Picture 101" descr="A logo with a bird and text&#10;&#10;Description automatically generated">
            <a:extLst>
              <a:ext uri="{FF2B5EF4-FFF2-40B4-BE49-F238E27FC236}">
                <a16:creationId xmlns:a16="http://schemas.microsoft.com/office/drawing/2014/main" id="{D4E69B96-F7E9-0025-4147-431E722EDE45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341" y="1755835"/>
            <a:ext cx="504000" cy="504000"/>
          </a:xfrm>
          <a:prstGeom prst="rect">
            <a:avLst/>
          </a:prstGeom>
        </p:spPr>
      </p:pic>
      <p:pic>
        <p:nvPicPr>
          <p:cNvPr id="106" name="Picture 105" descr="A red and white logo&#10;&#10;Description automatically generated">
            <a:extLst>
              <a:ext uri="{FF2B5EF4-FFF2-40B4-BE49-F238E27FC236}">
                <a16:creationId xmlns:a16="http://schemas.microsoft.com/office/drawing/2014/main" id="{1C40E64D-CA7E-07F0-1B89-7476B007048C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654" y="4622641"/>
            <a:ext cx="468000" cy="468000"/>
          </a:xfrm>
          <a:prstGeom prst="rect">
            <a:avLst/>
          </a:prstGeom>
        </p:spPr>
      </p:pic>
      <p:pic>
        <p:nvPicPr>
          <p:cNvPr id="108" name="Picture 107" descr="A yellow and black logo&#10;&#10;Description automatically generated">
            <a:extLst>
              <a:ext uri="{FF2B5EF4-FFF2-40B4-BE49-F238E27FC236}">
                <a16:creationId xmlns:a16="http://schemas.microsoft.com/office/drawing/2014/main" id="{328F1D38-B783-F30A-5E30-4D6E3EE9916A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573" y="4604641"/>
            <a:ext cx="504000" cy="504000"/>
          </a:xfrm>
          <a:prstGeom prst="rect">
            <a:avLst/>
          </a:prstGeom>
        </p:spPr>
      </p:pic>
      <p:pic>
        <p:nvPicPr>
          <p:cNvPr id="110" name="Picture 109" descr="A red and green logo&#10;&#10;Description automatically generated">
            <a:extLst>
              <a:ext uri="{FF2B5EF4-FFF2-40B4-BE49-F238E27FC236}">
                <a16:creationId xmlns:a16="http://schemas.microsoft.com/office/drawing/2014/main" id="{61975682-AC39-31A0-2CF1-58C7AED170D3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698" y="4084160"/>
            <a:ext cx="504000" cy="504000"/>
          </a:xfrm>
          <a:prstGeom prst="rect">
            <a:avLst/>
          </a:prstGeom>
        </p:spPr>
      </p:pic>
      <p:pic>
        <p:nvPicPr>
          <p:cNvPr id="112" name="Picture 111" descr="A lion head logo with red blue and white triangles&#10;&#10;Description automatically generated">
            <a:extLst>
              <a:ext uri="{FF2B5EF4-FFF2-40B4-BE49-F238E27FC236}">
                <a16:creationId xmlns:a16="http://schemas.microsoft.com/office/drawing/2014/main" id="{EF5D8F6E-A243-D480-D2C1-2B86B9AB2F40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883" y="4084160"/>
            <a:ext cx="504000" cy="504000"/>
          </a:xfrm>
          <a:prstGeom prst="rect">
            <a:avLst/>
          </a:prstGeom>
        </p:spPr>
      </p:pic>
      <p:pic>
        <p:nvPicPr>
          <p:cNvPr id="114" name="Picture 113" descr="A yellow and blue logo&#10;&#10;Description automatically generated">
            <a:extLst>
              <a:ext uri="{FF2B5EF4-FFF2-40B4-BE49-F238E27FC236}">
                <a16:creationId xmlns:a16="http://schemas.microsoft.com/office/drawing/2014/main" id="{AF978F99-C3DD-680C-0418-DA5D3D13D021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015" y="4084160"/>
            <a:ext cx="504000" cy="504000"/>
          </a:xfrm>
          <a:prstGeom prst="rect">
            <a:avLst/>
          </a:prstGeom>
        </p:spPr>
      </p:pic>
      <p:pic>
        <p:nvPicPr>
          <p:cNvPr id="118" name="Picture 117" descr="A green dragon with a hockey stick and a black background&#10;&#10;Description automatically generated">
            <a:extLst>
              <a:ext uri="{FF2B5EF4-FFF2-40B4-BE49-F238E27FC236}">
                <a16:creationId xmlns:a16="http://schemas.microsoft.com/office/drawing/2014/main" id="{CF1E2EBD-F027-C384-FD02-56D66015A5FF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603" y="4084160"/>
            <a:ext cx="504000" cy="504000"/>
          </a:xfrm>
          <a:prstGeom prst="rect">
            <a:avLst/>
          </a:prstGeom>
        </p:spPr>
      </p:pic>
      <p:pic>
        <p:nvPicPr>
          <p:cNvPr id="120" name="Picture 119" descr="A red and gold logo&#10;&#10;Description automatically generated">
            <a:extLst>
              <a:ext uri="{FF2B5EF4-FFF2-40B4-BE49-F238E27FC236}">
                <a16:creationId xmlns:a16="http://schemas.microsoft.com/office/drawing/2014/main" id="{D86F439B-0458-C5B5-E06E-890136851B87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259" y="3503807"/>
            <a:ext cx="468000" cy="468000"/>
          </a:xfrm>
          <a:prstGeom prst="rect">
            <a:avLst/>
          </a:prstGeom>
        </p:spPr>
      </p:pic>
      <p:pic>
        <p:nvPicPr>
          <p:cNvPr id="122" name="Picture 121" descr="A logo of a bird&#10;&#10;Description automatically generated">
            <a:extLst>
              <a:ext uri="{FF2B5EF4-FFF2-40B4-BE49-F238E27FC236}">
                <a16:creationId xmlns:a16="http://schemas.microsoft.com/office/drawing/2014/main" id="{DDC19554-7533-2AC4-791F-602476AADEB2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373" y="3485807"/>
            <a:ext cx="504000" cy="504000"/>
          </a:xfrm>
          <a:prstGeom prst="rect">
            <a:avLst/>
          </a:prstGeom>
        </p:spPr>
      </p:pic>
      <p:pic>
        <p:nvPicPr>
          <p:cNvPr id="124" name="Picture 123" descr="A yellow and white logo&#10;&#10;Description automatically generated">
            <a:extLst>
              <a:ext uri="{FF2B5EF4-FFF2-40B4-BE49-F238E27FC236}">
                <a16:creationId xmlns:a16="http://schemas.microsoft.com/office/drawing/2014/main" id="{0BACD9A6-BAE6-EC44-FF2C-CE3624D0CCB3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488" y="3485807"/>
            <a:ext cx="504000" cy="504000"/>
          </a:xfrm>
          <a:prstGeom prst="rect">
            <a:avLst/>
          </a:prstGeom>
        </p:spPr>
      </p:pic>
      <p:pic>
        <p:nvPicPr>
          <p:cNvPr id="126" name="Picture 125" descr="A yellow wolf head with black text&#10;&#10;Description automatically generated">
            <a:extLst>
              <a:ext uri="{FF2B5EF4-FFF2-40B4-BE49-F238E27FC236}">
                <a16:creationId xmlns:a16="http://schemas.microsoft.com/office/drawing/2014/main" id="{DDF78469-733A-44C5-55A9-365EC796E9D0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603" y="3485807"/>
            <a:ext cx="504000" cy="504000"/>
          </a:xfrm>
          <a:prstGeom prst="rect">
            <a:avLst/>
          </a:prstGeom>
        </p:spPr>
      </p:pic>
      <p:pic>
        <p:nvPicPr>
          <p:cNvPr id="130" name="Picture 129" descr="A logo of a dragon&#10;&#10;Description automatically generated">
            <a:extLst>
              <a:ext uri="{FF2B5EF4-FFF2-40B4-BE49-F238E27FC236}">
                <a16:creationId xmlns:a16="http://schemas.microsoft.com/office/drawing/2014/main" id="{56FE29E1-02D5-75BC-9492-A676A236383E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698" y="2930485"/>
            <a:ext cx="504000" cy="504000"/>
          </a:xfrm>
          <a:prstGeom prst="rect">
            <a:avLst/>
          </a:prstGeom>
        </p:spPr>
      </p:pic>
      <p:pic>
        <p:nvPicPr>
          <p:cNvPr id="132" name="Picture 131" descr="A red devil logo&#10;&#10;Description automatically generated">
            <a:extLst>
              <a:ext uri="{FF2B5EF4-FFF2-40B4-BE49-F238E27FC236}">
                <a16:creationId xmlns:a16="http://schemas.microsoft.com/office/drawing/2014/main" id="{25AD8833-5641-B16F-B6EA-6774742FF3C5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461" y="2930485"/>
            <a:ext cx="504000" cy="504000"/>
          </a:xfrm>
          <a:prstGeom prst="rect">
            <a:avLst/>
          </a:prstGeom>
        </p:spPr>
      </p:pic>
      <p:pic>
        <p:nvPicPr>
          <p:cNvPr id="144" name="Picture 143" descr="A red lion head with white text&#10;&#10;Description automatically generated">
            <a:extLst>
              <a:ext uri="{FF2B5EF4-FFF2-40B4-BE49-F238E27FC236}">
                <a16:creationId xmlns:a16="http://schemas.microsoft.com/office/drawing/2014/main" id="{D8530F04-6B80-34A3-9650-2DD60DFCD25B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698" y="4622641"/>
            <a:ext cx="468000" cy="468000"/>
          </a:xfrm>
          <a:prstGeom prst="rect">
            <a:avLst/>
          </a:prstGeom>
        </p:spPr>
      </p:pic>
      <p:pic>
        <p:nvPicPr>
          <p:cNvPr id="146" name="Picture 145" descr="A logo of a sports team&#10;&#10;Description automatically generated">
            <a:extLst>
              <a:ext uri="{FF2B5EF4-FFF2-40B4-BE49-F238E27FC236}">
                <a16:creationId xmlns:a16="http://schemas.microsoft.com/office/drawing/2014/main" id="{319ABB97-8B66-A09F-B0D8-9098CD787F2A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883" y="4622641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26713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000">
              <a:schemeClr val="bg1">
                <a:lumMod val="10000"/>
              </a:schemeClr>
            </a:gs>
            <a:gs pos="100000">
              <a:srgbClr val="142435"/>
            </a:gs>
          </a:gsLst>
          <a:lin ang="0" scaled="0"/>
        </a:gra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just logo sprint dark.png" descr="just logo sprint dark.png">
            <a:extLst>
              <a:ext uri="{FF2B5EF4-FFF2-40B4-BE49-F238E27FC236}">
                <a16:creationId xmlns:a16="http://schemas.microsoft.com/office/drawing/2014/main" id="{7C57233A-B216-18E3-DA8B-48DE2A86EE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688" y="6279808"/>
            <a:ext cx="378303" cy="470252"/>
          </a:xfrm>
          <a:prstGeom prst="rect">
            <a:avLst/>
          </a:prstGeom>
          <a:ln w="3175">
            <a:miter lim="400000"/>
          </a:ln>
        </p:spPr>
      </p:pic>
      <p:sp>
        <p:nvSpPr>
          <p:cNvPr id="47" name="Google Shape;76;p15">
            <a:extLst>
              <a:ext uri="{FF2B5EF4-FFF2-40B4-BE49-F238E27FC236}">
                <a16:creationId xmlns:a16="http://schemas.microsoft.com/office/drawing/2014/main" id="{E02C9A64-35CF-718D-F651-A0C0780BEE58}"/>
              </a:ext>
            </a:extLst>
          </p:cNvPr>
          <p:cNvSpPr txBox="1"/>
          <p:nvPr/>
        </p:nvSpPr>
        <p:spPr>
          <a:xfrm>
            <a:off x="5568706" y="6514934"/>
            <a:ext cx="1054213" cy="203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7" tIns="45707" rIns="45707" bIns="45707" anchor="t" anchorCtr="0">
            <a:spAutoFit/>
          </a:bodyPr>
          <a:lstStyle/>
          <a:p>
            <a:pPr marL="0" marR="0" lvl="0" indent="0" algn="ctr" defTabSz="45710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PT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t>*Confidential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E41EC6B1-E3C1-E123-9B3A-9AACAB42C2CC}"/>
              </a:ext>
            </a:extLst>
          </p:cNvPr>
          <p:cNvSpPr txBox="1">
            <a:spLocks/>
          </p:cNvSpPr>
          <p:nvPr/>
        </p:nvSpPr>
        <p:spPr>
          <a:xfrm>
            <a:off x="838200" y="2661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2F6FA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AI FOR SPORTS IS AT A TIPPING POINT</a:t>
            </a:r>
            <a:endParaRPr kumimoji="0" lang="en-FI" sz="4000" b="0" i="0" u="none" strike="noStrike" kern="1200" cap="none" spc="0" normalizeH="0" baseline="0" noProof="0" dirty="0">
              <a:ln>
                <a:noFill/>
              </a:ln>
              <a:solidFill>
                <a:srgbClr val="F2F6FA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9" name="Google Shape;156;p23">
            <a:extLst>
              <a:ext uri="{FF2B5EF4-FFF2-40B4-BE49-F238E27FC236}">
                <a16:creationId xmlns:a16="http://schemas.microsoft.com/office/drawing/2014/main" id="{A5371371-C655-0480-9E8E-42F9EBC679F2}"/>
              </a:ext>
            </a:extLst>
          </p:cNvPr>
          <p:cNvSpPr txBox="1"/>
          <p:nvPr/>
        </p:nvSpPr>
        <p:spPr>
          <a:xfrm>
            <a:off x="11515376" y="6435218"/>
            <a:ext cx="562277" cy="40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647" tIns="117647" rIns="117647" bIns="117647" anchor="t" anchorCtr="0">
            <a:noAutofit/>
          </a:bodyPr>
          <a:lstStyle/>
          <a:p>
            <a:pPr marL="0" marR="0" lvl="0" indent="0" algn="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pt-PT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chivo"/>
              </a:rPr>
              <a:pPr marL="0" marR="0" lvl="0" indent="0" algn="r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21</a:t>
            </a:fld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chivo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9606660-E34E-EDE4-2C03-C1983C86D073}"/>
              </a:ext>
            </a:extLst>
          </p:cNvPr>
          <p:cNvSpPr/>
          <p:nvPr/>
        </p:nvSpPr>
        <p:spPr>
          <a:xfrm>
            <a:off x="1676401" y="5248835"/>
            <a:ext cx="88391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Helvetica Neue" panose="02000503000000020004"/>
                <a:cs typeface="Arial"/>
              </a:rPr>
              <a:t>Every hockey team will be impacted by AI. </a:t>
            </a:r>
            <a:br>
              <a:rPr lang="en-US" sz="2400" b="1" dirty="0">
                <a:solidFill>
                  <a:schemeClr val="bg1"/>
                </a:solidFill>
                <a:latin typeface="Helvetica Neue" panose="02000503000000020004"/>
                <a:cs typeface="Arial"/>
              </a:rPr>
            </a:br>
            <a:r>
              <a:rPr lang="en-US" sz="2400" b="1" dirty="0">
                <a:solidFill>
                  <a:schemeClr val="bg1"/>
                </a:solidFill>
                <a:latin typeface="Helvetica Neue" panose="02000503000000020004"/>
                <a:cs typeface="Arial"/>
              </a:rPr>
              <a:t>It is time to adapt now or get left behind.</a:t>
            </a:r>
            <a:endParaRPr lang="en-US" sz="2400" b="1" i="1" dirty="0">
              <a:solidFill>
                <a:schemeClr val="bg1"/>
              </a:solidFill>
              <a:latin typeface="Helvetica Neue" panose="02000503000000020004"/>
              <a:cs typeface="Arial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1D8AAB9-77E6-45F6-3E1B-E67CFBF18BBA}"/>
              </a:ext>
            </a:extLst>
          </p:cNvPr>
          <p:cNvSpPr/>
          <p:nvPr/>
        </p:nvSpPr>
        <p:spPr>
          <a:xfrm>
            <a:off x="860248" y="1998001"/>
            <a:ext cx="163230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 panose="02000503000000020004"/>
                <a:cs typeface="Arial"/>
              </a:rPr>
              <a:t>ORGANIZATION</a:t>
            </a:r>
            <a:b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 panose="02000503000000020004"/>
                <a:cs typeface="Arial"/>
              </a:rPr>
            </a:b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 panose="02000503000000020004"/>
                <a:cs typeface="Arial"/>
              </a:rPr>
              <a:t>SUCCESS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Neue" panose="0200050300000002000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4A186BF-88FF-6ABB-2E17-1734B4B176B2}"/>
              </a:ext>
            </a:extLst>
          </p:cNvPr>
          <p:cNvSpPr/>
          <p:nvPr/>
        </p:nvSpPr>
        <p:spPr>
          <a:xfrm>
            <a:off x="2382790" y="4306988"/>
            <a:ext cx="13933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 panose="02000503000000020004"/>
                <a:cs typeface="Arial"/>
              </a:rPr>
              <a:t>OLD MODEL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Neue" panose="02000503000000020004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7862116-0640-612D-E537-E545E0AA0BD2}"/>
              </a:ext>
            </a:extLst>
          </p:cNvPr>
          <p:cNvSpPr/>
          <p:nvPr/>
        </p:nvSpPr>
        <p:spPr>
          <a:xfrm>
            <a:off x="7103231" y="2682955"/>
            <a:ext cx="14494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 panose="02000503000000020004"/>
                <a:cs typeface="Arial"/>
              </a:rPr>
              <a:t>NEW MODEL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Neue" panose="02000503000000020004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FC79D8E-1D9E-275D-FC55-0FD29A7BE5DE}"/>
              </a:ext>
            </a:extLst>
          </p:cNvPr>
          <p:cNvSpPr/>
          <p:nvPr/>
        </p:nvSpPr>
        <p:spPr>
          <a:xfrm>
            <a:off x="5161673" y="3872939"/>
            <a:ext cx="14510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/>
              </a:rPr>
              <a:t>Strategic</a:t>
            </a:r>
            <a:b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/>
              </a:rPr>
            </a:b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/>
              </a:rPr>
              <a:t>turning point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B0659FA-2371-E794-E870-017BDCFC93C0}"/>
              </a:ext>
            </a:extLst>
          </p:cNvPr>
          <p:cNvSpPr/>
          <p:nvPr/>
        </p:nvSpPr>
        <p:spPr>
          <a:xfrm>
            <a:off x="9944376" y="2860829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 panose="02000503000000020004"/>
                <a:cs typeface="Arial"/>
              </a:rPr>
              <a:t>Adopt AI</a:t>
            </a:r>
          </a:p>
          <a:p>
            <a:pPr marL="0" marR="0" lvl="0" indent="0" algn="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 panose="02000503000000020004"/>
                <a:cs typeface="Arial"/>
              </a:rPr>
              <a:t>New growth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Neue" panose="02000503000000020004"/>
              <a:cs typeface="Arial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4563D7B-3793-359B-5FF5-443CD6C2644A}"/>
              </a:ext>
            </a:extLst>
          </p:cNvPr>
          <p:cNvSpPr/>
          <p:nvPr/>
        </p:nvSpPr>
        <p:spPr>
          <a:xfrm>
            <a:off x="9944376" y="3674722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 panose="02000503000000020004"/>
                <a:cs typeface="Arial"/>
              </a:rPr>
              <a:t>Deny change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 panose="02000503000000020004"/>
                <a:cs typeface="Arial"/>
              </a:rPr>
              <a:t>Slowly slide into</a:t>
            </a:r>
            <a:b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 panose="02000503000000020004"/>
                <a:cs typeface="Arial"/>
              </a:rPr>
            </a:b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 panose="02000503000000020004"/>
                <a:cs typeface="Arial"/>
              </a:rPr>
              <a:t>irrelevance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Neue" panose="02000503000000020004"/>
              <a:cs typeface="Arial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52FAA9C-54B9-317E-7640-84ADD2377F24}"/>
              </a:ext>
            </a:extLst>
          </p:cNvPr>
          <p:cNvCxnSpPr/>
          <p:nvPr/>
        </p:nvCxnSpPr>
        <p:spPr>
          <a:xfrm>
            <a:off x="1676400" y="4760676"/>
            <a:ext cx="914400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</a:ln>
          <a:effectLst/>
        </p:spPr>
      </p:cxn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B6C4618-681C-E48B-10A7-398EDF8D52F6}"/>
              </a:ext>
            </a:extLst>
          </p:cNvPr>
          <p:cNvGrpSpPr/>
          <p:nvPr/>
        </p:nvGrpSpPr>
        <p:grpSpPr>
          <a:xfrm>
            <a:off x="-385010" y="866273"/>
            <a:ext cx="12609095" cy="5463904"/>
            <a:chOff x="457193" y="1463755"/>
            <a:chExt cx="10843442" cy="4689960"/>
          </a:xfrm>
        </p:grpSpPr>
        <p:sp>
          <p:nvSpPr>
            <p:cNvPr id="36" name="Arc 35">
              <a:extLst>
                <a:ext uri="{FF2B5EF4-FFF2-40B4-BE49-F238E27FC236}">
                  <a16:creationId xmlns:a16="http://schemas.microsoft.com/office/drawing/2014/main" id="{09C43AA7-1E2F-CA37-2472-4CF2A634124A}"/>
                </a:ext>
              </a:extLst>
            </p:cNvPr>
            <p:cNvSpPr/>
            <p:nvPr/>
          </p:nvSpPr>
          <p:spPr>
            <a:xfrm flipH="1">
              <a:off x="2218094" y="3791515"/>
              <a:ext cx="9082541" cy="2362200"/>
            </a:xfrm>
            <a:prstGeom prst="arc">
              <a:avLst>
                <a:gd name="adj1" fmla="val 18466660"/>
                <a:gd name="adj2" fmla="val 21440329"/>
              </a:avLst>
            </a:prstGeom>
            <a:noFill/>
            <a:ln w="50800" cap="flat" cmpd="sng" algn="ctr">
              <a:solidFill>
                <a:srgbClr val="9BA7A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7EC91E4F-25B3-BCFE-A998-9DF5E106F8B8}"/>
                </a:ext>
              </a:extLst>
            </p:cNvPr>
            <p:cNvSpPr/>
            <p:nvPr/>
          </p:nvSpPr>
          <p:spPr>
            <a:xfrm>
              <a:off x="549872" y="3770635"/>
              <a:ext cx="9082541" cy="2362200"/>
            </a:xfrm>
            <a:prstGeom prst="arc">
              <a:avLst>
                <a:gd name="adj1" fmla="val 18466660"/>
                <a:gd name="adj2" fmla="val 21440329"/>
              </a:avLst>
            </a:prstGeom>
            <a:noFill/>
            <a:ln w="25400" cap="flat" cmpd="sng" algn="ctr">
              <a:solidFill>
                <a:schemeClr val="accent3"/>
              </a:solidFill>
              <a:prstDash val="sysDash"/>
              <a:tailEnd type="triangle" w="lg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AF04B4BB-50F6-F7F1-CBB5-F361EE69B360}"/>
                </a:ext>
              </a:extLst>
            </p:cNvPr>
            <p:cNvSpPr/>
            <p:nvPr/>
          </p:nvSpPr>
          <p:spPr>
            <a:xfrm flipV="1">
              <a:off x="457193" y="1463755"/>
              <a:ext cx="9082541" cy="2362200"/>
            </a:xfrm>
            <a:prstGeom prst="arc">
              <a:avLst>
                <a:gd name="adj1" fmla="val 18466660"/>
                <a:gd name="adj2" fmla="val 21440329"/>
              </a:avLst>
            </a:prstGeom>
            <a:noFill/>
            <a:ln w="50800" cap="flat" cmpd="sng" algn="ctr">
              <a:solidFill>
                <a:srgbClr val="00857D"/>
              </a:solidFill>
              <a:prstDash val="solid"/>
              <a:tailEnd type="triangle" w="lg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A1DECC1-2A06-8B26-3F1B-160FEBA07051}"/>
              </a:ext>
            </a:extLst>
          </p:cNvPr>
          <p:cNvCxnSpPr/>
          <p:nvPr/>
        </p:nvCxnSpPr>
        <p:spPr>
          <a:xfrm flipV="1">
            <a:off x="1680684" y="2622797"/>
            <a:ext cx="0" cy="213360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headEnd type="none"/>
            <a:tailEnd type="triangle" w="lg" len="med"/>
          </a:ln>
          <a:effectLst/>
        </p:spPr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2D051116-38DD-CFE6-594A-76A96A39F8E6}"/>
              </a:ext>
            </a:extLst>
          </p:cNvPr>
          <p:cNvSpPr/>
          <p:nvPr/>
        </p:nvSpPr>
        <p:spPr>
          <a:xfrm>
            <a:off x="5827335" y="3458666"/>
            <a:ext cx="252000" cy="25200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513716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10000"/>
          </a:schemeClr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electronics, loudspeaker&#10;&#10;Description automatically generated">
            <a:extLst>
              <a:ext uri="{FF2B5EF4-FFF2-40B4-BE49-F238E27FC236}">
                <a16:creationId xmlns:a16="http://schemas.microsoft.com/office/drawing/2014/main" id="{84C0BB76-1E12-6F60-8482-B7BE362116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5"/>
          <a:stretch/>
        </p:blipFill>
        <p:spPr>
          <a:xfrm>
            <a:off x="794" y="448"/>
            <a:ext cx="12190413" cy="68571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87737FF-7DAE-E028-5CF8-C8CA5F4E4D16}"/>
              </a:ext>
            </a:extLst>
          </p:cNvPr>
          <p:cNvSpPr/>
          <p:nvPr/>
        </p:nvSpPr>
        <p:spPr>
          <a:xfrm>
            <a:off x="-13409" y="447"/>
            <a:ext cx="12233022" cy="6885629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10000"/>
                  <a:alpha val="0"/>
                </a:schemeClr>
              </a:gs>
              <a:gs pos="33000">
                <a:schemeClr val="bg1">
                  <a:lumMod val="10000"/>
                  <a:alpha val="96000"/>
                </a:schemeClr>
              </a:gs>
              <a:gs pos="66000">
                <a:schemeClr val="bg1">
                  <a:lumMod val="10000"/>
                  <a:alpha val="80000"/>
                </a:schemeClr>
              </a:gs>
              <a:gs pos="0">
                <a:schemeClr val="bg1">
                  <a:lumMod val="10000"/>
                  <a:alpha val="99000"/>
                </a:schemeClr>
              </a:gs>
            </a:gsLst>
            <a:lin ang="1608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800" b="0" i="0" u="none" strike="noStrike" kern="1200" cap="none" spc="0" normalizeH="0" baseline="0" noProof="0" dirty="0">
              <a:ln>
                <a:noFill/>
              </a:ln>
              <a:solidFill>
                <a:srgbClr val="F2F6F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Google Shape;129;p4">
            <a:extLst>
              <a:ext uri="{FF2B5EF4-FFF2-40B4-BE49-F238E27FC236}">
                <a16:creationId xmlns:a16="http://schemas.microsoft.com/office/drawing/2014/main" id="{B3E0884F-CAFD-93BE-3025-767E09930E1C}"/>
              </a:ext>
            </a:extLst>
          </p:cNvPr>
          <p:cNvSpPr txBox="1"/>
          <p:nvPr/>
        </p:nvSpPr>
        <p:spPr>
          <a:xfrm>
            <a:off x="11515037" y="6434826"/>
            <a:ext cx="562204" cy="401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632" tIns="117632" rIns="117632" bIns="117632" anchor="t" anchorCtr="0">
            <a:noAutofit/>
          </a:bodyPr>
          <a:lstStyle/>
          <a:p>
            <a:pPr marL="0" marR="0" lvl="0" indent="0" algn="r" defTabSz="457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fld id="{00000000-1234-1234-1234-123412341234}" type="slidenum">
              <a:rPr kumimoji="0" lang="pt-PT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pPr marL="0" marR="0" lvl="0" indent="0" algn="r" defTabSz="4570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Tx/>
                <a:buNone/>
                <a:tabLst/>
                <a:defRPr/>
              </a:pPr>
              <a:t>22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8" name="Google Shape;130;p4">
            <a:extLst>
              <a:ext uri="{FF2B5EF4-FFF2-40B4-BE49-F238E27FC236}">
                <a16:creationId xmlns:a16="http://schemas.microsoft.com/office/drawing/2014/main" id="{E2221AEE-1375-A938-5927-B2C3A41E31BB}"/>
              </a:ext>
            </a:extLst>
          </p:cNvPr>
          <p:cNvSpPr txBox="1"/>
          <p:nvPr/>
        </p:nvSpPr>
        <p:spPr>
          <a:xfrm>
            <a:off x="5568952" y="6433519"/>
            <a:ext cx="1054076" cy="203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1" tIns="45701" rIns="45701" bIns="45701" anchor="t" anchorCtr="0">
            <a:spAutoFit/>
          </a:bodyPr>
          <a:lstStyle/>
          <a:p>
            <a:pPr marL="0" marR="0" lvl="0" indent="0" algn="ctr" defTabSz="45701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pt-PT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t>*</a:t>
            </a:r>
            <a:r>
              <a:rPr kumimoji="0" lang="pt-PT" sz="9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t>Confidential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10" name="just logo sprint dark.png" descr="just logo sprint dark.png">
            <a:extLst>
              <a:ext uri="{FF2B5EF4-FFF2-40B4-BE49-F238E27FC236}">
                <a16:creationId xmlns:a16="http://schemas.microsoft.com/office/drawing/2014/main" id="{84BB8AD7-502E-AF82-2B1A-6C2C16D039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351" y="6131118"/>
            <a:ext cx="405921" cy="504582"/>
          </a:xfrm>
          <a:prstGeom prst="rect">
            <a:avLst/>
          </a:prstGeom>
          <a:ln w="3175">
            <a:miter lim="400000"/>
          </a:ln>
        </p:spPr>
      </p:pic>
      <p:sp>
        <p:nvSpPr>
          <p:cNvPr id="3" name="Google Shape;155;p23">
            <a:extLst>
              <a:ext uri="{FF2B5EF4-FFF2-40B4-BE49-F238E27FC236}">
                <a16:creationId xmlns:a16="http://schemas.microsoft.com/office/drawing/2014/main" id="{EF8288CA-FCFD-E970-F6AB-E3F03C426D89}"/>
              </a:ext>
            </a:extLst>
          </p:cNvPr>
          <p:cNvSpPr txBox="1"/>
          <p:nvPr/>
        </p:nvSpPr>
        <p:spPr>
          <a:xfrm>
            <a:off x="669125" y="2938162"/>
            <a:ext cx="6051715" cy="212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7" tIns="45707" rIns="45707" bIns="45707" anchor="t" anchorCtr="0">
            <a:spAutoFit/>
          </a:bodyPr>
          <a:lstStyle/>
          <a:p>
            <a:pPr marL="0" marR="0" lvl="0" indent="0" algn="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“Every product of every company will be impacted by the quick development of AI… it’s not for the company to decide.”</a:t>
            </a:r>
            <a:r>
              <a:rPr kumimoji="0" lang="pt-PT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i-FI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Sundar</a:t>
            </a:r>
            <a:r>
              <a:rPr kumimoji="0" lang="fi-FI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fi-FI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Pichai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i-FI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CEO of </a:t>
            </a:r>
            <a:r>
              <a:rPr kumimoji="0" lang="fi-FI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Google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Picture 3" descr="A person speaking into a microphone&#10;&#10;Description automatically generated with medium confidence">
            <a:extLst>
              <a:ext uri="{FF2B5EF4-FFF2-40B4-BE49-F238E27FC236}">
                <a16:creationId xmlns:a16="http://schemas.microsoft.com/office/drawing/2014/main" id="{E175D609-CD22-866C-99BE-08BF45076F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9" t="30537" r="7552" b="2366"/>
          <a:stretch/>
        </p:blipFill>
        <p:spPr>
          <a:xfrm>
            <a:off x="7516511" y="1378237"/>
            <a:ext cx="3535694" cy="3535694"/>
          </a:xfrm>
          <a:prstGeom prst="ellipse">
            <a:avLst/>
          </a:prstGeom>
        </p:spPr>
      </p:pic>
      <p:sp>
        <p:nvSpPr>
          <p:cNvPr id="5" name="Title 9">
            <a:extLst>
              <a:ext uri="{FF2B5EF4-FFF2-40B4-BE49-F238E27FC236}">
                <a16:creationId xmlns:a16="http://schemas.microsoft.com/office/drawing/2014/main" id="{33840EF9-5202-9B01-EDE6-2F71DAAC97CA}"/>
              </a:ext>
            </a:extLst>
          </p:cNvPr>
          <p:cNvSpPr txBox="1">
            <a:spLocks/>
          </p:cNvSpPr>
          <p:nvPr/>
        </p:nvSpPr>
        <p:spPr>
          <a:xfrm>
            <a:off x="669125" y="731520"/>
            <a:ext cx="6683495" cy="1862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/>
                <a:ea typeface="+mj-ea"/>
                <a:cs typeface="+mj-cs"/>
              </a:rPr>
              <a:t>IMPOSSIBLE TO IGNORE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/>
                <a:ea typeface="+mj-ea"/>
                <a:cs typeface="+mj-cs"/>
              </a:rPr>
              <a:t>IMPACT OF ARTIFICIAL INTELLIGENCE</a:t>
            </a:r>
            <a:endParaRPr kumimoji="0" lang="en-FI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1" name="Google Shape;154;p23">
            <a:extLst>
              <a:ext uri="{FF2B5EF4-FFF2-40B4-BE49-F238E27FC236}">
                <a16:creationId xmlns:a16="http://schemas.microsoft.com/office/drawing/2014/main" id="{6E9C1310-1A00-50A4-BC77-BA0B1BF70C94}"/>
              </a:ext>
            </a:extLst>
          </p:cNvPr>
          <p:cNvSpPr>
            <a:spLocks noChangeAspect="1"/>
          </p:cNvSpPr>
          <p:nvPr/>
        </p:nvSpPr>
        <p:spPr>
          <a:xfrm>
            <a:off x="7498080" y="1377510"/>
            <a:ext cx="3535694" cy="3535694"/>
          </a:xfrm>
          <a:prstGeom prst="ellipse">
            <a:avLst/>
          </a:prstGeom>
          <a:noFill/>
          <a:ln w="1270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71463" dist="142875" dir="5400000" algn="bl" rotWithShape="0">
              <a:schemeClr val="lt1">
                <a:alpha val="60000"/>
              </a:schemeClr>
            </a:outerShdw>
          </a:effectLst>
        </p:spPr>
        <p:txBody>
          <a:bodyPr spcFirstLastPara="1" wrap="square" lIns="45707" tIns="45707" rIns="45707" bIns="45707" anchor="ctr" anchorCtr="0">
            <a:noAutofit/>
          </a:bodyPr>
          <a:lstStyle/>
          <a:p>
            <a:pPr marL="0" marR="0" lvl="0" indent="0" algn="l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82878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9"/>
          <p:cNvPicPr preferRelativeResize="0"/>
          <p:nvPr/>
        </p:nvPicPr>
        <p:blipFill rotWithShape="1">
          <a:blip r:embed="rId3">
            <a:alphaModFix/>
          </a:blip>
          <a:srcRect t="12479" b="12479"/>
          <a:stretch/>
        </p:blipFill>
        <p:spPr>
          <a:xfrm>
            <a:off x="170" y="447"/>
            <a:ext cx="12191613" cy="6857107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9"/>
          <p:cNvSpPr/>
          <p:nvPr/>
        </p:nvSpPr>
        <p:spPr>
          <a:xfrm>
            <a:off x="0" y="447"/>
            <a:ext cx="12191613" cy="6857107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63921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45707" tIns="45707" rIns="45707" bIns="45707" anchor="ctr" anchorCtr="0">
            <a:noAutofit/>
          </a:bodyPr>
          <a:lstStyle/>
          <a:p>
            <a:pPr marL="0" marR="0" lvl="0" indent="0" algn="l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40" name="Google Shape;14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8796" y="1001130"/>
            <a:ext cx="4573855" cy="130505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9"/>
          <p:cNvSpPr txBox="1"/>
          <p:nvPr/>
        </p:nvSpPr>
        <p:spPr>
          <a:xfrm>
            <a:off x="5568706" y="6433909"/>
            <a:ext cx="1054213" cy="203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7" tIns="45707" rIns="45707" bIns="45707" anchor="t" anchorCtr="0">
            <a:spAutoFit/>
          </a:bodyPr>
          <a:lstStyle/>
          <a:p>
            <a:pPr marL="0" marR="0" lvl="0" indent="0" algn="ctr" defTabSz="45710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PT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t>*Confidential</a:t>
            </a:r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3" name="Google Shape;672;p21">
            <a:extLst>
              <a:ext uri="{FF2B5EF4-FFF2-40B4-BE49-F238E27FC236}">
                <a16:creationId xmlns:a16="http://schemas.microsoft.com/office/drawing/2014/main" id="{013B4635-B4F5-556D-53FF-2CCB13DD913B}"/>
              </a:ext>
            </a:extLst>
          </p:cNvPr>
          <p:cNvSpPr txBox="1"/>
          <p:nvPr/>
        </p:nvSpPr>
        <p:spPr>
          <a:xfrm>
            <a:off x="998833" y="2994907"/>
            <a:ext cx="5782797" cy="293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7" tIns="45707" rIns="45707" bIns="45707" anchor="t" anchorCtr="0">
            <a:spAutoFit/>
          </a:bodyPr>
          <a:lstStyle/>
          <a:p>
            <a:pPr marL="0" marR="0" lvl="0" indent="0" algn="l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Tx/>
              <a:buNone/>
              <a:tabLst/>
              <a:defRPr/>
            </a:pPr>
            <a:r>
              <a:rPr kumimoji="0" lang="en-GB" sz="18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Mikko Simon</a:t>
            </a:r>
            <a:endParaRPr kumimoji="0" sz="185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Tx/>
              <a:buNone/>
              <a:tabLst/>
              <a:defRPr/>
            </a:pPr>
            <a:r>
              <a:rPr kumimoji="0" lang="en-GB" sz="18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Co-founder</a:t>
            </a:r>
            <a:endParaRPr kumimoji="0" sz="18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Tx/>
              <a:buNone/>
              <a:tabLst/>
              <a:defRPr/>
            </a:pPr>
            <a:endParaRPr kumimoji="0" sz="185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Tx/>
              <a:buNone/>
              <a:tabLst/>
              <a:defRPr/>
            </a:pPr>
            <a:r>
              <a:rPr lang="pt-PT" sz="1850" b="1" kern="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</a:t>
            </a:r>
            <a:r>
              <a:rPr kumimoji="0" lang="pt-PT" sz="18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ikko.simon@sprint.ai </a:t>
            </a:r>
            <a:endParaRPr kumimoji="0" sz="185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Tx/>
              <a:buNone/>
              <a:tabLst/>
              <a:defRPr/>
            </a:pPr>
            <a:r>
              <a:rPr kumimoji="0" lang="pt-PT" sz="18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+358 </a:t>
            </a:r>
            <a:r>
              <a:rPr kumimoji="0" lang="en-GB" sz="18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407578552</a:t>
            </a:r>
            <a:endParaRPr kumimoji="0" sz="185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Tx/>
              <a:buNone/>
              <a:tabLst/>
              <a:defRPr/>
            </a:pPr>
            <a:r>
              <a:rPr kumimoji="0" lang="pt-PT" sz="18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www.sprint.ai</a:t>
            </a:r>
            <a:endParaRPr kumimoji="0" sz="185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Tx/>
              <a:buNone/>
              <a:tabLst/>
              <a:defRPr/>
            </a:pPr>
            <a:endParaRPr kumimoji="0" sz="185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Tx/>
              <a:buNone/>
              <a:tabLst/>
              <a:defRPr/>
            </a:pPr>
            <a:r>
              <a:rPr kumimoji="0" lang="pt-PT" sz="18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Bulevardi 6D</a:t>
            </a:r>
            <a:br>
              <a:rPr kumimoji="0" lang="pt-PT" sz="18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kumimoji="0" lang="pt-PT" sz="18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00100 Helsinki</a:t>
            </a:r>
            <a:br>
              <a:rPr kumimoji="0" lang="pt-PT" sz="18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kumimoji="0" lang="pt-PT" sz="18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FINLAND</a:t>
            </a:r>
            <a:endParaRPr kumimoji="0" sz="18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000">
              <a:schemeClr val="bg1">
                <a:lumMod val="10000"/>
              </a:schemeClr>
            </a:gs>
            <a:gs pos="100000">
              <a:srgbClr val="142435"/>
            </a:gs>
          </a:gsLst>
          <a:lin ang="0" scaled="0"/>
        </a:gra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just logo sprint dark.png" descr="just logo sprint dark.png">
            <a:extLst>
              <a:ext uri="{FF2B5EF4-FFF2-40B4-BE49-F238E27FC236}">
                <a16:creationId xmlns:a16="http://schemas.microsoft.com/office/drawing/2014/main" id="{7C57233A-B216-18E3-DA8B-48DE2A86EE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688" y="6279808"/>
            <a:ext cx="378303" cy="470252"/>
          </a:xfrm>
          <a:prstGeom prst="rect">
            <a:avLst/>
          </a:prstGeom>
          <a:ln w="3175">
            <a:miter lim="400000"/>
          </a:ln>
        </p:spPr>
      </p:pic>
      <p:sp>
        <p:nvSpPr>
          <p:cNvPr id="47" name="Google Shape;76;p15">
            <a:extLst>
              <a:ext uri="{FF2B5EF4-FFF2-40B4-BE49-F238E27FC236}">
                <a16:creationId xmlns:a16="http://schemas.microsoft.com/office/drawing/2014/main" id="{E02C9A64-35CF-718D-F651-A0C0780BEE58}"/>
              </a:ext>
            </a:extLst>
          </p:cNvPr>
          <p:cNvSpPr txBox="1"/>
          <p:nvPr/>
        </p:nvSpPr>
        <p:spPr>
          <a:xfrm>
            <a:off x="5568706" y="6514934"/>
            <a:ext cx="1054213" cy="203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7" tIns="45707" rIns="45707" bIns="45707" anchor="t" anchorCtr="0">
            <a:spAutoFit/>
          </a:bodyPr>
          <a:lstStyle/>
          <a:p>
            <a:pPr marL="0" marR="0" lvl="0" indent="0" algn="ctr" defTabSz="45710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PT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t>*Confidential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E41EC6B1-E3C1-E123-9B3A-9AACAB42C2CC}"/>
              </a:ext>
            </a:extLst>
          </p:cNvPr>
          <p:cNvSpPr txBox="1">
            <a:spLocks/>
          </p:cNvSpPr>
          <p:nvPr/>
        </p:nvSpPr>
        <p:spPr>
          <a:xfrm>
            <a:off x="838200" y="2661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AI IS CHANGING EVERYTHING</a:t>
            </a:r>
            <a:endParaRPr kumimoji="0" lang="en-FI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9" name="Google Shape;156;p23">
            <a:extLst>
              <a:ext uri="{FF2B5EF4-FFF2-40B4-BE49-F238E27FC236}">
                <a16:creationId xmlns:a16="http://schemas.microsoft.com/office/drawing/2014/main" id="{A5371371-C655-0480-9E8E-42F9EBC679F2}"/>
              </a:ext>
            </a:extLst>
          </p:cNvPr>
          <p:cNvSpPr txBox="1"/>
          <p:nvPr/>
        </p:nvSpPr>
        <p:spPr>
          <a:xfrm>
            <a:off x="11515376" y="6435218"/>
            <a:ext cx="562277" cy="40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647" tIns="117647" rIns="117647" bIns="117647" anchor="t" anchorCtr="0">
            <a:noAutofit/>
          </a:bodyPr>
          <a:lstStyle/>
          <a:p>
            <a:pPr marL="0" marR="0" lvl="0" indent="0" algn="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pt-PT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chivo"/>
              </a:rPr>
              <a:pPr marL="0" marR="0" lvl="0" indent="0" algn="r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3</a:t>
            </a:fld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chivo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4BEF2B3-EDAD-9D68-BF7C-DFE09CA9A4DE}"/>
              </a:ext>
            </a:extLst>
          </p:cNvPr>
          <p:cNvGrpSpPr/>
          <p:nvPr/>
        </p:nvGrpSpPr>
        <p:grpSpPr>
          <a:xfrm>
            <a:off x="2582077" y="1641210"/>
            <a:ext cx="7027846" cy="4517002"/>
            <a:chOff x="2578839" y="1641210"/>
            <a:chExt cx="7027846" cy="451700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20E0B22-58AD-F9AC-81B8-62C34AF27DA0}"/>
                </a:ext>
              </a:extLst>
            </p:cNvPr>
            <p:cNvGrpSpPr/>
            <p:nvPr/>
          </p:nvGrpSpPr>
          <p:grpSpPr>
            <a:xfrm>
              <a:off x="3417864" y="3998212"/>
              <a:ext cx="5349797" cy="2160000"/>
              <a:chOff x="4456623" y="3998212"/>
              <a:chExt cx="5349797" cy="2160000"/>
            </a:xfrm>
          </p:grpSpPr>
          <p:pic>
            <p:nvPicPr>
              <p:cNvPr id="6" name="Picture 5" descr="A magazine cover with a giant octopus&#10;&#10;Description automatically generated">
                <a:extLst>
                  <a:ext uri="{FF2B5EF4-FFF2-40B4-BE49-F238E27FC236}">
                    <a16:creationId xmlns:a16="http://schemas.microsoft.com/office/drawing/2014/main" id="{2E581860-B009-6E11-4E26-FDAC399863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34162" y="3998212"/>
                <a:ext cx="1672258" cy="2160000"/>
              </a:xfrm>
              <a:prstGeom prst="rect">
                <a:avLst/>
              </a:prstGeom>
            </p:spPr>
          </p:pic>
          <p:pic>
            <p:nvPicPr>
              <p:cNvPr id="10" name="Picture 9" descr="A cover of a magazine&#10;&#10;Description automatically generated">
                <a:extLst>
                  <a:ext uri="{FF2B5EF4-FFF2-40B4-BE49-F238E27FC236}">
                    <a16:creationId xmlns:a16="http://schemas.microsoft.com/office/drawing/2014/main" id="{A82255D0-2277-C571-1011-D12F296D89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05585" y="3998212"/>
                <a:ext cx="1527188" cy="2160000"/>
              </a:xfrm>
              <a:prstGeom prst="rect">
                <a:avLst/>
              </a:prstGeom>
            </p:spPr>
          </p:pic>
          <p:pic>
            <p:nvPicPr>
              <p:cNvPr id="16" name="Picture 15" descr="A magazine cover with a statue of a head&#10;&#10;Description automatically generated">
                <a:extLst>
                  <a:ext uri="{FF2B5EF4-FFF2-40B4-BE49-F238E27FC236}">
                    <a16:creationId xmlns:a16="http://schemas.microsoft.com/office/drawing/2014/main" id="{E74DA520-0246-3190-C5A0-AB75EE8C7B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56623" y="3998212"/>
                <a:ext cx="1747573" cy="2160000"/>
              </a:xfrm>
              <a:prstGeom prst="rect">
                <a:avLst/>
              </a:prstGeom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8CBE736-7BFB-BD01-6CEF-5071143663F6}"/>
                </a:ext>
              </a:extLst>
            </p:cNvPr>
            <p:cNvGrpSpPr/>
            <p:nvPr/>
          </p:nvGrpSpPr>
          <p:grpSpPr>
            <a:xfrm>
              <a:off x="2578839" y="1641210"/>
              <a:ext cx="7027846" cy="2160000"/>
              <a:chOff x="2379105" y="1641210"/>
              <a:chExt cx="7027846" cy="2160000"/>
            </a:xfrm>
          </p:grpSpPr>
          <p:pic>
            <p:nvPicPr>
              <p:cNvPr id="3" name="Picture 2" descr="A cover of a magazine&#10;&#10;Description automatically generated">
                <a:extLst>
                  <a:ext uri="{FF2B5EF4-FFF2-40B4-BE49-F238E27FC236}">
                    <a16:creationId xmlns:a16="http://schemas.microsoft.com/office/drawing/2014/main" id="{2E64F71D-190E-F8A9-B197-82717CA8FB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79832" y="1641210"/>
                <a:ext cx="1627119" cy="2160000"/>
              </a:xfrm>
              <a:prstGeom prst="rect">
                <a:avLst/>
              </a:prstGeom>
            </p:spPr>
          </p:pic>
          <p:pic>
            <p:nvPicPr>
              <p:cNvPr id="12" name="Picture 11" descr="A cover of a magazine&#10;&#10;Description automatically generated">
                <a:extLst>
                  <a:ext uri="{FF2B5EF4-FFF2-40B4-BE49-F238E27FC236}">
                    <a16:creationId xmlns:a16="http://schemas.microsoft.com/office/drawing/2014/main" id="{FA3823AA-A6AE-9A8A-63BC-AD794294FB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24171" y="1641210"/>
                <a:ext cx="1641805" cy="2160000"/>
              </a:xfrm>
              <a:prstGeom prst="rect">
                <a:avLst/>
              </a:prstGeom>
            </p:spPr>
          </p:pic>
          <p:pic>
            <p:nvPicPr>
              <p:cNvPr id="14" name="Picture 13" descr="A cover of a magazine&#10;&#10;Description automatically generated">
                <a:extLst>
                  <a:ext uri="{FF2B5EF4-FFF2-40B4-BE49-F238E27FC236}">
                    <a16:creationId xmlns:a16="http://schemas.microsoft.com/office/drawing/2014/main" id="{57542868-4452-41BF-E040-8C5157FE2B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56424" y="1641210"/>
                <a:ext cx="1632960" cy="2160000"/>
              </a:xfrm>
              <a:prstGeom prst="rect">
                <a:avLst/>
              </a:prstGeom>
            </p:spPr>
          </p:pic>
          <p:pic>
            <p:nvPicPr>
              <p:cNvPr id="18" name="Picture 17" descr="A magazine cover with a city skyline&#10;&#10;Description automatically generated">
                <a:extLst>
                  <a:ext uri="{FF2B5EF4-FFF2-40B4-BE49-F238E27FC236}">
                    <a16:creationId xmlns:a16="http://schemas.microsoft.com/office/drawing/2014/main" id="{E6E1FE4B-FC46-0228-A3C6-B65DF7F8C9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79105" y="1641210"/>
                <a:ext cx="1554618" cy="2160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18388415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10000"/>
          </a:schemeClr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electronics, loudspeaker&#10;&#10;Description automatically generated">
            <a:extLst>
              <a:ext uri="{FF2B5EF4-FFF2-40B4-BE49-F238E27FC236}">
                <a16:creationId xmlns:a16="http://schemas.microsoft.com/office/drawing/2014/main" id="{84C0BB76-1E12-6F60-8482-B7BE362116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5"/>
          <a:stretch/>
        </p:blipFill>
        <p:spPr>
          <a:xfrm>
            <a:off x="794" y="448"/>
            <a:ext cx="12190413" cy="68571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87737FF-7DAE-E028-5CF8-C8CA5F4E4D16}"/>
              </a:ext>
            </a:extLst>
          </p:cNvPr>
          <p:cNvSpPr/>
          <p:nvPr/>
        </p:nvSpPr>
        <p:spPr>
          <a:xfrm>
            <a:off x="-13409" y="447"/>
            <a:ext cx="12233022" cy="6885629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10000"/>
                  <a:alpha val="0"/>
                </a:schemeClr>
              </a:gs>
              <a:gs pos="33000">
                <a:schemeClr val="bg1">
                  <a:lumMod val="10000"/>
                  <a:alpha val="96000"/>
                </a:schemeClr>
              </a:gs>
              <a:gs pos="66000">
                <a:schemeClr val="bg1">
                  <a:lumMod val="10000"/>
                  <a:alpha val="80000"/>
                </a:schemeClr>
              </a:gs>
              <a:gs pos="0">
                <a:schemeClr val="bg1">
                  <a:lumMod val="10000"/>
                  <a:alpha val="99000"/>
                </a:schemeClr>
              </a:gs>
            </a:gsLst>
            <a:lin ang="1608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800" b="0" i="0" u="none" strike="noStrike" kern="1200" cap="none" spc="0" normalizeH="0" baseline="0" noProof="0" dirty="0">
              <a:ln>
                <a:noFill/>
              </a:ln>
              <a:solidFill>
                <a:srgbClr val="F2F6F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Google Shape;129;p4">
            <a:extLst>
              <a:ext uri="{FF2B5EF4-FFF2-40B4-BE49-F238E27FC236}">
                <a16:creationId xmlns:a16="http://schemas.microsoft.com/office/drawing/2014/main" id="{B3E0884F-CAFD-93BE-3025-767E09930E1C}"/>
              </a:ext>
            </a:extLst>
          </p:cNvPr>
          <p:cNvSpPr txBox="1"/>
          <p:nvPr/>
        </p:nvSpPr>
        <p:spPr>
          <a:xfrm>
            <a:off x="11515037" y="6434826"/>
            <a:ext cx="562204" cy="401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632" tIns="117632" rIns="117632" bIns="117632" anchor="t" anchorCtr="0">
            <a:noAutofit/>
          </a:bodyPr>
          <a:lstStyle/>
          <a:p>
            <a:pPr marL="0" marR="0" lvl="0" indent="0" algn="r" defTabSz="457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fld id="{00000000-1234-1234-1234-123412341234}" type="slidenum">
              <a:rPr kumimoji="0" lang="pt-PT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pPr marL="0" marR="0" lvl="0" indent="0" algn="r" defTabSz="4570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Tx/>
                <a:buNone/>
                <a:tabLst/>
                <a:defRPr/>
              </a:pPr>
              <a:t>4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8" name="Google Shape;130;p4">
            <a:extLst>
              <a:ext uri="{FF2B5EF4-FFF2-40B4-BE49-F238E27FC236}">
                <a16:creationId xmlns:a16="http://schemas.microsoft.com/office/drawing/2014/main" id="{E2221AEE-1375-A938-5927-B2C3A41E31BB}"/>
              </a:ext>
            </a:extLst>
          </p:cNvPr>
          <p:cNvSpPr txBox="1"/>
          <p:nvPr/>
        </p:nvSpPr>
        <p:spPr>
          <a:xfrm>
            <a:off x="5568952" y="6433519"/>
            <a:ext cx="1054076" cy="203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1" tIns="45701" rIns="45701" bIns="45701" anchor="t" anchorCtr="0">
            <a:spAutoFit/>
          </a:bodyPr>
          <a:lstStyle/>
          <a:p>
            <a:pPr marL="0" marR="0" lvl="0" indent="0" algn="ctr" defTabSz="45701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pt-PT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t>*</a:t>
            </a:r>
            <a:r>
              <a:rPr kumimoji="0" lang="pt-PT" sz="9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t>Confidential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10" name="just logo sprint dark.png" descr="just logo sprint dark.png">
            <a:extLst>
              <a:ext uri="{FF2B5EF4-FFF2-40B4-BE49-F238E27FC236}">
                <a16:creationId xmlns:a16="http://schemas.microsoft.com/office/drawing/2014/main" id="{84BB8AD7-502E-AF82-2B1A-6C2C16D039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351" y="6131118"/>
            <a:ext cx="405921" cy="504582"/>
          </a:xfrm>
          <a:prstGeom prst="rect">
            <a:avLst/>
          </a:prstGeom>
          <a:ln w="3175">
            <a:miter lim="400000"/>
          </a:ln>
        </p:spPr>
      </p:pic>
      <p:sp>
        <p:nvSpPr>
          <p:cNvPr id="21" name="Title 4">
            <a:extLst>
              <a:ext uri="{FF2B5EF4-FFF2-40B4-BE49-F238E27FC236}">
                <a16:creationId xmlns:a16="http://schemas.microsoft.com/office/drawing/2014/main" id="{C7CCEFEF-68E6-9F8B-8821-D9CCB45B64EB}"/>
              </a:ext>
            </a:extLst>
          </p:cNvPr>
          <p:cNvSpPr txBox="1">
            <a:spLocks/>
          </p:cNvSpPr>
          <p:nvPr/>
        </p:nvSpPr>
        <p:spPr>
          <a:xfrm>
            <a:off x="516318" y="325916"/>
            <a:ext cx="11159365" cy="1135875"/>
          </a:xfrm>
          <a:prstGeom prst="rect">
            <a:avLst/>
          </a:prstGeom>
          <a:noFill/>
        </p:spPr>
        <p:txBody>
          <a:bodyPr vert="horz" lIns="45714" tIns="22857" rIns="45714" bIns="22857" rtlCol="0" anchor="ctr">
            <a:normAutofit fontScale="97500" lnSpcReduction="10000"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2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4399" b="1" dirty="0">
                <a:solidFill>
                  <a:srgbClr val="F2F6FA"/>
                </a:solidFill>
                <a:latin typeface="Helvetica Neue" panose="02000503000000020004"/>
                <a:sym typeface="Arial"/>
              </a:rPr>
              <a:t>DATA </a:t>
            </a:r>
            <a:r>
              <a:rPr kumimoji="0" lang="fi-FI" sz="4399" b="1" i="0" u="none" strike="noStrike" kern="1200" cap="none" spc="0" normalizeH="0" baseline="0" noProof="0" dirty="0">
                <a:ln>
                  <a:noFill/>
                </a:ln>
                <a:solidFill>
                  <a:srgbClr val="F2F6FA"/>
                </a:solidFill>
                <a:effectLst/>
                <a:uLnTx/>
                <a:uFillTx/>
                <a:latin typeface="Helvetica Neue" panose="02000503000000020004"/>
                <a:ea typeface="+mj-ea"/>
                <a:cs typeface="+mj-cs"/>
                <a:sym typeface="Arial"/>
              </a:rPr>
              <a:t>HAS FUNDAMENTALLY TRANSFORMED OTHER INDUSTRIES</a:t>
            </a:r>
            <a:endParaRPr kumimoji="0" lang="en-FI" sz="4399" b="1" i="0" u="none" strike="noStrike" kern="1200" cap="none" spc="0" normalizeH="0" baseline="0" noProof="0" dirty="0">
              <a:ln>
                <a:noFill/>
              </a:ln>
              <a:solidFill>
                <a:srgbClr val="F2F6FA"/>
              </a:solidFill>
              <a:effectLst/>
              <a:uLnTx/>
              <a:uFillTx/>
              <a:latin typeface="Helvetica Neue" panose="02000503000000020004"/>
              <a:ea typeface="+mj-ea"/>
              <a:cs typeface="+mj-cs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53075A-0A23-9DF2-03C8-4922D7E042A1}"/>
              </a:ext>
            </a:extLst>
          </p:cNvPr>
          <p:cNvSpPr/>
          <p:nvPr/>
        </p:nvSpPr>
        <p:spPr>
          <a:xfrm>
            <a:off x="8914937" y="4117686"/>
            <a:ext cx="2196000" cy="1135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F2F6FA"/>
                </a:solidFill>
                <a:latin typeface="Helvetica Neue" panose="02000503000000020004"/>
              </a:rPr>
              <a:t>The world’s most popular media creates </a:t>
            </a:r>
            <a:r>
              <a:rPr lang="en-GB" b="1" dirty="0">
                <a:solidFill>
                  <a:srgbClr val="F2F6FA"/>
                </a:solidFill>
                <a:latin typeface="Helvetica Neue" panose="02000503000000020004"/>
              </a:rPr>
              <a:t>no content</a:t>
            </a:r>
            <a:endParaRPr kumimoji="0" lang="en-FI" sz="1800" b="1" i="0" u="none" strike="noStrike" kern="1200" cap="none" spc="0" normalizeH="0" baseline="0" noProof="0" dirty="0">
              <a:ln>
                <a:noFill/>
              </a:ln>
              <a:solidFill>
                <a:srgbClr val="F2F6FA"/>
              </a:solidFill>
              <a:effectLst/>
              <a:uLnTx/>
              <a:uFillTx/>
              <a:latin typeface="Helvetica Neue" panose="02000503000000020004"/>
              <a:ea typeface="+mn-ea"/>
              <a:cs typeface="+mn-cs"/>
            </a:endParaRPr>
          </a:p>
        </p:txBody>
      </p:sp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68C6C41B-CA5E-FB8A-F9C1-53B5F9783A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6" t="13656" r="49345" b="9922"/>
          <a:stretch/>
        </p:blipFill>
        <p:spPr>
          <a:xfrm>
            <a:off x="8930978" y="1629206"/>
            <a:ext cx="2192103" cy="258337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32BE5F7-A29C-C714-CDFA-3D74B674907B}"/>
              </a:ext>
            </a:extLst>
          </p:cNvPr>
          <p:cNvSpPr/>
          <p:nvPr/>
        </p:nvSpPr>
        <p:spPr>
          <a:xfrm>
            <a:off x="8930979" y="3377411"/>
            <a:ext cx="2192101" cy="512408"/>
          </a:xfrm>
          <a:prstGeom prst="rect">
            <a:avLst/>
          </a:prstGeom>
          <a:solidFill>
            <a:srgbClr val="043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META</a:t>
            </a:r>
            <a:endParaRPr lang="en-FI" b="1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A9978F0-88F6-C36F-0326-88D1B095D54E}"/>
              </a:ext>
            </a:extLst>
          </p:cNvPr>
          <p:cNvSpPr/>
          <p:nvPr/>
        </p:nvSpPr>
        <p:spPr>
          <a:xfrm>
            <a:off x="1097323" y="4117686"/>
            <a:ext cx="2163698" cy="1135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F2F6FA"/>
                </a:solidFill>
                <a:latin typeface="Helvetica Neue" panose="02000503000000020004"/>
              </a:rPr>
              <a:t>The world’s largest taxi company owns </a:t>
            </a:r>
            <a:r>
              <a:rPr lang="en-GB" b="1" dirty="0">
                <a:solidFill>
                  <a:srgbClr val="F2F6FA"/>
                </a:solidFill>
                <a:latin typeface="Helvetica Neue" panose="02000503000000020004"/>
              </a:rPr>
              <a:t>no vehicles.</a:t>
            </a:r>
            <a:endParaRPr kumimoji="0" lang="en-FI" sz="1800" b="1" i="0" u="none" strike="noStrike" kern="1200" cap="none" spc="0" normalizeH="0" baseline="0" noProof="0" dirty="0">
              <a:ln>
                <a:noFill/>
              </a:ln>
              <a:solidFill>
                <a:srgbClr val="F2F6FA"/>
              </a:solidFill>
              <a:effectLst/>
              <a:uLnTx/>
              <a:uFillTx/>
              <a:latin typeface="Helvetica Neue" panose="020005030000000200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063CE4B-3A90-08A4-4FE3-02BC08BCA1DC}"/>
              </a:ext>
            </a:extLst>
          </p:cNvPr>
          <p:cNvSpPr/>
          <p:nvPr/>
        </p:nvSpPr>
        <p:spPr>
          <a:xfrm>
            <a:off x="3692012" y="4117686"/>
            <a:ext cx="2520000" cy="1135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F2F6FA"/>
                </a:solidFill>
                <a:latin typeface="Helvetica Neue" panose="02000503000000020004"/>
              </a:rPr>
              <a:t>The largest </a:t>
            </a:r>
            <a:r>
              <a:rPr lang="en-GB" dirty="0" err="1">
                <a:solidFill>
                  <a:srgbClr val="F2F6FA"/>
                </a:solidFill>
                <a:latin typeface="Helvetica Neue" panose="02000503000000020004"/>
              </a:rPr>
              <a:t>accomodation</a:t>
            </a:r>
            <a:r>
              <a:rPr lang="en-GB" dirty="0">
                <a:solidFill>
                  <a:srgbClr val="F2F6FA"/>
                </a:solidFill>
                <a:latin typeface="Helvetica Neue" panose="02000503000000020004"/>
              </a:rPr>
              <a:t> provider owns </a:t>
            </a:r>
            <a:r>
              <a:rPr lang="en-GB" b="1" dirty="0">
                <a:solidFill>
                  <a:srgbClr val="F2F6FA"/>
                </a:solidFill>
                <a:latin typeface="Helvetica Neue" panose="02000503000000020004"/>
              </a:rPr>
              <a:t>no real estate</a:t>
            </a:r>
            <a:endParaRPr kumimoji="0" lang="en-FI" sz="1800" b="1" i="0" u="none" strike="noStrike" kern="1200" cap="none" spc="0" normalizeH="0" baseline="0" noProof="0" dirty="0">
              <a:ln>
                <a:noFill/>
              </a:ln>
              <a:solidFill>
                <a:srgbClr val="F2F6FA"/>
              </a:solidFill>
              <a:effectLst/>
              <a:uLnTx/>
              <a:uFillTx/>
              <a:latin typeface="Helvetica Neue" panose="02000503000000020004"/>
              <a:ea typeface="+mn-ea"/>
              <a:cs typeface="+mn-cs"/>
            </a:endParaRPr>
          </a:p>
        </p:txBody>
      </p:sp>
      <p:pic>
        <p:nvPicPr>
          <p:cNvPr id="5" name="Picture 4" descr="A group of white cell phones&#10;&#10;Description automatically generated">
            <a:extLst>
              <a:ext uri="{FF2B5EF4-FFF2-40B4-BE49-F238E27FC236}">
                <a16:creationId xmlns:a16="http://schemas.microsoft.com/office/drawing/2014/main" id="{991820FE-1D54-C6F1-D74E-2349DE44669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2" t="13656" r="63125" b="9921"/>
          <a:stretch/>
        </p:blipFill>
        <p:spPr>
          <a:xfrm>
            <a:off x="3708538" y="1629209"/>
            <a:ext cx="2163702" cy="2583376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2FD544F3-DDBE-267C-0F38-D0E2E552466F}"/>
              </a:ext>
            </a:extLst>
          </p:cNvPr>
          <p:cNvSpPr/>
          <p:nvPr/>
        </p:nvSpPr>
        <p:spPr>
          <a:xfrm>
            <a:off x="3708543" y="3377411"/>
            <a:ext cx="2163698" cy="512408"/>
          </a:xfrm>
          <a:prstGeom prst="rect">
            <a:avLst/>
          </a:prstGeom>
          <a:solidFill>
            <a:srgbClr val="043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AIRBNB</a:t>
            </a:r>
            <a:endParaRPr lang="en-FI" b="1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E55855F-4CA9-6746-317F-0548BEB560C4}"/>
              </a:ext>
            </a:extLst>
          </p:cNvPr>
          <p:cNvSpPr/>
          <p:nvPr/>
        </p:nvSpPr>
        <p:spPr>
          <a:xfrm>
            <a:off x="6319761" y="4117686"/>
            <a:ext cx="2163698" cy="1135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F2F6FA"/>
                </a:solidFill>
                <a:latin typeface="Helvetica Neue" panose="02000503000000020004"/>
              </a:rPr>
              <a:t>The world’s largest retailer has</a:t>
            </a:r>
            <a:br>
              <a:rPr lang="en-GB" dirty="0">
                <a:solidFill>
                  <a:srgbClr val="F2F6FA"/>
                </a:solidFill>
                <a:latin typeface="Helvetica Neue" panose="02000503000000020004"/>
              </a:rPr>
            </a:br>
            <a:r>
              <a:rPr lang="en-GB" b="1" dirty="0">
                <a:solidFill>
                  <a:srgbClr val="F2F6FA"/>
                </a:solidFill>
                <a:latin typeface="Helvetica Neue" panose="02000503000000020004"/>
              </a:rPr>
              <a:t>no inventory</a:t>
            </a:r>
            <a:endParaRPr kumimoji="0" lang="en-FI" sz="1800" b="1" i="0" u="none" strike="noStrike" kern="1200" cap="none" spc="0" normalizeH="0" baseline="0" noProof="0" dirty="0">
              <a:ln>
                <a:noFill/>
              </a:ln>
              <a:solidFill>
                <a:srgbClr val="F2F6FA"/>
              </a:solidFill>
              <a:effectLst/>
              <a:uLnTx/>
              <a:uFillTx/>
              <a:latin typeface="Helvetica Neue" panose="02000503000000020004"/>
              <a:ea typeface="+mn-ea"/>
              <a:cs typeface="+mn-cs"/>
            </a:endParaRPr>
          </a:p>
        </p:txBody>
      </p:sp>
      <p:pic>
        <p:nvPicPr>
          <p:cNvPr id="15" name="Picture 14" descr="A group of cell phones&#10;&#10;Description automatically generated">
            <a:extLst>
              <a:ext uri="{FF2B5EF4-FFF2-40B4-BE49-F238E27FC236}">
                <a16:creationId xmlns:a16="http://schemas.microsoft.com/office/drawing/2014/main" id="{D7097718-7559-6285-7E1A-038F359FD29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79" t="13656" r="6218" b="9922"/>
          <a:stretch/>
        </p:blipFill>
        <p:spPr>
          <a:xfrm>
            <a:off x="6333963" y="1629208"/>
            <a:ext cx="2163698" cy="258337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24CC4B8B-54F7-D26E-76A6-6508CA5A5238}"/>
              </a:ext>
            </a:extLst>
          </p:cNvPr>
          <p:cNvSpPr/>
          <p:nvPr/>
        </p:nvSpPr>
        <p:spPr>
          <a:xfrm>
            <a:off x="6319761" y="3377411"/>
            <a:ext cx="2177899" cy="512408"/>
          </a:xfrm>
          <a:prstGeom prst="rect">
            <a:avLst/>
          </a:prstGeom>
          <a:solidFill>
            <a:srgbClr val="043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ALIBABA</a:t>
            </a:r>
            <a:endParaRPr lang="en-FI" b="1" dirty="0"/>
          </a:p>
        </p:txBody>
      </p:sp>
      <p:pic>
        <p:nvPicPr>
          <p:cNvPr id="2" name="Picture 1" descr="A person using a phone&#10;&#10;Description automatically generated">
            <a:extLst>
              <a:ext uri="{FF2B5EF4-FFF2-40B4-BE49-F238E27FC236}">
                <a16:creationId xmlns:a16="http://schemas.microsoft.com/office/drawing/2014/main" id="{8765E19F-4342-94B4-DFC9-DF49FC3CCEA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2" t="15189" r="41697" b="24108"/>
          <a:stretch/>
        </p:blipFill>
        <p:spPr>
          <a:xfrm>
            <a:off x="1097320" y="1629281"/>
            <a:ext cx="2163698" cy="2583376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C657324D-E1FE-941D-3EEA-FBB484FE7C76}"/>
              </a:ext>
            </a:extLst>
          </p:cNvPr>
          <p:cNvSpPr/>
          <p:nvPr/>
        </p:nvSpPr>
        <p:spPr>
          <a:xfrm>
            <a:off x="1097324" y="3377411"/>
            <a:ext cx="2163698" cy="512408"/>
          </a:xfrm>
          <a:prstGeom prst="rect">
            <a:avLst/>
          </a:prstGeom>
          <a:solidFill>
            <a:srgbClr val="043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UBER</a:t>
            </a:r>
            <a:endParaRPr lang="en-FI" b="1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DF7F2877-1F3E-58BE-EEF2-51FCA1B9C978}"/>
              </a:ext>
            </a:extLst>
          </p:cNvPr>
          <p:cNvSpPr/>
          <p:nvPr/>
        </p:nvSpPr>
        <p:spPr>
          <a:xfrm rot="10800000">
            <a:off x="1082012" y="5264641"/>
            <a:ext cx="10044000" cy="504000"/>
          </a:xfrm>
          <a:prstGeom prst="triangle">
            <a:avLst/>
          </a:prstGeom>
          <a:solidFill>
            <a:srgbClr val="043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66EABA-2509-BA4C-346A-10A1C3EBACAC}"/>
              </a:ext>
            </a:extLst>
          </p:cNvPr>
          <p:cNvSpPr/>
          <p:nvPr/>
        </p:nvSpPr>
        <p:spPr>
          <a:xfrm>
            <a:off x="2720085" y="5777503"/>
            <a:ext cx="6751809" cy="5470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2F6FA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DATA IS THE MOST</a:t>
            </a:r>
            <a:r>
              <a:rPr lang="en-GB" sz="2000" b="1" dirty="0">
                <a:solidFill>
                  <a:srgbClr val="F2F6FA"/>
                </a:solidFill>
                <a:latin typeface="Helvetica Neue" panose="02000503000000020004"/>
              </a:rPr>
              <a:t> VALUABLE ASSET</a:t>
            </a:r>
            <a:endParaRPr kumimoji="0" lang="en-FI" sz="2000" b="1" i="0" u="none" strike="noStrike" kern="1200" cap="none" spc="0" normalizeH="0" baseline="0" noProof="0" dirty="0">
              <a:ln>
                <a:noFill/>
              </a:ln>
              <a:solidFill>
                <a:srgbClr val="F2F6FA"/>
              </a:solidFill>
              <a:effectLst/>
              <a:uLnTx/>
              <a:uFillTx/>
              <a:latin typeface="Helvetica Neue" panose="020005030000000200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642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000">
              <a:schemeClr val="bg1">
                <a:lumMod val="10000"/>
              </a:schemeClr>
            </a:gs>
            <a:gs pos="100000">
              <a:srgbClr val="142435"/>
            </a:gs>
          </a:gsLst>
          <a:lin ang="0" scaled="0"/>
        </a:gra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just logo sprint dark.png" descr="just logo sprint dark.png">
            <a:extLst>
              <a:ext uri="{FF2B5EF4-FFF2-40B4-BE49-F238E27FC236}">
                <a16:creationId xmlns:a16="http://schemas.microsoft.com/office/drawing/2014/main" id="{7C57233A-B216-18E3-DA8B-48DE2A86EE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688" y="6279808"/>
            <a:ext cx="378303" cy="470252"/>
          </a:xfrm>
          <a:prstGeom prst="rect">
            <a:avLst/>
          </a:prstGeom>
          <a:ln w="3175">
            <a:miter lim="400000"/>
          </a:ln>
        </p:spPr>
      </p:pic>
      <p:sp>
        <p:nvSpPr>
          <p:cNvPr id="47" name="Google Shape;76;p15">
            <a:extLst>
              <a:ext uri="{FF2B5EF4-FFF2-40B4-BE49-F238E27FC236}">
                <a16:creationId xmlns:a16="http://schemas.microsoft.com/office/drawing/2014/main" id="{E02C9A64-35CF-718D-F651-A0C0780BEE58}"/>
              </a:ext>
            </a:extLst>
          </p:cNvPr>
          <p:cNvSpPr txBox="1"/>
          <p:nvPr/>
        </p:nvSpPr>
        <p:spPr>
          <a:xfrm>
            <a:off x="5568706" y="6514934"/>
            <a:ext cx="1054213" cy="203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7" tIns="45707" rIns="45707" bIns="45707" anchor="t" anchorCtr="0">
            <a:spAutoFit/>
          </a:bodyPr>
          <a:lstStyle/>
          <a:p>
            <a:pPr marL="0" marR="0" lvl="0" indent="0" algn="ctr" defTabSz="45710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PT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t>*Confidential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E41EC6B1-E3C1-E123-9B3A-9AACAB42C2CC}"/>
              </a:ext>
            </a:extLst>
          </p:cNvPr>
          <p:cNvSpPr txBox="1">
            <a:spLocks/>
          </p:cNvSpPr>
          <p:nvPr/>
        </p:nvSpPr>
        <p:spPr>
          <a:xfrm>
            <a:off x="838200" y="2661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HOCKEY HAS FALLEN BEHIND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OTHER SPORTS</a:t>
            </a:r>
            <a:endParaRPr kumimoji="0" lang="en-FI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9" name="Google Shape;156;p23">
            <a:extLst>
              <a:ext uri="{FF2B5EF4-FFF2-40B4-BE49-F238E27FC236}">
                <a16:creationId xmlns:a16="http://schemas.microsoft.com/office/drawing/2014/main" id="{A5371371-C655-0480-9E8E-42F9EBC679F2}"/>
              </a:ext>
            </a:extLst>
          </p:cNvPr>
          <p:cNvSpPr txBox="1"/>
          <p:nvPr/>
        </p:nvSpPr>
        <p:spPr>
          <a:xfrm>
            <a:off x="11515376" y="6435218"/>
            <a:ext cx="562277" cy="40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647" tIns="117647" rIns="117647" bIns="117647" anchor="t" anchorCtr="0">
            <a:noAutofit/>
          </a:bodyPr>
          <a:lstStyle/>
          <a:p>
            <a:pPr marL="0" marR="0" lvl="0" indent="0" algn="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pt-PT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chivo"/>
              </a:rPr>
              <a:pPr marL="0" marR="0" lvl="0" indent="0" algn="r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5</a:t>
            </a:fld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chivo"/>
            </a:endParaRPr>
          </a:p>
        </p:txBody>
      </p:sp>
      <p:sp>
        <p:nvSpPr>
          <p:cNvPr id="45" name="Suorakulmio 8">
            <a:extLst>
              <a:ext uri="{FF2B5EF4-FFF2-40B4-BE49-F238E27FC236}">
                <a16:creationId xmlns:a16="http://schemas.microsoft.com/office/drawing/2014/main" id="{0AB7C6BC-169B-11A7-4719-B54352870BA4}"/>
              </a:ext>
            </a:extLst>
          </p:cNvPr>
          <p:cNvSpPr/>
          <p:nvPr/>
        </p:nvSpPr>
        <p:spPr>
          <a:xfrm>
            <a:off x="2885535" y="5838251"/>
            <a:ext cx="7179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Transformation intensity</a:t>
            </a:r>
            <a:endParaRPr kumimoji="0" lang="fi-FI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6CD9BCF5-9D42-3007-89A7-C2984D74226D}"/>
              </a:ext>
            </a:extLst>
          </p:cNvPr>
          <p:cNvCxnSpPr/>
          <p:nvPr/>
        </p:nvCxnSpPr>
        <p:spPr>
          <a:xfrm>
            <a:off x="3069466" y="5411765"/>
            <a:ext cx="7357904" cy="0"/>
          </a:xfrm>
          <a:prstGeom prst="straightConnector1">
            <a:avLst/>
          </a:prstGeom>
          <a:noFill/>
          <a:ln w="127000" cap="flat" cmpd="sng" algn="ctr">
            <a:solidFill>
              <a:schemeClr val="bg1"/>
            </a:solidFill>
            <a:prstDash val="solid"/>
            <a:tailEnd type="triangle" w="sm" len="sm"/>
          </a:ln>
          <a:effectLst/>
        </p:spPr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FE3980B-28E6-A348-C875-B4C993FE2C17}"/>
              </a:ext>
            </a:extLst>
          </p:cNvPr>
          <p:cNvCxnSpPr/>
          <p:nvPr/>
        </p:nvCxnSpPr>
        <p:spPr>
          <a:xfrm flipH="1" flipV="1">
            <a:off x="3073150" y="1868011"/>
            <a:ext cx="0" cy="3600000"/>
          </a:xfrm>
          <a:prstGeom prst="straightConnector1">
            <a:avLst/>
          </a:prstGeom>
          <a:noFill/>
          <a:ln w="127000" cap="flat" cmpd="sng" algn="ctr">
            <a:solidFill>
              <a:schemeClr val="bg1"/>
            </a:solidFill>
            <a:prstDash val="solid"/>
            <a:tailEnd type="triangle" w="sm" len="sm"/>
          </a:ln>
          <a:effectLst/>
        </p:spPr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B4DCBFD9-DDC2-A722-9073-CD02DD1CCE37}"/>
              </a:ext>
            </a:extLst>
          </p:cNvPr>
          <p:cNvSpPr/>
          <p:nvPr/>
        </p:nvSpPr>
        <p:spPr>
          <a:xfrm>
            <a:off x="3295791" y="4462255"/>
            <a:ext cx="1612703" cy="769600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rgbClr val="00274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9568D05-EA2F-4293-EE49-A257A4426AB9}"/>
              </a:ext>
            </a:extLst>
          </p:cNvPr>
          <p:cNvSpPr/>
          <p:nvPr/>
        </p:nvSpPr>
        <p:spPr>
          <a:xfrm>
            <a:off x="3295791" y="3691204"/>
            <a:ext cx="1612703" cy="771051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rgbClr val="00274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BED53F5-4A87-E993-3873-75A814D7B20D}"/>
              </a:ext>
            </a:extLst>
          </p:cNvPr>
          <p:cNvSpPr/>
          <p:nvPr/>
        </p:nvSpPr>
        <p:spPr>
          <a:xfrm>
            <a:off x="3295791" y="2920637"/>
            <a:ext cx="1612703" cy="77105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00274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CD73BA2-0233-0705-A872-6B708898A856}"/>
              </a:ext>
            </a:extLst>
          </p:cNvPr>
          <p:cNvSpPr/>
          <p:nvPr/>
        </p:nvSpPr>
        <p:spPr>
          <a:xfrm>
            <a:off x="3295791" y="2150069"/>
            <a:ext cx="1612703" cy="77105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00274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DDAD68C-54CC-61A9-48ED-DEDB7370E8CA}"/>
              </a:ext>
            </a:extLst>
          </p:cNvPr>
          <p:cNvSpPr/>
          <p:nvPr/>
        </p:nvSpPr>
        <p:spPr>
          <a:xfrm>
            <a:off x="4908673" y="4462739"/>
            <a:ext cx="1612703" cy="771051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rgbClr val="00274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2725B79-9942-B2EA-EF35-3D3B0E9717C0}"/>
              </a:ext>
            </a:extLst>
          </p:cNvPr>
          <p:cNvSpPr/>
          <p:nvPr/>
        </p:nvSpPr>
        <p:spPr>
          <a:xfrm>
            <a:off x="4908673" y="3691688"/>
            <a:ext cx="1612703" cy="771051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rgbClr val="00274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50AEF18-3825-2B7A-EFC6-0ADB110E79CB}"/>
              </a:ext>
            </a:extLst>
          </p:cNvPr>
          <p:cNvSpPr/>
          <p:nvPr/>
        </p:nvSpPr>
        <p:spPr>
          <a:xfrm>
            <a:off x="4908673" y="2921120"/>
            <a:ext cx="1612703" cy="77105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00274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8AD9467-744D-6778-E5A3-A81A7BB23DD1}"/>
              </a:ext>
            </a:extLst>
          </p:cNvPr>
          <p:cNvSpPr/>
          <p:nvPr/>
        </p:nvSpPr>
        <p:spPr>
          <a:xfrm>
            <a:off x="4908673" y="2150553"/>
            <a:ext cx="1612703" cy="77105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00274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7570C3F-230E-9F2E-D1EF-A4E4747803C4}"/>
              </a:ext>
            </a:extLst>
          </p:cNvPr>
          <p:cNvSpPr/>
          <p:nvPr/>
        </p:nvSpPr>
        <p:spPr>
          <a:xfrm>
            <a:off x="6521555" y="4462739"/>
            <a:ext cx="1612703" cy="77105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00274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C241302-A436-6C85-9784-5ADA373874EE}"/>
              </a:ext>
            </a:extLst>
          </p:cNvPr>
          <p:cNvSpPr/>
          <p:nvPr/>
        </p:nvSpPr>
        <p:spPr>
          <a:xfrm>
            <a:off x="6521555" y="3691688"/>
            <a:ext cx="1612703" cy="77105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00274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7994EDB-9AFB-2470-791B-FF98B674CFC6}"/>
              </a:ext>
            </a:extLst>
          </p:cNvPr>
          <p:cNvSpPr/>
          <p:nvPr/>
        </p:nvSpPr>
        <p:spPr>
          <a:xfrm>
            <a:off x="6521555" y="2921120"/>
            <a:ext cx="1612703" cy="771051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 w="12700" cap="flat" cmpd="sng" algn="ctr">
            <a:solidFill>
              <a:srgbClr val="00274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1AE5023-4DFF-E205-6FAD-750598560B3A}"/>
              </a:ext>
            </a:extLst>
          </p:cNvPr>
          <p:cNvSpPr/>
          <p:nvPr/>
        </p:nvSpPr>
        <p:spPr>
          <a:xfrm>
            <a:off x="6521555" y="2150553"/>
            <a:ext cx="1612703" cy="771051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 w="12700" cap="flat" cmpd="sng" algn="ctr">
            <a:solidFill>
              <a:srgbClr val="00274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C3CE90B-1262-E8B4-D275-B4B708DE856D}"/>
              </a:ext>
            </a:extLst>
          </p:cNvPr>
          <p:cNvSpPr/>
          <p:nvPr/>
        </p:nvSpPr>
        <p:spPr>
          <a:xfrm>
            <a:off x="8134437" y="4462739"/>
            <a:ext cx="1612703" cy="77105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00274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75B21D1-445F-3A24-A278-5E3AC872D13D}"/>
              </a:ext>
            </a:extLst>
          </p:cNvPr>
          <p:cNvSpPr/>
          <p:nvPr/>
        </p:nvSpPr>
        <p:spPr>
          <a:xfrm>
            <a:off x="8134437" y="3691688"/>
            <a:ext cx="1612703" cy="77105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00274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F95727F-A787-960F-E10E-D980819B045E}"/>
              </a:ext>
            </a:extLst>
          </p:cNvPr>
          <p:cNvSpPr/>
          <p:nvPr/>
        </p:nvSpPr>
        <p:spPr>
          <a:xfrm>
            <a:off x="8134437" y="2921120"/>
            <a:ext cx="1612703" cy="771051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 w="12700" cap="flat" cmpd="sng" algn="ctr">
            <a:solidFill>
              <a:srgbClr val="00274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BB4B4DC-1EB7-6DF9-6E08-361E54ADEA1C}"/>
              </a:ext>
            </a:extLst>
          </p:cNvPr>
          <p:cNvSpPr/>
          <p:nvPr/>
        </p:nvSpPr>
        <p:spPr>
          <a:xfrm>
            <a:off x="8134437" y="2150553"/>
            <a:ext cx="1612703" cy="771051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 w="12700" cap="flat" cmpd="sng" algn="ctr">
            <a:solidFill>
              <a:srgbClr val="00274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BC639475-47BE-65CA-AA01-C317AD1B5A20}"/>
              </a:ext>
            </a:extLst>
          </p:cNvPr>
          <p:cNvSpPr/>
          <p:nvPr/>
        </p:nvSpPr>
        <p:spPr>
          <a:xfrm>
            <a:off x="2435587" y="5078710"/>
            <a:ext cx="327334" cy="3930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1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1D8AAD3-CB3E-162D-E651-A312E97FCB39}"/>
              </a:ext>
            </a:extLst>
          </p:cNvPr>
          <p:cNvSpPr/>
          <p:nvPr/>
        </p:nvSpPr>
        <p:spPr>
          <a:xfrm>
            <a:off x="2435587" y="4308142"/>
            <a:ext cx="327334" cy="3930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2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FCC11C9-E30C-B65B-365F-399B56FCF774}"/>
              </a:ext>
            </a:extLst>
          </p:cNvPr>
          <p:cNvSpPr/>
          <p:nvPr/>
        </p:nvSpPr>
        <p:spPr>
          <a:xfrm>
            <a:off x="2435587" y="3537574"/>
            <a:ext cx="327334" cy="3930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3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D8EC0A7E-2ED3-5E0E-9346-C2683BD2EBAB}"/>
              </a:ext>
            </a:extLst>
          </p:cNvPr>
          <p:cNvSpPr/>
          <p:nvPr/>
        </p:nvSpPr>
        <p:spPr>
          <a:xfrm>
            <a:off x="2435587" y="2767008"/>
            <a:ext cx="327334" cy="3930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4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82C0A211-07AF-A60E-21D9-0E794184CA64}"/>
              </a:ext>
            </a:extLst>
          </p:cNvPr>
          <p:cNvSpPr/>
          <p:nvPr/>
        </p:nvSpPr>
        <p:spPr>
          <a:xfrm>
            <a:off x="2435587" y="2047811"/>
            <a:ext cx="327334" cy="3930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5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5DA2F3E-A9D2-F486-9ECE-6F83CEB1D933}"/>
              </a:ext>
            </a:extLst>
          </p:cNvPr>
          <p:cNvSpPr/>
          <p:nvPr/>
        </p:nvSpPr>
        <p:spPr>
          <a:xfrm>
            <a:off x="3043391" y="5456508"/>
            <a:ext cx="327334" cy="3930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1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088E78AF-AFFF-8159-A54F-0A1522E2F77B}"/>
              </a:ext>
            </a:extLst>
          </p:cNvPr>
          <p:cNvSpPr/>
          <p:nvPr/>
        </p:nvSpPr>
        <p:spPr>
          <a:xfrm>
            <a:off x="4656273" y="5463136"/>
            <a:ext cx="327334" cy="3930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2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4434B1F-31BC-08C8-1E06-36BB56EA3BD7}"/>
              </a:ext>
            </a:extLst>
          </p:cNvPr>
          <p:cNvSpPr/>
          <p:nvPr/>
        </p:nvSpPr>
        <p:spPr>
          <a:xfrm>
            <a:off x="6269155" y="5463136"/>
            <a:ext cx="327334" cy="3930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3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50ED55B-FB5F-159B-004D-2DAAF7D57CD2}"/>
              </a:ext>
            </a:extLst>
          </p:cNvPr>
          <p:cNvSpPr/>
          <p:nvPr/>
        </p:nvSpPr>
        <p:spPr>
          <a:xfrm>
            <a:off x="7882037" y="5463136"/>
            <a:ext cx="327334" cy="3930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4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AEC84B7-A922-E4CD-FECC-B28F8A412668}"/>
              </a:ext>
            </a:extLst>
          </p:cNvPr>
          <p:cNvSpPr/>
          <p:nvPr/>
        </p:nvSpPr>
        <p:spPr>
          <a:xfrm>
            <a:off x="9494919" y="5463136"/>
            <a:ext cx="327334" cy="3930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5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/>
            </a:endParaRPr>
          </a:p>
        </p:txBody>
      </p:sp>
      <p:sp>
        <p:nvSpPr>
          <p:cNvPr id="79" name="Suorakulmio 8">
            <a:extLst>
              <a:ext uri="{FF2B5EF4-FFF2-40B4-BE49-F238E27FC236}">
                <a16:creationId xmlns:a16="http://schemas.microsoft.com/office/drawing/2014/main" id="{4A7D956E-B33C-1054-EDD6-A786433B4192}"/>
              </a:ext>
            </a:extLst>
          </p:cNvPr>
          <p:cNvSpPr/>
          <p:nvPr/>
        </p:nvSpPr>
        <p:spPr>
          <a:xfrm>
            <a:off x="782435" y="3398816"/>
            <a:ext cx="14980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Technology</a:t>
            </a:r>
            <a:b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</a:b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adoption</a:t>
            </a:r>
            <a:endParaRPr kumimoji="0" lang="fi-FI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0" name="3D Model 79" descr="Football Soccer Ball">
                <a:extLst>
                  <a:ext uri="{FF2B5EF4-FFF2-40B4-BE49-F238E27FC236}">
                    <a16:creationId xmlns:a16="http://schemas.microsoft.com/office/drawing/2014/main" id="{982DD20D-2C2F-079E-9A72-8985EFD2297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3616340"/>
                  </p:ext>
                </p:extLst>
              </p:nvPr>
            </p:nvGraphicFramePr>
            <p:xfrm>
              <a:off x="7498109" y="3092130"/>
              <a:ext cx="424158" cy="386456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424158" cy="386456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692271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417245" ay="1807374" az="-210162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57497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0" name="3D Model 79" descr="Football Soccer Ball">
                <a:extLst>
                  <a:ext uri="{FF2B5EF4-FFF2-40B4-BE49-F238E27FC236}">
                    <a16:creationId xmlns:a16="http://schemas.microsoft.com/office/drawing/2014/main" id="{982DD20D-2C2F-079E-9A72-8985EFD2297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98109" y="3092130"/>
                <a:ext cx="424158" cy="386456"/>
              </a:xfrm>
              <a:prstGeom prst="rect">
                <a:avLst/>
              </a:prstGeom>
            </p:spPr>
          </p:pic>
        </mc:Fallback>
      </mc:AlternateContent>
      <p:sp>
        <p:nvSpPr>
          <p:cNvPr id="81" name="Suorakulmio 8">
            <a:extLst>
              <a:ext uri="{FF2B5EF4-FFF2-40B4-BE49-F238E27FC236}">
                <a16:creationId xmlns:a16="http://schemas.microsoft.com/office/drawing/2014/main" id="{BF5980FD-79D0-7CA6-7B61-E06CF7A54CA5}"/>
              </a:ext>
            </a:extLst>
          </p:cNvPr>
          <p:cNvSpPr/>
          <p:nvPr/>
        </p:nvSpPr>
        <p:spPr>
          <a:xfrm>
            <a:off x="6424230" y="3106171"/>
            <a:ext cx="14980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Soccer</a:t>
            </a:r>
            <a:endParaRPr kumimoji="0" lang="fi-FI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2" name="3D Model 81" descr="Puck">
                <a:extLst>
                  <a:ext uri="{FF2B5EF4-FFF2-40B4-BE49-F238E27FC236}">
                    <a16:creationId xmlns:a16="http://schemas.microsoft.com/office/drawing/2014/main" id="{798B8226-2956-0957-58D4-43BFEA2C837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04287092"/>
                  </p:ext>
                </p:extLst>
              </p:nvPr>
            </p:nvGraphicFramePr>
            <p:xfrm>
              <a:off x="4504803" y="4503023"/>
              <a:ext cx="403691" cy="324000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403691" cy="324000"/>
                    </a:xfrm>
                    <a:prstGeom prst="rect">
                      <a:avLst/>
                    </a:prstGeom>
                  </am3d:spPr>
                  <am3d:camera>
                    <am3d:pos x="0" y="0" z="6836686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174598" d="1000000"/>
                    <am3d:preTrans dx="-34631" dy="-6056329" dz="11018"/>
                    <am3d:scale>
                      <am3d:sx n="1000000" d="1000000"/>
                      <am3d:sy n="1000000" d="1000000"/>
                      <am3d:sz n="1000000" d="1000000"/>
                    </am3d:scale>
                    <am3d:rot ax="-9480134" ay="-303815" az="-122525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58403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2" name="3D Model 81" descr="Puck">
                <a:extLst>
                  <a:ext uri="{FF2B5EF4-FFF2-40B4-BE49-F238E27FC236}">
                    <a16:creationId xmlns:a16="http://schemas.microsoft.com/office/drawing/2014/main" id="{798B8226-2956-0957-58D4-43BFEA2C837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504803" y="4503023"/>
                <a:ext cx="403691" cy="324000"/>
              </a:xfrm>
              <a:prstGeom prst="rect">
                <a:avLst/>
              </a:prstGeom>
            </p:spPr>
          </p:pic>
        </mc:Fallback>
      </mc:AlternateContent>
      <p:sp>
        <p:nvSpPr>
          <p:cNvPr id="83" name="Suorakulmio 8">
            <a:extLst>
              <a:ext uri="{FF2B5EF4-FFF2-40B4-BE49-F238E27FC236}">
                <a16:creationId xmlns:a16="http://schemas.microsoft.com/office/drawing/2014/main" id="{CFE8DB88-54EC-C3A1-822F-219077A3346B}"/>
              </a:ext>
            </a:extLst>
          </p:cNvPr>
          <p:cNvSpPr/>
          <p:nvPr/>
        </p:nvSpPr>
        <p:spPr>
          <a:xfrm>
            <a:off x="4706648" y="4514678"/>
            <a:ext cx="14980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Ice hockey</a:t>
            </a:r>
            <a:endParaRPr kumimoji="0" lang="fi-FI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4" name="3D Model 83" descr="American Football Ball">
                <a:extLst>
                  <a:ext uri="{FF2B5EF4-FFF2-40B4-BE49-F238E27FC236}">
                    <a16:creationId xmlns:a16="http://schemas.microsoft.com/office/drawing/2014/main" id="{D9087DEC-3809-CB14-D12F-16EAF664269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94336942"/>
                  </p:ext>
                </p:extLst>
              </p:nvPr>
            </p:nvGraphicFramePr>
            <p:xfrm>
              <a:off x="6183558" y="3770871"/>
              <a:ext cx="458483" cy="252000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458483" cy="252000"/>
                    </a:xfrm>
                    <a:prstGeom prst="rect">
                      <a:avLst/>
                    </a:prstGeom>
                  </am3d:spPr>
                  <am3d:camera>
                    <am3d:pos x="0" y="0" z="5937434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4060" d="1000000"/>
                    <am3d:preTrans dx="0" dy="78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5386339" ay="-534234" az="-5311440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60946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4" name="3D Model 83" descr="American Football Ball">
                <a:extLst>
                  <a:ext uri="{FF2B5EF4-FFF2-40B4-BE49-F238E27FC236}">
                    <a16:creationId xmlns:a16="http://schemas.microsoft.com/office/drawing/2014/main" id="{D9087DEC-3809-CB14-D12F-16EAF664269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183558" y="3770871"/>
                <a:ext cx="458483" cy="252000"/>
              </a:xfrm>
              <a:prstGeom prst="rect">
                <a:avLst/>
              </a:prstGeom>
            </p:spPr>
          </p:pic>
        </mc:Fallback>
      </mc:AlternateContent>
      <p:sp>
        <p:nvSpPr>
          <p:cNvPr id="85" name="Suorakulmio 8">
            <a:extLst>
              <a:ext uri="{FF2B5EF4-FFF2-40B4-BE49-F238E27FC236}">
                <a16:creationId xmlns:a16="http://schemas.microsoft.com/office/drawing/2014/main" id="{BD0959D3-89B5-C93A-20B8-D88D9780D98B}"/>
              </a:ext>
            </a:extLst>
          </p:cNvPr>
          <p:cNvSpPr/>
          <p:nvPr/>
        </p:nvSpPr>
        <p:spPr>
          <a:xfrm>
            <a:off x="6524672" y="3744046"/>
            <a:ext cx="14980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Am. football</a:t>
            </a:r>
            <a:endParaRPr kumimoji="0" lang="fi-FI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6" name="3D Model 85" descr="Classic Baseball">
                <a:extLst>
                  <a:ext uri="{FF2B5EF4-FFF2-40B4-BE49-F238E27FC236}">
                    <a16:creationId xmlns:a16="http://schemas.microsoft.com/office/drawing/2014/main" id="{7C436603-FFBA-C7CA-A3D5-8D302CF6EA8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51327065"/>
                  </p:ext>
                </p:extLst>
              </p:nvPr>
            </p:nvGraphicFramePr>
            <p:xfrm>
              <a:off x="7856030" y="4045071"/>
              <a:ext cx="289790" cy="288000"/>
            </p:xfrm>
            <a:graphic>
              <a:graphicData uri="http://schemas.microsoft.com/office/drawing/2017/model3d">
                <am3d:model3d r:embed="rId12">
                  <am3d:spPr>
                    <a:xfrm>
                      <a:off x="0" y="0"/>
                      <a:ext cx="289790" cy="288000"/>
                    </a:xfrm>
                    <a:prstGeom prst="rect">
                      <a:avLst/>
                    </a:prstGeom>
                  </am3d:spPr>
                  <am3d:camera>
                    <am3d:pos x="0" y="0" z="810797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681248" d="1000000"/>
                    <am3d:preTrans dx="1" dy="-17879589" dz="-41497"/>
                    <am3d:scale>
                      <am3d:sx n="1000000" d="1000000"/>
                      <am3d:sy n="1000000" d="1000000"/>
                      <am3d:sz n="1000000" d="1000000"/>
                    </am3d:scale>
                    <am3d:rot ax="-4671755" ay="1377699" az="-3667945"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49729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6" name="3D Model 85" descr="Classic Baseball">
                <a:extLst>
                  <a:ext uri="{FF2B5EF4-FFF2-40B4-BE49-F238E27FC236}">
                    <a16:creationId xmlns:a16="http://schemas.microsoft.com/office/drawing/2014/main" id="{7C436603-FFBA-C7CA-A3D5-8D302CF6EA8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856030" y="4045071"/>
                <a:ext cx="289790" cy="288000"/>
              </a:xfrm>
              <a:prstGeom prst="rect">
                <a:avLst/>
              </a:prstGeom>
            </p:spPr>
          </p:pic>
        </mc:Fallback>
      </mc:AlternateContent>
      <p:sp>
        <p:nvSpPr>
          <p:cNvPr id="87" name="Suorakulmio 8">
            <a:extLst>
              <a:ext uri="{FF2B5EF4-FFF2-40B4-BE49-F238E27FC236}">
                <a16:creationId xmlns:a16="http://schemas.microsoft.com/office/drawing/2014/main" id="{DD653F30-BD24-51E8-23DB-1A58ABCC18A6}"/>
              </a:ext>
            </a:extLst>
          </p:cNvPr>
          <p:cNvSpPr/>
          <p:nvPr/>
        </p:nvSpPr>
        <p:spPr>
          <a:xfrm>
            <a:off x="7830630" y="4037347"/>
            <a:ext cx="14980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Baseball</a:t>
            </a:r>
            <a:endParaRPr kumimoji="0" lang="fi-FI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8" name="3D Model 87" descr="Basketball">
                <a:extLst>
                  <a:ext uri="{FF2B5EF4-FFF2-40B4-BE49-F238E27FC236}">
                    <a16:creationId xmlns:a16="http://schemas.microsoft.com/office/drawing/2014/main" id="{0A1A8705-140A-5234-1474-CEF365AFD6A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07690343"/>
                  </p:ext>
                </p:extLst>
              </p:nvPr>
            </p:nvGraphicFramePr>
            <p:xfrm>
              <a:off x="7199509" y="4135135"/>
              <a:ext cx="324000" cy="324000"/>
            </p:xfrm>
            <a:graphic>
              <a:graphicData uri="http://schemas.microsoft.com/office/drawing/2017/model3d">
                <am3d:model3d r:embed="rId14">
                  <am3d:spPr>
                    <a:xfrm>
                      <a:off x="0" y="0"/>
                      <a:ext cx="324000" cy="324000"/>
                    </a:xfrm>
                    <a:prstGeom prst="rect">
                      <a:avLst/>
                    </a:prstGeom>
                  </am3d:spPr>
                  <am3d:camera>
                    <am3d:pos x="0" y="0" z="814637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549093" d="1000000"/>
                    <am3d:preTrans dx="0" dy="-17998034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1656603" ay="1617426" az="-800289"/>
                    <am3d:postTrans dx="0" dy="0" dz="0"/>
                  </am3d:trans>
                  <am3d:raster rName="Office3DRenderer" rVer="16.0.8326">
                    <am3d:blip r:embed="rId15"/>
                  </am3d:raster>
                  <am3d:objViewport viewportSz="57212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8" name="3D Model 87" descr="Basketball">
                <a:extLst>
                  <a:ext uri="{FF2B5EF4-FFF2-40B4-BE49-F238E27FC236}">
                    <a16:creationId xmlns:a16="http://schemas.microsoft.com/office/drawing/2014/main" id="{0A1A8705-140A-5234-1474-CEF365AFD6A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199509" y="4135135"/>
                <a:ext cx="324000" cy="324000"/>
              </a:xfrm>
              <a:prstGeom prst="rect">
                <a:avLst/>
              </a:prstGeom>
            </p:spPr>
          </p:pic>
        </mc:Fallback>
      </mc:AlternateContent>
      <p:sp>
        <p:nvSpPr>
          <p:cNvPr id="89" name="Suorakulmio 8">
            <a:extLst>
              <a:ext uri="{FF2B5EF4-FFF2-40B4-BE49-F238E27FC236}">
                <a16:creationId xmlns:a16="http://schemas.microsoft.com/office/drawing/2014/main" id="{4B27F8B6-64D7-2E62-2CA1-354D99AB3980}"/>
              </a:ext>
            </a:extLst>
          </p:cNvPr>
          <p:cNvSpPr/>
          <p:nvPr/>
        </p:nvSpPr>
        <p:spPr>
          <a:xfrm>
            <a:off x="6609189" y="4419338"/>
            <a:ext cx="14980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Basketball</a:t>
            </a:r>
            <a:endParaRPr kumimoji="0" lang="fi-FI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0" name="3D Model 89" descr="Bicycle">
                <a:extLst>
                  <a:ext uri="{FF2B5EF4-FFF2-40B4-BE49-F238E27FC236}">
                    <a16:creationId xmlns:a16="http://schemas.microsoft.com/office/drawing/2014/main" id="{1F1A93DA-0DD7-F685-DE38-9E5DA728385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57986115"/>
                  </p:ext>
                </p:extLst>
              </p:nvPr>
            </p:nvGraphicFramePr>
            <p:xfrm>
              <a:off x="6017257" y="2279069"/>
              <a:ext cx="503796" cy="451180"/>
            </p:xfrm>
            <a:graphic>
              <a:graphicData uri="http://schemas.microsoft.com/office/drawing/2017/model3d">
                <am3d:model3d r:embed="rId16">
                  <am3d:spPr>
                    <a:xfrm>
                      <a:off x="0" y="0"/>
                      <a:ext cx="503796" cy="451180"/>
                    </a:xfrm>
                    <a:prstGeom prst="rect">
                      <a:avLst/>
                    </a:prstGeom>
                  </am3d:spPr>
                  <am3d:camera>
                    <am3d:pos x="0" y="0" z="5622218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19265" d="1000000"/>
                    <am3d:preTrans dx="0" dy="-10663436" dz="-369062"/>
                    <am3d:scale>
                      <am3d:sx n="1000000" d="1000000"/>
                      <am3d:sy n="1000000" d="1000000"/>
                      <am3d:sz n="1000000" d="1000000"/>
                    </am3d:scale>
                    <am3d:rot ax="9391875" ay="2523259" az="9827078"/>
                    <am3d:postTrans dx="0" dy="0" dz="0"/>
                  </am3d:trans>
                  <am3d:raster rName="Office3DRenderer" rVer="16.0.8326">
                    <am3d:blip r:embed="rId17"/>
                  </am3d:raster>
                  <am3d:objViewport viewportSz="72215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0" name="3D Model 89" descr="Bicycle">
                <a:extLst>
                  <a:ext uri="{FF2B5EF4-FFF2-40B4-BE49-F238E27FC236}">
                    <a16:creationId xmlns:a16="http://schemas.microsoft.com/office/drawing/2014/main" id="{1F1A93DA-0DD7-F685-DE38-9E5DA728385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017257" y="2279069"/>
                <a:ext cx="503796" cy="451180"/>
              </a:xfrm>
              <a:prstGeom prst="rect">
                <a:avLst/>
              </a:prstGeom>
            </p:spPr>
          </p:pic>
        </mc:Fallback>
      </mc:AlternateContent>
      <p:sp>
        <p:nvSpPr>
          <p:cNvPr id="91" name="Suorakulmio 8">
            <a:extLst>
              <a:ext uri="{FF2B5EF4-FFF2-40B4-BE49-F238E27FC236}">
                <a16:creationId xmlns:a16="http://schemas.microsoft.com/office/drawing/2014/main" id="{0C3A02F6-AC8B-E1CE-3691-5B43C644CDD5}"/>
              </a:ext>
            </a:extLst>
          </p:cNvPr>
          <p:cNvSpPr/>
          <p:nvPr/>
        </p:nvSpPr>
        <p:spPr>
          <a:xfrm>
            <a:off x="4908494" y="2343379"/>
            <a:ext cx="14980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Cycling</a:t>
            </a:r>
            <a:endParaRPr kumimoji="0" lang="fi-FI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265652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000">
              <a:schemeClr val="bg1">
                <a:lumMod val="10000"/>
              </a:schemeClr>
            </a:gs>
            <a:gs pos="100000">
              <a:srgbClr val="142435"/>
            </a:gs>
          </a:gsLst>
          <a:lin ang="0" scaled="0"/>
        </a:gra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just logo sprint dark.png" descr="just logo sprint dark.png">
            <a:extLst>
              <a:ext uri="{FF2B5EF4-FFF2-40B4-BE49-F238E27FC236}">
                <a16:creationId xmlns:a16="http://schemas.microsoft.com/office/drawing/2014/main" id="{7C57233A-B216-18E3-DA8B-48DE2A86EE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688" y="6279808"/>
            <a:ext cx="378303" cy="470252"/>
          </a:xfrm>
          <a:prstGeom prst="rect">
            <a:avLst/>
          </a:prstGeom>
          <a:ln w="3175">
            <a:miter lim="400000"/>
          </a:ln>
        </p:spPr>
      </p:pic>
      <p:sp>
        <p:nvSpPr>
          <p:cNvPr id="47" name="Google Shape;76;p15">
            <a:extLst>
              <a:ext uri="{FF2B5EF4-FFF2-40B4-BE49-F238E27FC236}">
                <a16:creationId xmlns:a16="http://schemas.microsoft.com/office/drawing/2014/main" id="{E02C9A64-35CF-718D-F651-A0C0780BEE58}"/>
              </a:ext>
            </a:extLst>
          </p:cNvPr>
          <p:cNvSpPr txBox="1"/>
          <p:nvPr/>
        </p:nvSpPr>
        <p:spPr>
          <a:xfrm>
            <a:off x="5568706" y="6514934"/>
            <a:ext cx="1054213" cy="203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7" tIns="45707" rIns="45707" bIns="45707" anchor="t" anchorCtr="0">
            <a:spAutoFit/>
          </a:bodyPr>
          <a:lstStyle/>
          <a:p>
            <a:pPr marL="0" marR="0" lvl="0" indent="0" algn="ctr" defTabSz="45710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PT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t>*Confidential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E41EC6B1-E3C1-E123-9B3A-9AACAB42C2CC}"/>
              </a:ext>
            </a:extLst>
          </p:cNvPr>
          <p:cNvSpPr txBox="1">
            <a:spLocks/>
          </p:cNvSpPr>
          <p:nvPr/>
        </p:nvSpPr>
        <p:spPr>
          <a:xfrm>
            <a:off x="838200" y="2661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NEW 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</a:rPr>
              <a:t>SPORTS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CONSUMER</a:t>
            </a:r>
            <a:endParaRPr kumimoji="0" lang="en-FI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9" name="Google Shape;156;p23">
            <a:extLst>
              <a:ext uri="{FF2B5EF4-FFF2-40B4-BE49-F238E27FC236}">
                <a16:creationId xmlns:a16="http://schemas.microsoft.com/office/drawing/2014/main" id="{A5371371-C655-0480-9E8E-42F9EBC679F2}"/>
              </a:ext>
            </a:extLst>
          </p:cNvPr>
          <p:cNvSpPr txBox="1"/>
          <p:nvPr/>
        </p:nvSpPr>
        <p:spPr>
          <a:xfrm>
            <a:off x="11515376" y="6435218"/>
            <a:ext cx="562277" cy="40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647" tIns="117647" rIns="117647" bIns="117647" anchor="t" anchorCtr="0">
            <a:noAutofit/>
          </a:bodyPr>
          <a:lstStyle/>
          <a:p>
            <a:pPr marL="0" marR="0" lvl="0" indent="0" algn="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pt-PT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chivo"/>
              </a:rPr>
              <a:pPr marL="0" marR="0" lvl="0" indent="0" algn="r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6</a:t>
            </a:fld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chivo"/>
            </a:endParaRPr>
          </a:p>
        </p:txBody>
      </p:sp>
      <p:sp>
        <p:nvSpPr>
          <p:cNvPr id="32" name="Google Shape;460;p51">
            <a:extLst>
              <a:ext uri="{FF2B5EF4-FFF2-40B4-BE49-F238E27FC236}">
                <a16:creationId xmlns:a16="http://schemas.microsoft.com/office/drawing/2014/main" id="{10890CF5-5946-69BD-CF22-54218CC4F35D}"/>
              </a:ext>
            </a:extLst>
          </p:cNvPr>
          <p:cNvSpPr/>
          <p:nvPr/>
        </p:nvSpPr>
        <p:spPr>
          <a:xfrm>
            <a:off x="794" y="1692339"/>
            <a:ext cx="2987611" cy="467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991" tIns="71991" rIns="71991" bIns="71991" anchor="ctr" anchorCtr="0">
            <a:noAutofit/>
          </a:bodyPr>
          <a:lstStyle/>
          <a:p>
            <a:pPr algn="ctr" defTabSz="914217">
              <a:buClr>
                <a:srgbClr val="000000"/>
              </a:buClr>
              <a:buSzPts val="1100"/>
              <a:defRPr/>
            </a:pPr>
            <a:r>
              <a:rPr lang="fi-FI" sz="2400" b="1" dirty="0">
                <a:solidFill>
                  <a:schemeClr val="bg1"/>
                </a:solidFill>
                <a:latin typeface="Helvetica Neue" panose="02000503000000020004"/>
                <a:cs typeface="Helvetica Neue" panose="02000503000000020004" pitchFamily="2" charset="0"/>
                <a:sym typeface="Century Gothic"/>
              </a:rPr>
              <a:t>Mobile-</a:t>
            </a:r>
            <a:r>
              <a:rPr lang="fi-FI" sz="2400" b="1" dirty="0" err="1">
                <a:solidFill>
                  <a:schemeClr val="bg1"/>
                </a:solidFill>
                <a:latin typeface="Helvetica Neue" panose="02000503000000020004"/>
                <a:cs typeface="Helvetica Neue" panose="02000503000000020004" pitchFamily="2" charset="0"/>
                <a:sym typeface="Century Gothic"/>
              </a:rPr>
              <a:t>first</a:t>
            </a:r>
            <a:endParaRPr lang="fi-FI" sz="2400" b="1" dirty="0">
              <a:solidFill>
                <a:schemeClr val="bg1"/>
              </a:solidFill>
              <a:latin typeface="Helvetica Neue" panose="02000503000000020004"/>
              <a:cs typeface="Helvetica Neue" panose="02000503000000020004" pitchFamily="2" charset="0"/>
              <a:sym typeface="Arial"/>
            </a:endParaRPr>
          </a:p>
        </p:txBody>
      </p:sp>
      <p:sp>
        <p:nvSpPr>
          <p:cNvPr id="33" name="Google Shape;460;p51">
            <a:extLst>
              <a:ext uri="{FF2B5EF4-FFF2-40B4-BE49-F238E27FC236}">
                <a16:creationId xmlns:a16="http://schemas.microsoft.com/office/drawing/2014/main" id="{63461BF0-958F-2B95-9151-1F2BEF90BA60}"/>
              </a:ext>
            </a:extLst>
          </p:cNvPr>
          <p:cNvSpPr/>
          <p:nvPr/>
        </p:nvSpPr>
        <p:spPr>
          <a:xfrm>
            <a:off x="3068394" y="1692339"/>
            <a:ext cx="2987611" cy="467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991" tIns="71991" rIns="71991" bIns="71991" anchor="ctr" anchorCtr="0">
            <a:noAutofit/>
          </a:bodyPr>
          <a:lstStyle/>
          <a:p>
            <a:pPr algn="ctr" defTabSz="914217">
              <a:buClr>
                <a:srgbClr val="000000"/>
              </a:buClr>
              <a:buSzPts val="1100"/>
              <a:defRPr/>
            </a:pPr>
            <a:r>
              <a:rPr lang="fi-FI" sz="2400" b="1" dirty="0" err="1">
                <a:solidFill>
                  <a:schemeClr val="bg1"/>
                </a:solidFill>
                <a:latin typeface="Helvetica Neue" panose="02000503000000020004"/>
                <a:cs typeface="Helvetica Neue" panose="02000503000000020004" pitchFamily="2" charset="0"/>
                <a:sym typeface="Century Gothic"/>
              </a:rPr>
              <a:t>Personality-driven</a:t>
            </a:r>
            <a:endParaRPr lang="fi-FI" sz="2400" b="1" dirty="0">
              <a:solidFill>
                <a:schemeClr val="bg1"/>
              </a:solidFill>
              <a:latin typeface="Helvetica Neue" panose="02000503000000020004"/>
              <a:cs typeface="Helvetica Neue" panose="02000503000000020004" pitchFamily="2" charset="0"/>
              <a:sym typeface="Arial"/>
            </a:endParaRPr>
          </a:p>
        </p:txBody>
      </p:sp>
      <p:sp>
        <p:nvSpPr>
          <p:cNvPr id="34" name="Google Shape;460;p51">
            <a:extLst>
              <a:ext uri="{FF2B5EF4-FFF2-40B4-BE49-F238E27FC236}">
                <a16:creationId xmlns:a16="http://schemas.microsoft.com/office/drawing/2014/main" id="{79ECB22C-6C5A-A627-9626-7B53D6A23CFD}"/>
              </a:ext>
            </a:extLst>
          </p:cNvPr>
          <p:cNvSpPr/>
          <p:nvPr/>
        </p:nvSpPr>
        <p:spPr>
          <a:xfrm>
            <a:off x="6135995" y="1692339"/>
            <a:ext cx="2987611" cy="467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991" tIns="71991" rIns="71991" bIns="71991" anchor="ctr" anchorCtr="0">
            <a:noAutofit/>
          </a:bodyPr>
          <a:lstStyle/>
          <a:p>
            <a:pPr algn="ctr" defTabSz="914217">
              <a:buClr>
                <a:srgbClr val="000000"/>
              </a:buClr>
              <a:buSzPts val="1100"/>
              <a:defRPr/>
            </a:pPr>
            <a:r>
              <a:rPr lang="fi-FI" sz="2400" b="1" dirty="0">
                <a:solidFill>
                  <a:schemeClr val="bg1"/>
                </a:solidFill>
                <a:latin typeface="Helvetica Neue" panose="02000503000000020004"/>
                <a:cs typeface="Helvetica Neue" panose="02000503000000020004" pitchFamily="2" charset="0"/>
                <a:sym typeface="Century Gothic"/>
              </a:rPr>
              <a:t>New </a:t>
            </a:r>
            <a:r>
              <a:rPr lang="fi-FI" sz="2400" b="1" dirty="0" err="1">
                <a:solidFill>
                  <a:schemeClr val="bg1"/>
                </a:solidFill>
                <a:latin typeface="Helvetica Neue" panose="02000503000000020004"/>
                <a:cs typeface="Helvetica Neue" panose="02000503000000020004" pitchFamily="2" charset="0"/>
                <a:sym typeface="Century Gothic"/>
              </a:rPr>
              <a:t>influences</a:t>
            </a:r>
            <a:endParaRPr lang="fi-FI" sz="2400" b="1" dirty="0">
              <a:solidFill>
                <a:schemeClr val="bg1"/>
              </a:solidFill>
              <a:latin typeface="Helvetica Neue" panose="02000503000000020004"/>
              <a:cs typeface="Helvetica Neue" panose="02000503000000020004" pitchFamily="2" charset="0"/>
              <a:sym typeface="Arial"/>
            </a:endParaRPr>
          </a:p>
        </p:txBody>
      </p:sp>
      <p:sp>
        <p:nvSpPr>
          <p:cNvPr id="35" name="Google Shape;460;p51">
            <a:extLst>
              <a:ext uri="{FF2B5EF4-FFF2-40B4-BE49-F238E27FC236}">
                <a16:creationId xmlns:a16="http://schemas.microsoft.com/office/drawing/2014/main" id="{DCD91CB6-4A93-A576-017A-18250CCCDE82}"/>
              </a:ext>
            </a:extLst>
          </p:cNvPr>
          <p:cNvSpPr/>
          <p:nvPr/>
        </p:nvSpPr>
        <p:spPr>
          <a:xfrm>
            <a:off x="9203595" y="1692339"/>
            <a:ext cx="2987611" cy="467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991" tIns="71991" rIns="71991" bIns="71991" anchor="ctr" anchorCtr="0">
            <a:noAutofit/>
          </a:bodyPr>
          <a:lstStyle/>
          <a:p>
            <a:pPr algn="ctr" defTabSz="914217">
              <a:buClr>
                <a:srgbClr val="000000"/>
              </a:buClr>
              <a:buSzPts val="1100"/>
              <a:defRPr/>
            </a:pPr>
            <a:r>
              <a:rPr lang="fi-FI" sz="2400" b="1" dirty="0">
                <a:solidFill>
                  <a:schemeClr val="bg1"/>
                </a:solidFill>
                <a:latin typeface="Helvetica Neue" panose="02000503000000020004"/>
                <a:cs typeface="Helvetica Neue" panose="02000503000000020004" pitchFamily="2" charset="0"/>
                <a:sym typeface="Century Gothic"/>
              </a:rPr>
              <a:t>New </a:t>
            </a:r>
            <a:r>
              <a:rPr lang="fi-FI" sz="2400" b="1" dirty="0" err="1">
                <a:solidFill>
                  <a:schemeClr val="bg1"/>
                </a:solidFill>
                <a:latin typeface="Helvetica Neue" panose="02000503000000020004"/>
                <a:cs typeface="Helvetica Neue" panose="02000503000000020004" pitchFamily="2" charset="0"/>
                <a:sym typeface="Century Gothic"/>
              </a:rPr>
              <a:t>platforms</a:t>
            </a:r>
            <a:endParaRPr lang="fi-FI" sz="2400" b="1" dirty="0">
              <a:solidFill>
                <a:schemeClr val="bg1"/>
              </a:solidFill>
              <a:latin typeface="Helvetica Neue" panose="02000503000000020004"/>
              <a:cs typeface="Helvetica Neue" panose="02000503000000020004" pitchFamily="2" charset="0"/>
              <a:sym typeface="Arial"/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38DDE499-A4FF-9772-6ED9-991CD97FC5AF}"/>
              </a:ext>
            </a:extLst>
          </p:cNvPr>
          <p:cNvSpPr txBox="1"/>
          <p:nvPr/>
        </p:nvSpPr>
        <p:spPr>
          <a:xfrm>
            <a:off x="1075543" y="5222235"/>
            <a:ext cx="10039328" cy="72703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45708" bIns="45708" anchor="ctr">
            <a:spAutoFit/>
          </a:bodyPr>
          <a:lstStyle/>
          <a:p>
            <a:pPr algn="ctr" defTabSz="457018">
              <a:lnSpc>
                <a:spcPct val="107000"/>
              </a:lnSpc>
              <a:spcAft>
                <a:spcPts val="400"/>
              </a:spcAft>
              <a:buClr>
                <a:srgbClr val="000000"/>
              </a:buClr>
              <a:defRPr/>
            </a:pPr>
            <a:r>
              <a:rPr lang="en-GB" sz="2000" b="1" kern="0" dirty="0">
                <a:solidFill>
                  <a:schemeClr val="bg1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Generation Z has very different expectations for sports but at the same time are willing to spend more than any other consumer group.</a:t>
            </a:r>
            <a:endParaRPr lang="en-FI" sz="2000" b="1" kern="0" dirty="0">
              <a:solidFill>
                <a:schemeClr val="bg1"/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  <a:sym typeface="Arial"/>
            </a:endParaRPr>
          </a:p>
        </p:txBody>
      </p:sp>
      <p:pic>
        <p:nvPicPr>
          <p:cNvPr id="41" name="Picture 40" descr="A collage of a person playing football&#10;&#10;Description automatically generated with low confidence">
            <a:extLst>
              <a:ext uri="{FF2B5EF4-FFF2-40B4-BE49-F238E27FC236}">
                <a16:creationId xmlns:a16="http://schemas.microsoft.com/office/drawing/2014/main" id="{88CC7694-0CA0-87D4-0593-6FF9956139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250" t="1" b="1354"/>
          <a:stretch/>
        </p:blipFill>
        <p:spPr>
          <a:xfrm>
            <a:off x="6135995" y="2249979"/>
            <a:ext cx="2987611" cy="2520981"/>
          </a:xfrm>
          <a:prstGeom prst="rect">
            <a:avLst/>
          </a:prstGeom>
        </p:spPr>
      </p:pic>
      <p:pic>
        <p:nvPicPr>
          <p:cNvPr id="51" name="Picture 50" descr="A logo on a blue background&#10;&#10;Description automatically generated">
            <a:extLst>
              <a:ext uri="{FF2B5EF4-FFF2-40B4-BE49-F238E27FC236}">
                <a16:creationId xmlns:a16="http://schemas.microsoft.com/office/drawing/2014/main" id="{2FF495AA-E336-046E-563D-961CBB97ED7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8" r="16608"/>
          <a:stretch/>
        </p:blipFill>
        <p:spPr>
          <a:xfrm>
            <a:off x="9203595" y="2252269"/>
            <a:ext cx="2987612" cy="2516400"/>
          </a:xfrm>
          <a:prstGeom prst="rect">
            <a:avLst/>
          </a:prstGeom>
        </p:spPr>
      </p:pic>
      <p:pic>
        <p:nvPicPr>
          <p:cNvPr id="2" name="Picture 1" descr="A picture containing person, outdoor, close&#10;&#10;Description automatically generated">
            <a:extLst>
              <a:ext uri="{FF2B5EF4-FFF2-40B4-BE49-F238E27FC236}">
                <a16:creationId xmlns:a16="http://schemas.microsoft.com/office/drawing/2014/main" id="{8089B1D0-E62E-0ACC-F485-3C209379681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261"/>
          <a:stretch/>
        </p:blipFill>
        <p:spPr>
          <a:xfrm>
            <a:off x="12357" y="2244638"/>
            <a:ext cx="2987611" cy="2531662"/>
          </a:xfrm>
          <a:prstGeom prst="rect">
            <a:avLst/>
          </a:prstGeom>
        </p:spPr>
      </p:pic>
      <p:pic>
        <p:nvPicPr>
          <p:cNvPr id="3" name="Picture 2" descr="A person with his eyes closed and a microphone in front of a pink wall&#10;&#10;Description automatically generated">
            <a:extLst>
              <a:ext uri="{FF2B5EF4-FFF2-40B4-BE49-F238E27FC236}">
                <a16:creationId xmlns:a16="http://schemas.microsoft.com/office/drawing/2014/main" id="{E6AAF02C-A5FE-3F0A-662C-E3129837531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9" r="24830"/>
          <a:stretch/>
        </p:blipFill>
        <p:spPr>
          <a:xfrm>
            <a:off x="3068392" y="2244638"/>
            <a:ext cx="2987612" cy="253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992023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000">
              <a:schemeClr val="bg1">
                <a:lumMod val="10000"/>
              </a:schemeClr>
            </a:gs>
            <a:gs pos="100000">
              <a:srgbClr val="142435"/>
            </a:gs>
          </a:gsLst>
          <a:lin ang="0" scaled="0"/>
        </a:gra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just logo sprint dark.png" descr="just logo sprint dark.png">
            <a:extLst>
              <a:ext uri="{FF2B5EF4-FFF2-40B4-BE49-F238E27FC236}">
                <a16:creationId xmlns:a16="http://schemas.microsoft.com/office/drawing/2014/main" id="{7C57233A-B216-18E3-DA8B-48DE2A86EE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688" y="6279808"/>
            <a:ext cx="378303" cy="470252"/>
          </a:xfrm>
          <a:prstGeom prst="rect">
            <a:avLst/>
          </a:prstGeom>
          <a:ln w="3175">
            <a:miter lim="400000"/>
          </a:ln>
        </p:spPr>
      </p:pic>
      <p:sp>
        <p:nvSpPr>
          <p:cNvPr id="47" name="Google Shape;76;p15">
            <a:extLst>
              <a:ext uri="{FF2B5EF4-FFF2-40B4-BE49-F238E27FC236}">
                <a16:creationId xmlns:a16="http://schemas.microsoft.com/office/drawing/2014/main" id="{E02C9A64-35CF-718D-F651-A0C0780BEE58}"/>
              </a:ext>
            </a:extLst>
          </p:cNvPr>
          <p:cNvSpPr txBox="1"/>
          <p:nvPr/>
        </p:nvSpPr>
        <p:spPr>
          <a:xfrm>
            <a:off x="5568706" y="6514934"/>
            <a:ext cx="1054213" cy="203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7" tIns="45707" rIns="45707" bIns="45707" anchor="t" anchorCtr="0">
            <a:spAutoFit/>
          </a:bodyPr>
          <a:lstStyle/>
          <a:p>
            <a:pPr marL="0" marR="0" lvl="0" indent="0" algn="ctr" defTabSz="45710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PT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t>*Confidential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E41EC6B1-E3C1-E123-9B3A-9AACAB42C2CC}"/>
              </a:ext>
            </a:extLst>
          </p:cNvPr>
          <p:cNvSpPr txBox="1">
            <a:spLocks/>
          </p:cNvSpPr>
          <p:nvPr/>
        </p:nvSpPr>
        <p:spPr>
          <a:xfrm>
            <a:off x="838200" y="2661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2F6FA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MEDIA DISRUPTION OPENS NEW OPPORTUNITIES FOR TEAMS</a:t>
            </a:r>
            <a:endParaRPr kumimoji="0" lang="en-FI" sz="4000" b="0" i="0" u="none" strike="noStrike" kern="1200" cap="none" spc="0" normalizeH="0" baseline="0" noProof="0" dirty="0">
              <a:ln>
                <a:noFill/>
              </a:ln>
              <a:solidFill>
                <a:srgbClr val="F2F6FA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9" name="Google Shape;156;p23">
            <a:extLst>
              <a:ext uri="{FF2B5EF4-FFF2-40B4-BE49-F238E27FC236}">
                <a16:creationId xmlns:a16="http://schemas.microsoft.com/office/drawing/2014/main" id="{A5371371-C655-0480-9E8E-42F9EBC679F2}"/>
              </a:ext>
            </a:extLst>
          </p:cNvPr>
          <p:cNvSpPr txBox="1"/>
          <p:nvPr/>
        </p:nvSpPr>
        <p:spPr>
          <a:xfrm>
            <a:off x="11515376" y="6435218"/>
            <a:ext cx="562277" cy="40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647" tIns="117647" rIns="117647" bIns="117647" anchor="t" anchorCtr="0">
            <a:noAutofit/>
          </a:bodyPr>
          <a:lstStyle/>
          <a:p>
            <a:pPr marL="0" marR="0" lvl="0" indent="0" algn="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pt-PT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chivo"/>
              </a:rPr>
              <a:pPr marL="0" marR="0" lvl="0" indent="0" algn="r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7</a:t>
            </a:fld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chivo"/>
            </a:endParaRPr>
          </a:p>
        </p:txBody>
      </p:sp>
      <p:pic>
        <p:nvPicPr>
          <p:cNvPr id="15" name="Picture 14" descr="A group of men playing basketball&#10;&#10;Description automatically generated">
            <a:extLst>
              <a:ext uri="{FF2B5EF4-FFF2-40B4-BE49-F238E27FC236}">
                <a16:creationId xmlns:a16="http://schemas.microsoft.com/office/drawing/2014/main" id="{D58594B1-8E07-79E1-9FC5-60C1B221A0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3771" y="2505134"/>
            <a:ext cx="3007823" cy="1691900"/>
          </a:xfrm>
          <a:prstGeom prst="rect">
            <a:avLst/>
          </a:prstGeom>
        </p:spPr>
      </p:pic>
      <p:sp>
        <p:nvSpPr>
          <p:cNvPr id="18" name="Google Shape;243;p15">
            <a:extLst>
              <a:ext uri="{FF2B5EF4-FFF2-40B4-BE49-F238E27FC236}">
                <a16:creationId xmlns:a16="http://schemas.microsoft.com/office/drawing/2014/main" id="{50DD0140-116A-E9F3-838C-A09A3828CF7E}"/>
              </a:ext>
            </a:extLst>
          </p:cNvPr>
          <p:cNvSpPr/>
          <p:nvPr/>
        </p:nvSpPr>
        <p:spPr>
          <a:xfrm>
            <a:off x="1200405" y="4831147"/>
            <a:ext cx="3007823" cy="784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7" tIns="22847" rIns="45707" bIns="22847" anchor="t" anchorCtr="0">
            <a:spAutoFit/>
          </a:bodyPr>
          <a:lstStyle/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50% of new fans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are under 35 years old. 49% of fans visited their first race last year</a:t>
            </a:r>
            <a:endParaRPr kumimoji="0" lang="en-GB" sz="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244;p15">
            <a:extLst>
              <a:ext uri="{FF2B5EF4-FFF2-40B4-BE49-F238E27FC236}">
                <a16:creationId xmlns:a16="http://schemas.microsoft.com/office/drawing/2014/main" id="{B2D9DFAA-D35B-AED8-DB7A-AB252FAE02A6}"/>
              </a:ext>
            </a:extLst>
          </p:cNvPr>
          <p:cNvSpPr/>
          <p:nvPr/>
        </p:nvSpPr>
        <p:spPr>
          <a:xfrm>
            <a:off x="4592089" y="4866151"/>
            <a:ext cx="3007823" cy="784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7" tIns="22847" rIns="45707" bIns="22847" anchor="t" anchorCtr="0">
            <a:spAutoFit/>
          </a:bodyPr>
          <a:lstStyle/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P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Over </a:t>
            </a:r>
            <a:r>
              <a:rPr kumimoji="0" lang="pt-PT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2 millions viewers </a:t>
            </a:r>
            <a:r>
              <a:rPr kumimoji="0" lang="pt-P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online and </a:t>
            </a:r>
            <a:r>
              <a:rPr kumimoji="0" lang="pt-PT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92,000 audience </a:t>
            </a:r>
            <a:r>
              <a:rPr kumimoji="0" lang="pt-P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for debut season finale.</a:t>
            </a:r>
            <a:endParaRPr kumimoji="0" sz="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45;p15">
            <a:extLst>
              <a:ext uri="{FF2B5EF4-FFF2-40B4-BE49-F238E27FC236}">
                <a16:creationId xmlns:a16="http://schemas.microsoft.com/office/drawing/2014/main" id="{BCFF3C57-0380-918C-E5B8-24066E273A50}"/>
              </a:ext>
            </a:extLst>
          </p:cNvPr>
          <p:cNvSpPr/>
          <p:nvPr/>
        </p:nvSpPr>
        <p:spPr>
          <a:xfrm>
            <a:off x="7983771" y="4820291"/>
            <a:ext cx="3007823" cy="784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7" tIns="22847" rIns="45707" bIns="22847" anchor="t" anchorCtr="0">
            <a:spAutoFit/>
          </a:bodyPr>
          <a:lstStyle/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PT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Content with 425 million views </a:t>
            </a:r>
            <a:r>
              <a:rPr kumimoji="0" lang="pt-P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across all platforms during inaugural season.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" name="Google Shape;246;p15">
            <a:extLst>
              <a:ext uri="{FF2B5EF4-FFF2-40B4-BE49-F238E27FC236}">
                <a16:creationId xmlns:a16="http://schemas.microsoft.com/office/drawing/2014/main" id="{EEC7874E-645E-34DD-94E8-6E08F8EEEC68}"/>
              </a:ext>
            </a:extLst>
          </p:cNvPr>
          <p:cNvSpPr/>
          <p:nvPr/>
        </p:nvSpPr>
        <p:spPr>
          <a:xfrm>
            <a:off x="1200405" y="2114430"/>
            <a:ext cx="3007823" cy="323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7" tIns="22847" rIns="45707" bIns="22847" anchor="t" anchorCtr="0">
            <a:spAutoFit/>
          </a:bodyPr>
          <a:lstStyle/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Tx/>
              <a:buNone/>
              <a:tabLst/>
              <a:defRPr/>
            </a:pPr>
            <a:r>
              <a:rPr kumimoji="0" lang="pt-PT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Formula 1</a:t>
            </a:r>
            <a:endParaRPr kumimoji="0" lang="pt-PT" sz="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" name="Google Shape;247;p15">
            <a:extLst>
              <a:ext uri="{FF2B5EF4-FFF2-40B4-BE49-F238E27FC236}">
                <a16:creationId xmlns:a16="http://schemas.microsoft.com/office/drawing/2014/main" id="{3FAFEF47-B32F-9856-CAE4-231A8AFD1D04}"/>
              </a:ext>
            </a:extLst>
          </p:cNvPr>
          <p:cNvSpPr/>
          <p:nvPr/>
        </p:nvSpPr>
        <p:spPr>
          <a:xfrm>
            <a:off x="4592089" y="2114430"/>
            <a:ext cx="3007823" cy="323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7" tIns="22847" rIns="45707" bIns="22847" anchor="t" anchorCtr="0">
            <a:spAutoFit/>
          </a:bodyPr>
          <a:lstStyle/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Tx/>
              <a:buNone/>
              <a:tabLst/>
              <a:defRPr/>
            </a:pPr>
            <a:r>
              <a:rPr kumimoji="0" lang="pt-PT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Kings League</a:t>
            </a:r>
            <a:endParaRPr kumimoji="0" sz="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248;p15">
            <a:extLst>
              <a:ext uri="{FF2B5EF4-FFF2-40B4-BE49-F238E27FC236}">
                <a16:creationId xmlns:a16="http://schemas.microsoft.com/office/drawing/2014/main" id="{F7E3D9C3-91CE-7F4F-21D0-B68F83F64FAD}"/>
              </a:ext>
            </a:extLst>
          </p:cNvPr>
          <p:cNvSpPr/>
          <p:nvPr/>
        </p:nvSpPr>
        <p:spPr>
          <a:xfrm>
            <a:off x="7983771" y="2114430"/>
            <a:ext cx="3007823" cy="323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7" tIns="22847" rIns="45707" bIns="22847" anchor="t" anchorCtr="0">
            <a:spAutoFit/>
          </a:bodyPr>
          <a:lstStyle/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Tx/>
              <a:buNone/>
              <a:tabLst/>
              <a:defRPr/>
            </a:pPr>
            <a:r>
              <a:rPr kumimoji="0" lang="pt-PT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Overtime Elite</a:t>
            </a:r>
            <a:endParaRPr kumimoji="0" sz="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249;p15">
            <a:extLst>
              <a:ext uri="{FF2B5EF4-FFF2-40B4-BE49-F238E27FC236}">
                <a16:creationId xmlns:a16="http://schemas.microsoft.com/office/drawing/2014/main" id="{9A08E264-2023-DDE0-3FD0-C41A6E8064E2}"/>
              </a:ext>
            </a:extLst>
          </p:cNvPr>
          <p:cNvSpPr/>
          <p:nvPr/>
        </p:nvSpPr>
        <p:spPr>
          <a:xfrm rot="10800000">
            <a:off x="2371360" y="4383329"/>
            <a:ext cx="665913" cy="269965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45707" tIns="22847" rIns="45707" bIns="22847" anchor="ctr" anchorCtr="0">
            <a:noAutofit/>
          </a:bodyPr>
          <a:lstStyle/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0;p15">
            <a:extLst>
              <a:ext uri="{FF2B5EF4-FFF2-40B4-BE49-F238E27FC236}">
                <a16:creationId xmlns:a16="http://schemas.microsoft.com/office/drawing/2014/main" id="{9987C964-EBF9-AF26-13B0-E0090AC5224B}"/>
              </a:ext>
            </a:extLst>
          </p:cNvPr>
          <p:cNvSpPr/>
          <p:nvPr/>
        </p:nvSpPr>
        <p:spPr>
          <a:xfrm rot="10800000">
            <a:off x="5763033" y="4383329"/>
            <a:ext cx="665913" cy="269965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45707" tIns="22847" rIns="45707" bIns="22847" anchor="ctr" anchorCtr="0">
            <a:noAutofit/>
          </a:bodyPr>
          <a:lstStyle/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51;p15">
            <a:extLst>
              <a:ext uri="{FF2B5EF4-FFF2-40B4-BE49-F238E27FC236}">
                <a16:creationId xmlns:a16="http://schemas.microsoft.com/office/drawing/2014/main" id="{25923047-A4C3-C10A-C254-16B28A0D3187}"/>
              </a:ext>
            </a:extLst>
          </p:cNvPr>
          <p:cNvSpPr/>
          <p:nvPr/>
        </p:nvSpPr>
        <p:spPr>
          <a:xfrm rot="10800000">
            <a:off x="9154728" y="4383329"/>
            <a:ext cx="665913" cy="269965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45707" tIns="22847" rIns="45707" bIns="22847" anchor="ctr" anchorCtr="0">
            <a:noAutofit/>
          </a:bodyPr>
          <a:lstStyle/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" name="Picture 26" descr="Logo, icon&#10;&#10;Description automatically generated">
            <a:extLst>
              <a:ext uri="{FF2B5EF4-FFF2-40B4-BE49-F238E27FC236}">
                <a16:creationId xmlns:a16="http://schemas.microsoft.com/office/drawing/2014/main" id="{1A278E06-63CD-0F35-6021-069F5BFDE9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9113" y="3044123"/>
            <a:ext cx="857138" cy="661901"/>
          </a:xfrm>
          <a:prstGeom prst="rect">
            <a:avLst/>
          </a:prstGeom>
        </p:spPr>
      </p:pic>
      <p:pic>
        <p:nvPicPr>
          <p:cNvPr id="4" name="Picture 3" descr="A group of football players on a field&#10;&#10;Description automatically generated">
            <a:extLst>
              <a:ext uri="{FF2B5EF4-FFF2-40B4-BE49-F238E27FC236}">
                <a16:creationId xmlns:a16="http://schemas.microsoft.com/office/drawing/2014/main" id="{44E41B75-3DAB-EE14-55D1-A6B48419D3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143" y="2505133"/>
            <a:ext cx="3024307" cy="1700343"/>
          </a:xfrm>
          <a:prstGeom prst="rect">
            <a:avLst/>
          </a:prstGeom>
        </p:spPr>
      </p:pic>
      <p:pic>
        <p:nvPicPr>
          <p:cNvPr id="28" name="Google Shape;242;p15" descr="A group of people standing on a road with a bridge in the background&#10;&#10;Description automatically generated with low confidence">
            <a:extLst>
              <a:ext uri="{FF2B5EF4-FFF2-40B4-BE49-F238E27FC236}">
                <a16:creationId xmlns:a16="http://schemas.microsoft.com/office/drawing/2014/main" id="{52877A87-5847-A182-EAEC-3FC7B21EC57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00404" y="2505134"/>
            <a:ext cx="3007823" cy="1691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7041127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000">
              <a:schemeClr val="bg1">
                <a:lumMod val="10000"/>
              </a:schemeClr>
            </a:gs>
            <a:gs pos="100000">
              <a:srgbClr val="142435"/>
            </a:gs>
          </a:gsLst>
          <a:lin ang="0" scaled="0"/>
        </a:gra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just logo sprint dark.png" descr="just logo sprint dark.png">
            <a:extLst>
              <a:ext uri="{FF2B5EF4-FFF2-40B4-BE49-F238E27FC236}">
                <a16:creationId xmlns:a16="http://schemas.microsoft.com/office/drawing/2014/main" id="{7C57233A-B216-18E3-DA8B-48DE2A86EE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688" y="6279808"/>
            <a:ext cx="378303" cy="470252"/>
          </a:xfrm>
          <a:prstGeom prst="rect">
            <a:avLst/>
          </a:prstGeom>
          <a:ln w="3175">
            <a:miter lim="400000"/>
          </a:ln>
        </p:spPr>
      </p:pic>
      <p:sp>
        <p:nvSpPr>
          <p:cNvPr id="47" name="Google Shape;76;p15">
            <a:extLst>
              <a:ext uri="{FF2B5EF4-FFF2-40B4-BE49-F238E27FC236}">
                <a16:creationId xmlns:a16="http://schemas.microsoft.com/office/drawing/2014/main" id="{E02C9A64-35CF-718D-F651-A0C0780BEE58}"/>
              </a:ext>
            </a:extLst>
          </p:cNvPr>
          <p:cNvSpPr txBox="1"/>
          <p:nvPr/>
        </p:nvSpPr>
        <p:spPr>
          <a:xfrm>
            <a:off x="5568706" y="6514934"/>
            <a:ext cx="1054213" cy="203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7" tIns="45707" rIns="45707" bIns="45707" anchor="t" anchorCtr="0">
            <a:spAutoFit/>
          </a:bodyPr>
          <a:lstStyle/>
          <a:p>
            <a:pPr marL="0" marR="0" lvl="0" indent="0" algn="ctr" defTabSz="45710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PT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t>*Confidential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E41EC6B1-E3C1-E123-9B3A-9AACAB42C2CC}"/>
              </a:ext>
            </a:extLst>
          </p:cNvPr>
          <p:cNvSpPr txBox="1">
            <a:spLocks/>
          </p:cNvSpPr>
          <p:nvPr/>
        </p:nvSpPr>
        <p:spPr>
          <a:xfrm>
            <a:off x="838200" y="2661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2F6FA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NEW TYPES OF OWNERS</a:t>
            </a:r>
            <a:endParaRPr kumimoji="0" lang="en-FI" sz="4000" b="0" i="0" u="none" strike="noStrike" kern="1200" cap="none" spc="0" normalizeH="0" baseline="0" noProof="0" dirty="0">
              <a:ln>
                <a:noFill/>
              </a:ln>
              <a:solidFill>
                <a:srgbClr val="F2F6FA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9" name="Google Shape;156;p23">
            <a:extLst>
              <a:ext uri="{FF2B5EF4-FFF2-40B4-BE49-F238E27FC236}">
                <a16:creationId xmlns:a16="http://schemas.microsoft.com/office/drawing/2014/main" id="{A5371371-C655-0480-9E8E-42F9EBC679F2}"/>
              </a:ext>
            </a:extLst>
          </p:cNvPr>
          <p:cNvSpPr txBox="1"/>
          <p:nvPr/>
        </p:nvSpPr>
        <p:spPr>
          <a:xfrm>
            <a:off x="11515376" y="6435218"/>
            <a:ext cx="562277" cy="40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647" tIns="117647" rIns="117647" bIns="117647" anchor="t" anchorCtr="0">
            <a:noAutofit/>
          </a:bodyPr>
          <a:lstStyle/>
          <a:p>
            <a:pPr marL="0" marR="0" lvl="0" indent="0" algn="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pt-PT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chivo"/>
              </a:rPr>
              <a:pPr marL="0" marR="0" lvl="0" indent="0" algn="r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8</a:t>
            </a:fld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chivo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C9AD49-175F-88D2-59A7-B4D3849B386E}"/>
              </a:ext>
            </a:extLst>
          </p:cNvPr>
          <p:cNvGrpSpPr/>
          <p:nvPr/>
        </p:nvGrpSpPr>
        <p:grpSpPr>
          <a:xfrm>
            <a:off x="660000" y="2228433"/>
            <a:ext cx="10872000" cy="3649806"/>
            <a:chOff x="1246002" y="2197630"/>
            <a:chExt cx="11776891" cy="364980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85A27CC-42B4-C4BD-B61C-0E3A22FCEA8B}"/>
                </a:ext>
              </a:extLst>
            </p:cNvPr>
            <p:cNvGrpSpPr/>
            <p:nvPr/>
          </p:nvGrpSpPr>
          <p:grpSpPr>
            <a:xfrm>
              <a:off x="1246002" y="2197630"/>
              <a:ext cx="2219094" cy="3649806"/>
              <a:chOff x="768848" y="1690687"/>
              <a:chExt cx="3132723" cy="3728338"/>
            </a:xfrm>
          </p:grpSpPr>
          <p:sp>
            <p:nvSpPr>
              <p:cNvPr id="4" name="Rounded Rectangle 54">
                <a:extLst>
                  <a:ext uri="{FF2B5EF4-FFF2-40B4-BE49-F238E27FC236}">
                    <a16:creationId xmlns:a16="http://schemas.microsoft.com/office/drawing/2014/main" id="{F663151F-F305-EC90-9CC1-62D3BB7B6C45}"/>
                  </a:ext>
                </a:extLst>
              </p:cNvPr>
              <p:cNvSpPr/>
              <p:nvPr/>
            </p:nvSpPr>
            <p:spPr>
              <a:xfrm rot="16200000">
                <a:off x="471041" y="1988494"/>
                <a:ext cx="3728338" cy="3132723"/>
              </a:xfrm>
              <a:prstGeom prst="roundRect">
                <a:avLst>
                  <a:gd name="adj" fmla="val 13377"/>
                </a:avLst>
              </a:prstGeom>
              <a:solidFill>
                <a:schemeClr val="bg1">
                  <a:alpha val="4660"/>
                </a:schemeClr>
              </a:solidFill>
              <a:ln w="34925">
                <a:noFill/>
              </a:ln>
              <a:effectLst>
                <a:glow>
                  <a:schemeClr val="accent1">
                    <a:alpha val="24000"/>
                  </a:schemeClr>
                </a:glow>
                <a:reflection stA="37000" endPos="19000" dist="508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" name="Rounded Rectangle 55">
                <a:extLst>
                  <a:ext uri="{FF2B5EF4-FFF2-40B4-BE49-F238E27FC236}">
                    <a16:creationId xmlns:a16="http://schemas.microsoft.com/office/drawing/2014/main" id="{7E07A576-DDFE-63BB-4DC5-743160C0CD39}"/>
                  </a:ext>
                </a:extLst>
              </p:cNvPr>
              <p:cNvSpPr/>
              <p:nvPr/>
            </p:nvSpPr>
            <p:spPr>
              <a:xfrm rot="16200000">
                <a:off x="624391" y="1854821"/>
                <a:ext cx="3417263" cy="3088995"/>
              </a:xfrm>
              <a:prstGeom prst="roundRect">
                <a:avLst>
                  <a:gd name="adj" fmla="val 13377"/>
                </a:avLst>
              </a:prstGeom>
              <a:noFill/>
              <a:ln w="34925">
                <a:gradFill>
                  <a:gsLst>
                    <a:gs pos="1500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0" scaled="0"/>
                </a:gradFill>
              </a:ln>
              <a:effectLst>
                <a:glow>
                  <a:schemeClr val="accent1">
                    <a:alpha val="24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31F6263-238F-0643-4C71-B99C3B09A7F9}"/>
                </a:ext>
              </a:extLst>
            </p:cNvPr>
            <p:cNvGrpSpPr/>
            <p:nvPr/>
          </p:nvGrpSpPr>
          <p:grpSpPr>
            <a:xfrm>
              <a:off x="3635451" y="2197630"/>
              <a:ext cx="2219094" cy="3649806"/>
              <a:chOff x="768848" y="1690687"/>
              <a:chExt cx="3132723" cy="3728338"/>
            </a:xfrm>
          </p:grpSpPr>
          <p:sp>
            <p:nvSpPr>
              <p:cNvPr id="7" name="Rounded Rectangle 54">
                <a:extLst>
                  <a:ext uri="{FF2B5EF4-FFF2-40B4-BE49-F238E27FC236}">
                    <a16:creationId xmlns:a16="http://schemas.microsoft.com/office/drawing/2014/main" id="{8A051C59-6420-0E83-6BCA-19E0C889F1D2}"/>
                  </a:ext>
                </a:extLst>
              </p:cNvPr>
              <p:cNvSpPr/>
              <p:nvPr/>
            </p:nvSpPr>
            <p:spPr>
              <a:xfrm rot="16200000">
                <a:off x="471041" y="1988494"/>
                <a:ext cx="3728338" cy="3132723"/>
              </a:xfrm>
              <a:prstGeom prst="roundRect">
                <a:avLst>
                  <a:gd name="adj" fmla="val 13377"/>
                </a:avLst>
              </a:prstGeom>
              <a:solidFill>
                <a:schemeClr val="bg1">
                  <a:alpha val="4660"/>
                </a:schemeClr>
              </a:solidFill>
              <a:ln w="34925">
                <a:noFill/>
              </a:ln>
              <a:effectLst>
                <a:glow>
                  <a:schemeClr val="accent1">
                    <a:alpha val="24000"/>
                  </a:schemeClr>
                </a:glow>
                <a:reflection stA="37000" endPos="19000" dist="508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8" name="Rounded Rectangle 55">
                <a:extLst>
                  <a:ext uri="{FF2B5EF4-FFF2-40B4-BE49-F238E27FC236}">
                    <a16:creationId xmlns:a16="http://schemas.microsoft.com/office/drawing/2014/main" id="{A8A29397-45E4-6471-7B9F-00258996A29E}"/>
                  </a:ext>
                </a:extLst>
              </p:cNvPr>
              <p:cNvSpPr/>
              <p:nvPr/>
            </p:nvSpPr>
            <p:spPr>
              <a:xfrm rot="16200000">
                <a:off x="624391" y="1854821"/>
                <a:ext cx="3417263" cy="3088995"/>
              </a:xfrm>
              <a:prstGeom prst="roundRect">
                <a:avLst>
                  <a:gd name="adj" fmla="val 13377"/>
                </a:avLst>
              </a:prstGeom>
              <a:noFill/>
              <a:ln w="34925">
                <a:gradFill>
                  <a:gsLst>
                    <a:gs pos="1500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0" scaled="0"/>
                </a:gradFill>
              </a:ln>
              <a:effectLst>
                <a:glow>
                  <a:schemeClr val="accent1">
                    <a:alpha val="24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E9B15D6-3F84-D622-9448-24A312EF4F40}"/>
                </a:ext>
              </a:extLst>
            </p:cNvPr>
            <p:cNvGrpSpPr/>
            <p:nvPr/>
          </p:nvGrpSpPr>
          <p:grpSpPr>
            <a:xfrm>
              <a:off x="6024900" y="2197630"/>
              <a:ext cx="2219094" cy="3649806"/>
              <a:chOff x="768848" y="1690687"/>
              <a:chExt cx="3132723" cy="3728338"/>
            </a:xfrm>
          </p:grpSpPr>
          <p:sp>
            <p:nvSpPr>
              <p:cNvPr id="10" name="Rounded Rectangle 54">
                <a:extLst>
                  <a:ext uri="{FF2B5EF4-FFF2-40B4-BE49-F238E27FC236}">
                    <a16:creationId xmlns:a16="http://schemas.microsoft.com/office/drawing/2014/main" id="{0E326D34-1DCC-9295-4B84-0D78A9834B0C}"/>
                  </a:ext>
                </a:extLst>
              </p:cNvPr>
              <p:cNvSpPr/>
              <p:nvPr/>
            </p:nvSpPr>
            <p:spPr>
              <a:xfrm rot="16200000">
                <a:off x="471041" y="1988494"/>
                <a:ext cx="3728338" cy="3132723"/>
              </a:xfrm>
              <a:prstGeom prst="roundRect">
                <a:avLst>
                  <a:gd name="adj" fmla="val 13377"/>
                </a:avLst>
              </a:prstGeom>
              <a:solidFill>
                <a:schemeClr val="bg1">
                  <a:alpha val="4660"/>
                </a:schemeClr>
              </a:solidFill>
              <a:ln w="34925">
                <a:noFill/>
              </a:ln>
              <a:effectLst>
                <a:glow>
                  <a:schemeClr val="accent1">
                    <a:alpha val="24000"/>
                  </a:schemeClr>
                </a:glow>
                <a:reflection stA="37000" endPos="19000" dist="508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1" name="Rounded Rectangle 55">
                <a:extLst>
                  <a:ext uri="{FF2B5EF4-FFF2-40B4-BE49-F238E27FC236}">
                    <a16:creationId xmlns:a16="http://schemas.microsoft.com/office/drawing/2014/main" id="{D9738F77-3789-3F2E-B52B-B1F771466112}"/>
                  </a:ext>
                </a:extLst>
              </p:cNvPr>
              <p:cNvSpPr/>
              <p:nvPr/>
            </p:nvSpPr>
            <p:spPr>
              <a:xfrm rot="16200000">
                <a:off x="624391" y="1854821"/>
                <a:ext cx="3417263" cy="3088995"/>
              </a:xfrm>
              <a:prstGeom prst="roundRect">
                <a:avLst>
                  <a:gd name="adj" fmla="val 13377"/>
                </a:avLst>
              </a:prstGeom>
              <a:noFill/>
              <a:ln w="34925">
                <a:gradFill>
                  <a:gsLst>
                    <a:gs pos="1500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0" scaled="0"/>
                </a:gradFill>
              </a:ln>
              <a:effectLst>
                <a:glow>
                  <a:schemeClr val="accent1">
                    <a:alpha val="24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DE3269F-C0AF-9012-A733-518A6FC1CF9E}"/>
                </a:ext>
              </a:extLst>
            </p:cNvPr>
            <p:cNvGrpSpPr/>
            <p:nvPr/>
          </p:nvGrpSpPr>
          <p:grpSpPr>
            <a:xfrm>
              <a:off x="8414349" y="2197630"/>
              <a:ext cx="2219094" cy="3649806"/>
              <a:chOff x="768848" y="1690687"/>
              <a:chExt cx="3132723" cy="3728338"/>
            </a:xfrm>
          </p:grpSpPr>
          <p:sp>
            <p:nvSpPr>
              <p:cNvPr id="13" name="Rounded Rectangle 54">
                <a:extLst>
                  <a:ext uri="{FF2B5EF4-FFF2-40B4-BE49-F238E27FC236}">
                    <a16:creationId xmlns:a16="http://schemas.microsoft.com/office/drawing/2014/main" id="{16C32678-5B5E-65F0-4F22-0D989E01831B}"/>
                  </a:ext>
                </a:extLst>
              </p:cNvPr>
              <p:cNvSpPr/>
              <p:nvPr/>
            </p:nvSpPr>
            <p:spPr>
              <a:xfrm rot="16200000">
                <a:off x="471041" y="1988494"/>
                <a:ext cx="3728338" cy="3132723"/>
              </a:xfrm>
              <a:prstGeom prst="roundRect">
                <a:avLst>
                  <a:gd name="adj" fmla="val 13377"/>
                </a:avLst>
              </a:prstGeom>
              <a:solidFill>
                <a:schemeClr val="bg1">
                  <a:alpha val="4660"/>
                </a:schemeClr>
              </a:solidFill>
              <a:ln w="34925">
                <a:noFill/>
              </a:ln>
              <a:effectLst>
                <a:glow>
                  <a:schemeClr val="accent1">
                    <a:alpha val="24000"/>
                  </a:schemeClr>
                </a:glow>
                <a:reflection stA="37000" endPos="19000" dist="508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4" name="Rounded Rectangle 55">
                <a:extLst>
                  <a:ext uri="{FF2B5EF4-FFF2-40B4-BE49-F238E27FC236}">
                    <a16:creationId xmlns:a16="http://schemas.microsoft.com/office/drawing/2014/main" id="{26E668AB-E7FC-8945-B8BF-2DB66927D627}"/>
                  </a:ext>
                </a:extLst>
              </p:cNvPr>
              <p:cNvSpPr/>
              <p:nvPr/>
            </p:nvSpPr>
            <p:spPr>
              <a:xfrm rot="16200000">
                <a:off x="624391" y="1854821"/>
                <a:ext cx="3417263" cy="3088995"/>
              </a:xfrm>
              <a:prstGeom prst="roundRect">
                <a:avLst>
                  <a:gd name="adj" fmla="val 13377"/>
                </a:avLst>
              </a:prstGeom>
              <a:noFill/>
              <a:ln w="34925">
                <a:gradFill>
                  <a:gsLst>
                    <a:gs pos="1500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0" scaled="0"/>
                </a:gradFill>
              </a:ln>
              <a:effectLst>
                <a:glow>
                  <a:schemeClr val="accent1">
                    <a:alpha val="24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8E71ABA-F264-BC80-FA3F-AB4C4B7497E4}"/>
                </a:ext>
              </a:extLst>
            </p:cNvPr>
            <p:cNvGrpSpPr/>
            <p:nvPr/>
          </p:nvGrpSpPr>
          <p:grpSpPr>
            <a:xfrm>
              <a:off x="10803799" y="2197630"/>
              <a:ext cx="2219094" cy="3649806"/>
              <a:chOff x="768848" y="1690687"/>
              <a:chExt cx="3132723" cy="3728338"/>
            </a:xfrm>
          </p:grpSpPr>
          <p:sp>
            <p:nvSpPr>
              <p:cNvPr id="16" name="Rounded Rectangle 54">
                <a:extLst>
                  <a:ext uri="{FF2B5EF4-FFF2-40B4-BE49-F238E27FC236}">
                    <a16:creationId xmlns:a16="http://schemas.microsoft.com/office/drawing/2014/main" id="{478DF233-74B6-142F-BC79-1AFD9E7BEBF3}"/>
                  </a:ext>
                </a:extLst>
              </p:cNvPr>
              <p:cNvSpPr/>
              <p:nvPr/>
            </p:nvSpPr>
            <p:spPr>
              <a:xfrm rot="16200000">
                <a:off x="471041" y="1988494"/>
                <a:ext cx="3728338" cy="3132723"/>
              </a:xfrm>
              <a:prstGeom prst="roundRect">
                <a:avLst>
                  <a:gd name="adj" fmla="val 13377"/>
                </a:avLst>
              </a:prstGeom>
              <a:solidFill>
                <a:schemeClr val="bg1">
                  <a:alpha val="4660"/>
                </a:schemeClr>
              </a:solidFill>
              <a:ln w="34925">
                <a:noFill/>
              </a:ln>
              <a:effectLst>
                <a:glow>
                  <a:schemeClr val="accent1">
                    <a:alpha val="24000"/>
                  </a:schemeClr>
                </a:glow>
                <a:reflection stA="37000" endPos="19000" dist="508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7" name="Rounded Rectangle 55">
                <a:extLst>
                  <a:ext uri="{FF2B5EF4-FFF2-40B4-BE49-F238E27FC236}">
                    <a16:creationId xmlns:a16="http://schemas.microsoft.com/office/drawing/2014/main" id="{41108EEB-A151-119B-CDCF-62482B5F7DF3}"/>
                  </a:ext>
                </a:extLst>
              </p:cNvPr>
              <p:cNvSpPr/>
              <p:nvPr/>
            </p:nvSpPr>
            <p:spPr>
              <a:xfrm rot="16200000">
                <a:off x="624391" y="1854821"/>
                <a:ext cx="3417263" cy="3088995"/>
              </a:xfrm>
              <a:prstGeom prst="roundRect">
                <a:avLst>
                  <a:gd name="adj" fmla="val 13377"/>
                </a:avLst>
              </a:prstGeom>
              <a:noFill/>
              <a:ln w="34925">
                <a:gradFill>
                  <a:gsLst>
                    <a:gs pos="1500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0" scaled="0"/>
                </a:gradFill>
              </a:ln>
              <a:effectLst>
                <a:glow>
                  <a:schemeClr val="accent1">
                    <a:alpha val="24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C8E2ECB-7752-449A-F342-2DDB0E2CA5BF}"/>
              </a:ext>
            </a:extLst>
          </p:cNvPr>
          <p:cNvSpPr txBox="1"/>
          <p:nvPr/>
        </p:nvSpPr>
        <p:spPr>
          <a:xfrm>
            <a:off x="999880" y="1606669"/>
            <a:ext cx="136596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68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i-FI" sz="1600" b="1" i="0" u="none" strike="noStrike" kern="0" cap="none" spc="0" normalizeH="0" baseline="0" noProof="0" dirty="0">
                <a:ln>
                  <a:noFill/>
                </a:ln>
                <a:solidFill>
                  <a:srgbClr val="F2F6FA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Arctos Partners</a:t>
            </a:r>
            <a:endParaRPr kumimoji="0" lang="en-FI" sz="1600" b="1" i="0" u="none" strike="noStrike" kern="0" cap="none" spc="0" normalizeH="0" baseline="0" noProof="0" dirty="0">
              <a:ln>
                <a:noFill/>
              </a:ln>
              <a:solidFill>
                <a:srgbClr val="F2F6FA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2F645F-7151-4851-9463-3265391C0BA7}"/>
              </a:ext>
            </a:extLst>
          </p:cNvPr>
          <p:cNvSpPr txBox="1"/>
          <p:nvPr/>
        </p:nvSpPr>
        <p:spPr>
          <a:xfrm>
            <a:off x="3205733" y="1729780"/>
            <a:ext cx="136596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68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i-FI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2F6FA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Blueco</a:t>
            </a:r>
            <a:endParaRPr kumimoji="0" lang="en-FI" sz="1600" b="1" i="0" u="none" strike="noStrike" kern="0" cap="none" spc="0" normalizeH="0" baseline="0" noProof="0" dirty="0">
              <a:ln>
                <a:noFill/>
              </a:ln>
              <a:solidFill>
                <a:srgbClr val="F2F6FA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8BD588-326C-19ED-8FD6-CD6F27752B5F}"/>
              </a:ext>
            </a:extLst>
          </p:cNvPr>
          <p:cNvSpPr txBox="1"/>
          <p:nvPr/>
        </p:nvSpPr>
        <p:spPr>
          <a:xfrm>
            <a:off x="5411586" y="1606669"/>
            <a:ext cx="136596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68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i-FI" sz="1600" b="1" i="0" u="none" strike="noStrike" kern="0" cap="none" spc="0" normalizeH="0" baseline="0" noProof="0" dirty="0">
                <a:ln>
                  <a:noFill/>
                </a:ln>
                <a:solidFill>
                  <a:srgbClr val="F2F6FA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777</a:t>
            </a:r>
            <a:br>
              <a:rPr kumimoji="0" lang="fi-FI" sz="1600" b="1" i="0" u="none" strike="noStrike" kern="0" cap="none" spc="0" normalizeH="0" baseline="0" noProof="0" dirty="0">
                <a:ln>
                  <a:noFill/>
                </a:ln>
                <a:solidFill>
                  <a:srgbClr val="F2F6FA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</a:br>
            <a:r>
              <a:rPr kumimoji="0" lang="fi-FI" sz="1600" b="1" i="0" u="none" strike="noStrike" kern="0" cap="none" spc="0" normalizeH="0" baseline="0" noProof="0" dirty="0">
                <a:ln>
                  <a:noFill/>
                </a:ln>
                <a:solidFill>
                  <a:srgbClr val="F2F6FA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Partners</a:t>
            </a:r>
            <a:endParaRPr kumimoji="0" lang="en-FI" sz="1600" b="1" i="0" u="none" strike="noStrike" kern="0" cap="none" spc="0" normalizeH="0" baseline="0" noProof="0" dirty="0">
              <a:ln>
                <a:noFill/>
              </a:ln>
              <a:solidFill>
                <a:srgbClr val="F2F6FA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B2E9AD-80AF-AC28-5F1B-CBF1F3DE204D}"/>
              </a:ext>
            </a:extLst>
          </p:cNvPr>
          <p:cNvSpPr txBox="1"/>
          <p:nvPr/>
        </p:nvSpPr>
        <p:spPr>
          <a:xfrm>
            <a:off x="7668239" y="1606669"/>
            <a:ext cx="136596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68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i-FI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2F6FA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Redbird</a:t>
            </a:r>
            <a:r>
              <a:rPr kumimoji="0" lang="fi-FI" sz="1600" b="1" i="0" u="none" strike="noStrike" kern="0" cap="none" spc="0" normalizeH="0" baseline="0" noProof="0" dirty="0">
                <a:ln>
                  <a:noFill/>
                </a:ln>
                <a:solidFill>
                  <a:srgbClr val="F2F6FA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 Capital</a:t>
            </a:r>
            <a:endParaRPr kumimoji="0" lang="en-FI" sz="1600" b="1" i="0" u="none" strike="noStrike" kern="0" cap="none" spc="0" normalizeH="0" baseline="0" noProof="0" dirty="0">
              <a:ln>
                <a:noFill/>
              </a:ln>
              <a:solidFill>
                <a:srgbClr val="F2F6FA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F3436C-8798-9C6F-903B-F470D03A2D86}"/>
              </a:ext>
            </a:extLst>
          </p:cNvPr>
          <p:cNvSpPr txBox="1"/>
          <p:nvPr/>
        </p:nvSpPr>
        <p:spPr>
          <a:xfrm>
            <a:off x="9828402" y="1606669"/>
            <a:ext cx="136596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68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i-FI" sz="1600" b="1" i="0" u="none" strike="noStrike" kern="0" cap="none" spc="0" normalizeH="0" baseline="0" noProof="0" dirty="0">
                <a:ln>
                  <a:noFill/>
                </a:ln>
                <a:solidFill>
                  <a:srgbClr val="F2F6FA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MSP Sports Capital</a:t>
            </a:r>
            <a:endParaRPr kumimoji="0" lang="en-FI" sz="1600" b="1" i="0" u="none" strike="noStrike" kern="0" cap="none" spc="0" normalizeH="0" baseline="0" noProof="0" dirty="0">
              <a:ln>
                <a:noFill/>
              </a:ln>
              <a:solidFill>
                <a:srgbClr val="F2F6FA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ial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2EABF5B-96CA-A9B2-041C-E65D36F4FF2B}"/>
              </a:ext>
            </a:extLst>
          </p:cNvPr>
          <p:cNvCxnSpPr>
            <a:cxnSpLocks/>
          </p:cNvCxnSpPr>
          <p:nvPr/>
        </p:nvCxnSpPr>
        <p:spPr>
          <a:xfrm>
            <a:off x="1181616" y="3087971"/>
            <a:ext cx="1057623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2B5838-7568-F8FF-1767-80E465046B84}"/>
              </a:ext>
            </a:extLst>
          </p:cNvPr>
          <p:cNvCxnSpPr>
            <a:cxnSpLocks/>
          </p:cNvCxnSpPr>
          <p:nvPr/>
        </p:nvCxnSpPr>
        <p:spPr>
          <a:xfrm>
            <a:off x="3334069" y="3087971"/>
            <a:ext cx="1057623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ACB6CA1-F265-76D9-9734-794A6956B5BB}"/>
              </a:ext>
            </a:extLst>
          </p:cNvPr>
          <p:cNvCxnSpPr>
            <a:cxnSpLocks/>
          </p:cNvCxnSpPr>
          <p:nvPr/>
        </p:nvCxnSpPr>
        <p:spPr>
          <a:xfrm>
            <a:off x="7824181" y="3087971"/>
            <a:ext cx="1057623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0863228-784F-8273-8A0D-F9DC6A91DE40}"/>
              </a:ext>
            </a:extLst>
          </p:cNvPr>
          <p:cNvCxnSpPr>
            <a:cxnSpLocks/>
          </p:cNvCxnSpPr>
          <p:nvPr/>
        </p:nvCxnSpPr>
        <p:spPr>
          <a:xfrm>
            <a:off x="9972486" y="3087971"/>
            <a:ext cx="1057623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E584432-0C99-77C4-4D38-E46BB8548641}"/>
              </a:ext>
            </a:extLst>
          </p:cNvPr>
          <p:cNvCxnSpPr>
            <a:cxnSpLocks/>
          </p:cNvCxnSpPr>
          <p:nvPr/>
        </p:nvCxnSpPr>
        <p:spPr>
          <a:xfrm>
            <a:off x="5565296" y="3087971"/>
            <a:ext cx="1057623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 descr="A blue and white logo&#10;&#10;Description automatically generated">
            <a:extLst>
              <a:ext uri="{FF2B5EF4-FFF2-40B4-BE49-F238E27FC236}">
                <a16:creationId xmlns:a16="http://schemas.microsoft.com/office/drawing/2014/main" id="{A939EFB1-55A1-79B0-60E7-EBDABC7D7D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4940" y1="38963" x2="64940" y2="38963"/>
                        <a14:foregroundMark x1="17444" y1="75704" x2="17444" y2="75704"/>
                        <a14:foregroundMark x1="29620" y1="74074" x2="29620" y2="74074"/>
                        <a14:foregroundMark x1="23748" y1="74074" x2="23748" y2="74074"/>
                        <a14:foregroundMark x1="36356" y1="75259" x2="36356" y2="75259"/>
                        <a14:foregroundMark x1="40155" y1="75704" x2="40155" y2="75704"/>
                        <a14:foregroundMark x1="44214" y1="75704" x2="44214" y2="75704"/>
                        <a14:foregroundMark x1="51900" y1="78074" x2="51900" y2="78074"/>
                        <a14:foregroundMark x1="58377" y1="77630" x2="58377" y2="77630"/>
                        <a14:foregroundMark x1="64249" y1="77185" x2="64249" y2="77185"/>
                        <a14:foregroundMark x1="68739" y1="77185" x2="68739" y2="77185"/>
                        <a14:foregroundMark x1="72798" y1="77630" x2="72798" y2="77630"/>
                        <a14:foregroundMark x1="77807" y1="78370" x2="77807" y2="78370"/>
                        <a14:foregroundMark x1="82297" y1="78370" x2="82297" y2="78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016" y="2370692"/>
            <a:ext cx="1230531" cy="717279"/>
          </a:xfrm>
          <a:prstGeom prst="rect">
            <a:avLst/>
          </a:prstGeom>
        </p:spPr>
      </p:pic>
      <p:pic>
        <p:nvPicPr>
          <p:cNvPr id="40" name="Picture 39" descr="A yellow bridge in a circle with blue text&#10;&#10;Description automatically generated">
            <a:extLst>
              <a:ext uri="{FF2B5EF4-FFF2-40B4-BE49-F238E27FC236}">
                <a16:creationId xmlns:a16="http://schemas.microsoft.com/office/drawing/2014/main" id="{586A904A-A5FF-3CAC-712C-ACAE3F987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965" y="3272399"/>
            <a:ext cx="602340" cy="727828"/>
          </a:xfrm>
          <a:prstGeom prst="rect">
            <a:avLst/>
          </a:prstGeom>
        </p:spPr>
      </p:pic>
      <p:pic>
        <p:nvPicPr>
          <p:cNvPr id="44" name="Picture 43" descr="A penguin holding a stick and hockey stick&#10;&#10;Description automatically generated">
            <a:extLst>
              <a:ext uri="{FF2B5EF4-FFF2-40B4-BE49-F238E27FC236}">
                <a16:creationId xmlns:a16="http://schemas.microsoft.com/office/drawing/2014/main" id="{71C5D8C0-CB63-729C-3059-F3D38F8F3B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60" y="3238966"/>
            <a:ext cx="851983" cy="851983"/>
          </a:xfrm>
          <a:prstGeom prst="rect">
            <a:avLst/>
          </a:prstGeom>
        </p:spPr>
      </p:pic>
      <p:pic>
        <p:nvPicPr>
          <p:cNvPr id="50" name="Picture 49" descr="A logo of a sports team&#10;&#10;Description automatically generated">
            <a:extLst>
              <a:ext uri="{FF2B5EF4-FFF2-40B4-BE49-F238E27FC236}">
                <a16:creationId xmlns:a16="http://schemas.microsoft.com/office/drawing/2014/main" id="{2C2EFE81-5576-4C44-EF77-4D76EBA4B7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120" b="90000" l="10000" r="90000">
                        <a14:foregroundMark x1="32266" y1="12361" x2="44375" y2="14213"/>
                        <a14:foregroundMark x1="47708" y1="35741" x2="46172" y2="45324"/>
                        <a14:foregroundMark x1="46172" y1="45324" x2="46172" y2="50833"/>
                        <a14:foregroundMark x1="42839" y1="58148" x2="41536" y2="65046"/>
                        <a14:foregroundMark x1="54167" y1="8241" x2="61875" y2="17870"/>
                        <a14:foregroundMark x1="63854" y1="11296" x2="62474" y2="14074"/>
                        <a14:foregroundMark x1="53568" y1="7963" x2="54245" y2="10093"/>
                        <a14:foregroundMark x1="34323" y1="4120" x2="32969" y2="41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83" y="4177354"/>
            <a:ext cx="1514636" cy="851983"/>
          </a:xfrm>
          <a:prstGeom prst="rect">
            <a:avLst/>
          </a:prstGeom>
        </p:spPr>
      </p:pic>
      <p:pic>
        <p:nvPicPr>
          <p:cNvPr id="52" name="Picture 51" descr="A blue and white logo with a lion holding a staff&#10;&#10;Description automatically generated">
            <a:extLst>
              <a:ext uri="{FF2B5EF4-FFF2-40B4-BE49-F238E27FC236}">
                <a16:creationId xmlns:a16="http://schemas.microsoft.com/office/drawing/2014/main" id="{FC3991D0-B00D-3B35-98BE-A8485C86063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672" b="90775" l="9753" r="89973">
                        <a14:foregroundMark x1="46154" y1="9225" x2="49725" y2="8856"/>
                        <a14:foregroundMark x1="49451" y1="31181" x2="58791" y2="55535"/>
                        <a14:foregroundMark x1="48489" y1="29151" x2="35577" y2="45387"/>
                        <a14:foregroundMark x1="55907" y1="28782" x2="63736" y2="36531"/>
                        <a14:foregroundMark x1="63736" y1="36531" x2="64011" y2="55535"/>
                        <a14:foregroundMark x1="64011" y1="55535" x2="62500" y2="59041"/>
                        <a14:foregroundMark x1="47527" y1="90406" x2="52747" y2="90775"/>
                        <a14:foregroundMark x1="45192" y1="83026" x2="44643" y2="84871"/>
                        <a14:foregroundMark x1="34341" y1="76937" x2="34478" y2="79336"/>
                        <a14:foregroundMark x1="37363" y1="80074" x2="38187" y2="82288"/>
                        <a14:foregroundMark x1="58791" y1="82288" x2="59203" y2="82841"/>
                        <a14:foregroundMark x1="36538" y1="42804" x2="34478" y2="54982"/>
                        <a14:foregroundMark x1="34478" y1="54982" x2="34615" y2="56827"/>
                        <a14:backgroundMark x1="21566" y1="16605" x2="14148" y2="35055"/>
                        <a14:backgroundMark x1="14148" y1="35055" x2="13599" y2="54982"/>
                        <a14:backgroundMark x1="13599" y1="54982" x2="10440" y2="26384"/>
                        <a14:backgroundMark x1="23626" y1="11993" x2="15247" y2="346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526" y="3371185"/>
            <a:ext cx="1136013" cy="845768"/>
          </a:xfrm>
          <a:prstGeom prst="rect">
            <a:avLst/>
          </a:prstGeom>
        </p:spPr>
      </p:pic>
      <p:pic>
        <p:nvPicPr>
          <p:cNvPr id="54" name="Picture 53" descr="A yellow and purple logo&#10;&#10;Description automatically generated">
            <a:extLst>
              <a:ext uri="{FF2B5EF4-FFF2-40B4-BE49-F238E27FC236}">
                <a16:creationId xmlns:a16="http://schemas.microsoft.com/office/drawing/2014/main" id="{AE11556A-D264-7D38-6186-200B835C2E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275" y="4352051"/>
            <a:ext cx="930941" cy="594871"/>
          </a:xfrm>
          <a:prstGeom prst="rect">
            <a:avLst/>
          </a:prstGeom>
        </p:spPr>
      </p:pic>
      <p:pic>
        <p:nvPicPr>
          <p:cNvPr id="56" name="Picture 55" descr="A logo of a baseball&#10;&#10;Description automatically generated">
            <a:extLst>
              <a:ext uri="{FF2B5EF4-FFF2-40B4-BE49-F238E27FC236}">
                <a16:creationId xmlns:a16="http://schemas.microsoft.com/office/drawing/2014/main" id="{46312F5C-F343-6A2B-29FB-B8ADD04DAA7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907" y="4280286"/>
            <a:ext cx="816182" cy="845768"/>
          </a:xfrm>
          <a:prstGeom prst="rect">
            <a:avLst/>
          </a:prstGeom>
        </p:spPr>
      </p:pic>
      <p:pic>
        <p:nvPicPr>
          <p:cNvPr id="58" name="Picture 57" descr="A logo with a red and blue design&#10;&#10;Description automatically generated">
            <a:extLst>
              <a:ext uri="{FF2B5EF4-FFF2-40B4-BE49-F238E27FC236}">
                <a16:creationId xmlns:a16="http://schemas.microsoft.com/office/drawing/2014/main" id="{3A82A79A-8C39-D90C-64AA-5D4E7880BF8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353" y="3457575"/>
            <a:ext cx="683642" cy="683642"/>
          </a:xfrm>
          <a:prstGeom prst="rect">
            <a:avLst/>
          </a:prstGeom>
        </p:spPr>
      </p:pic>
      <p:pic>
        <p:nvPicPr>
          <p:cNvPr id="62" name="Picture 61" descr="A blue shield with a tower and a tower&#10;&#10;Description automatically generated">
            <a:extLst>
              <a:ext uri="{FF2B5EF4-FFF2-40B4-BE49-F238E27FC236}">
                <a16:creationId xmlns:a16="http://schemas.microsoft.com/office/drawing/2014/main" id="{38A88AEE-E94A-F967-8BBA-BC5B63B825D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096" y="3300973"/>
            <a:ext cx="581050" cy="593565"/>
          </a:xfrm>
          <a:prstGeom prst="rect">
            <a:avLst/>
          </a:prstGeom>
        </p:spPr>
      </p:pic>
      <p:pic>
        <p:nvPicPr>
          <p:cNvPr id="64" name="Picture 63" descr="A red and blue shield with a yellow animal&#10;&#10;Description automatically generated">
            <a:extLst>
              <a:ext uri="{FF2B5EF4-FFF2-40B4-BE49-F238E27FC236}">
                <a16:creationId xmlns:a16="http://schemas.microsoft.com/office/drawing/2014/main" id="{A404F6D4-6B93-2D69-427D-BE5ED749A96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458" b="95203" l="9753" r="89973">
                        <a14:foregroundMark x1="35714" y1="10517" x2="60714" y2="18081"/>
                        <a14:foregroundMark x1="60714" y1="11255" x2="40522" y2="11255"/>
                        <a14:foregroundMark x1="52610" y1="6642" x2="65797" y2="7196"/>
                        <a14:foregroundMark x1="66346" y1="10148" x2="67445" y2="18081"/>
                        <a14:foregroundMark x1="69505" y1="8856" x2="71429" y2="22325"/>
                        <a14:foregroundMark x1="70879" y1="22325" x2="57280" y2="20480"/>
                        <a14:foregroundMark x1="56044" y1="20480" x2="38874" y2="17528"/>
                        <a14:foregroundMark x1="42582" y1="23432" x2="30769" y2="19188"/>
                        <a14:foregroundMark x1="31456" y1="9594" x2="29258" y2="18819"/>
                        <a14:foregroundMark x1="32005" y1="8303" x2="39286" y2="7934"/>
                        <a14:foregroundMark x1="28984" y1="7934" x2="28984" y2="9963"/>
                        <a14:foregroundMark x1="40522" y1="90221" x2="50549" y2="90221"/>
                        <a14:foregroundMark x1="50137" y1="95203" x2="50824" y2="93727"/>
                        <a14:foregroundMark x1="71841" y1="6642" x2="71841" y2="8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773" y="4143917"/>
            <a:ext cx="797258" cy="593563"/>
          </a:xfrm>
          <a:prstGeom prst="rect">
            <a:avLst/>
          </a:prstGeom>
        </p:spPr>
      </p:pic>
      <p:pic>
        <p:nvPicPr>
          <p:cNvPr id="66" name="Picture 65" descr="A blue and white logo&#10;&#10;Description automatically generated">
            <a:extLst>
              <a:ext uri="{FF2B5EF4-FFF2-40B4-BE49-F238E27FC236}">
                <a16:creationId xmlns:a16="http://schemas.microsoft.com/office/drawing/2014/main" id="{9A5A7BFA-497E-8B7E-4BAE-69997272999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37174" y1="46094" x2="51957" y2="51172"/>
                        <a14:foregroundMark x1="41848" y1="24219" x2="53043" y2="23828"/>
                        <a14:foregroundMark x1="53043" y1="23828" x2="54891" y2="23828"/>
                        <a14:foregroundMark x1="41957" y1="19922" x2="48043" y2="14844"/>
                        <a14:foregroundMark x1="48043" y1="14844" x2="55543" y2="16406"/>
                        <a14:foregroundMark x1="55543" y1="16406" x2="57065" y2="19141"/>
                        <a14:foregroundMark x1="54891" y1="53516" x2="52826" y2="70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61" r="34491"/>
          <a:stretch/>
        </p:blipFill>
        <p:spPr>
          <a:xfrm>
            <a:off x="6096001" y="3244352"/>
            <a:ext cx="787312" cy="679361"/>
          </a:xfrm>
          <a:prstGeom prst="rect">
            <a:avLst/>
          </a:prstGeom>
        </p:spPr>
      </p:pic>
      <p:pic>
        <p:nvPicPr>
          <p:cNvPr id="68" name="Picture 67" descr="A blue and white logo&#10;&#10;Description automatically generated">
            <a:extLst>
              <a:ext uri="{FF2B5EF4-FFF2-40B4-BE49-F238E27FC236}">
                <a16:creationId xmlns:a16="http://schemas.microsoft.com/office/drawing/2014/main" id="{BB4ABE41-9C4E-8464-EE24-8D8518B101D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668" y="4100660"/>
            <a:ext cx="527012" cy="631097"/>
          </a:xfrm>
          <a:prstGeom prst="rect">
            <a:avLst/>
          </a:prstGeom>
        </p:spPr>
      </p:pic>
      <p:pic>
        <p:nvPicPr>
          <p:cNvPr id="70" name="Picture 69" descr="A logo of a football team&#10;&#10;Description automatically generated">
            <a:extLst>
              <a:ext uri="{FF2B5EF4-FFF2-40B4-BE49-F238E27FC236}">
                <a16:creationId xmlns:a16="http://schemas.microsoft.com/office/drawing/2014/main" id="{218C0C2C-A436-3B75-1EA4-FC4FD233C30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684" y="3225576"/>
            <a:ext cx="541500" cy="891444"/>
          </a:xfrm>
          <a:prstGeom prst="rect">
            <a:avLst/>
          </a:prstGeom>
        </p:spPr>
      </p:pic>
      <p:pic>
        <p:nvPicPr>
          <p:cNvPr id="74" name="Picture 73" descr="A black and white logo&#10;&#10;Description automatically generated">
            <a:extLst>
              <a:ext uri="{FF2B5EF4-FFF2-40B4-BE49-F238E27FC236}">
                <a16:creationId xmlns:a16="http://schemas.microsoft.com/office/drawing/2014/main" id="{B0582EAF-1141-0DC0-6BA1-FA325603D529}"/>
              </a:ext>
            </a:extLst>
          </p:cNvPr>
          <p:cNvPicPr>
            <a:picLocks noChangeAspect="1"/>
          </p:cNvPicPr>
          <p:nvPr/>
        </p:nvPicPr>
        <p:blipFill>
          <a:blip r:embed="rId2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612" y="4269932"/>
            <a:ext cx="1131217" cy="350980"/>
          </a:xfrm>
          <a:prstGeom prst="rect">
            <a:avLst/>
          </a:prstGeom>
        </p:spPr>
      </p:pic>
      <p:pic>
        <p:nvPicPr>
          <p:cNvPr id="76" name="Picture 75" descr="A logo of a football club&#10;&#10;Description automatically generated">
            <a:extLst>
              <a:ext uri="{FF2B5EF4-FFF2-40B4-BE49-F238E27FC236}">
                <a16:creationId xmlns:a16="http://schemas.microsoft.com/office/drawing/2014/main" id="{71C5C7CF-53DD-30EF-3954-F3F1CD549E8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145" y="3195016"/>
            <a:ext cx="661305" cy="893656"/>
          </a:xfrm>
          <a:prstGeom prst="rect">
            <a:avLst/>
          </a:prstGeom>
        </p:spPr>
      </p:pic>
      <p:pic>
        <p:nvPicPr>
          <p:cNvPr id="78" name="Picture 77" descr="A blue and yellow logo&#10;&#10;Description automatically generated">
            <a:extLst>
              <a:ext uri="{FF2B5EF4-FFF2-40B4-BE49-F238E27FC236}">
                <a16:creationId xmlns:a16="http://schemas.microsoft.com/office/drawing/2014/main" id="{CB0FB9BD-7768-6C24-8920-B0462B43EC9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383" y="3865965"/>
            <a:ext cx="437547" cy="530526"/>
          </a:xfrm>
          <a:prstGeom prst="rect">
            <a:avLst/>
          </a:prstGeom>
        </p:spPr>
      </p:pic>
      <p:pic>
        <p:nvPicPr>
          <p:cNvPr id="80" name="Picture 79" descr="A logo of a football team&#10;&#10;Description automatically generated">
            <a:extLst>
              <a:ext uri="{FF2B5EF4-FFF2-40B4-BE49-F238E27FC236}">
                <a16:creationId xmlns:a16="http://schemas.microsoft.com/office/drawing/2014/main" id="{699E243D-84B4-1E6E-F599-FC458109162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597" y="4595433"/>
            <a:ext cx="552685" cy="720793"/>
          </a:xfrm>
          <a:prstGeom prst="rect">
            <a:avLst/>
          </a:prstGeom>
        </p:spPr>
      </p:pic>
      <p:pic>
        <p:nvPicPr>
          <p:cNvPr id="82" name="Picture 81" descr="A blue triangle with yellow sun and letters&#10;&#10;Description automatically generated">
            <a:extLst>
              <a:ext uri="{FF2B5EF4-FFF2-40B4-BE49-F238E27FC236}">
                <a16:creationId xmlns:a16="http://schemas.microsoft.com/office/drawing/2014/main" id="{32438C01-5CA5-BF2B-BB52-B15361C9BEC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821" y="3865965"/>
            <a:ext cx="414423" cy="552564"/>
          </a:xfrm>
          <a:prstGeom prst="rect">
            <a:avLst/>
          </a:prstGeom>
        </p:spPr>
      </p:pic>
      <p:pic>
        <p:nvPicPr>
          <p:cNvPr id="86" name="Picture 85" descr="A blue and yellow emblem with lions and a football ball&#10;&#10;Description automatically generated">
            <a:extLst>
              <a:ext uri="{FF2B5EF4-FFF2-40B4-BE49-F238E27FC236}">
                <a16:creationId xmlns:a16="http://schemas.microsoft.com/office/drawing/2014/main" id="{31DA61C7-4A05-2D73-9F91-EE6002C4A75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414" y="4646886"/>
            <a:ext cx="481953" cy="617888"/>
          </a:xfrm>
          <a:prstGeom prst="rect">
            <a:avLst/>
          </a:prstGeom>
        </p:spPr>
      </p:pic>
      <p:pic>
        <p:nvPicPr>
          <p:cNvPr id="88" name="Picture 87" descr="A red and white logo with socks and a baseball ball&#10;&#10;Description automatically generated">
            <a:extLst>
              <a:ext uri="{FF2B5EF4-FFF2-40B4-BE49-F238E27FC236}">
                <a16:creationId xmlns:a16="http://schemas.microsoft.com/office/drawing/2014/main" id="{C5CB2253-7E3A-34C1-B3B3-911C6A6A5FA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456" y="4773062"/>
            <a:ext cx="728181" cy="728181"/>
          </a:xfrm>
          <a:prstGeom prst="rect">
            <a:avLst/>
          </a:prstGeom>
        </p:spPr>
      </p:pic>
      <p:pic>
        <p:nvPicPr>
          <p:cNvPr id="92" name="Picture 9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049214B-7854-FBEB-5565-325D5B696CB8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289" y="4860215"/>
            <a:ext cx="1325810" cy="496576"/>
          </a:xfrm>
          <a:prstGeom prst="rect">
            <a:avLst/>
          </a:prstGeom>
        </p:spPr>
      </p:pic>
      <p:pic>
        <p:nvPicPr>
          <p:cNvPr id="96" name="Picture 95" descr="A blue circle with white letters and a star in the center&#10;&#10;Description automatically generated">
            <a:extLst>
              <a:ext uri="{FF2B5EF4-FFF2-40B4-BE49-F238E27FC236}">
                <a16:creationId xmlns:a16="http://schemas.microsoft.com/office/drawing/2014/main" id="{9D572C62-3DD8-7E4E-3A6B-B6C78DFC628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568" y="4216553"/>
            <a:ext cx="727828" cy="727828"/>
          </a:xfrm>
          <a:prstGeom prst="rect">
            <a:avLst/>
          </a:prstGeom>
        </p:spPr>
      </p:pic>
      <p:pic>
        <p:nvPicPr>
          <p:cNvPr id="98" name="Picture 97" descr="A baseball logo with black letters&#10;&#10;Description automatically generated">
            <a:extLst>
              <a:ext uri="{FF2B5EF4-FFF2-40B4-BE49-F238E27FC236}">
                <a16:creationId xmlns:a16="http://schemas.microsoft.com/office/drawing/2014/main" id="{47528B2B-0D9D-3E1A-0C30-39FAA6E8790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44" y="5108503"/>
            <a:ext cx="849873" cy="415375"/>
          </a:xfrm>
          <a:prstGeom prst="rect">
            <a:avLst/>
          </a:prstGeom>
        </p:spPr>
      </p:pic>
      <p:pic>
        <p:nvPicPr>
          <p:cNvPr id="100" name="Picture 99" descr="A red and green logo&#10;&#10;Description automatically generated">
            <a:extLst>
              <a:ext uri="{FF2B5EF4-FFF2-40B4-BE49-F238E27FC236}">
                <a16:creationId xmlns:a16="http://schemas.microsoft.com/office/drawing/2014/main" id="{5DCEAF71-53C5-D0CF-D6DE-2BE5DEC9A46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035" y="5058052"/>
            <a:ext cx="545543" cy="551054"/>
          </a:xfrm>
          <a:prstGeom prst="rect">
            <a:avLst/>
          </a:prstGeom>
        </p:spPr>
      </p:pic>
      <p:pic>
        <p:nvPicPr>
          <p:cNvPr id="102" name="Picture 101" descr="A logo with a polar bear&#10;&#10;Description automatically generated">
            <a:extLst>
              <a:ext uri="{FF2B5EF4-FFF2-40B4-BE49-F238E27FC236}">
                <a16:creationId xmlns:a16="http://schemas.microsoft.com/office/drawing/2014/main" id="{35C8EA31-076A-2311-6369-973BD602935A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10000" b="90000" l="10000" r="90000">
                        <a14:foregroundMark x1="87000" y1="22000" x2="87000" y2="22000"/>
                        <a14:foregroundMark x1="87000" y1="21500" x2="87000" y2="21500"/>
                        <a14:foregroundMark x1="88000" y1="21500" x2="88000" y2="21500"/>
                        <a14:foregroundMark x1="85000" y1="21500" x2="85000" y2="21500"/>
                        <a14:foregroundMark x1="86500" y1="21000" x2="86500" y2="21000"/>
                        <a14:foregroundMark x1="86500" y1="19500" x2="86500" y2="19500"/>
                        <a14:foregroundMark x1="88000" y1="20500" x2="88000" y2="20500"/>
                        <a14:foregroundMark x1="10000" y1="76500" x2="12000" y2="73500"/>
                        <a14:foregroundMark x1="26000" y1="71500" x2="26000" y2="71500"/>
                        <a14:foregroundMark x1="40500" y1="72000" x2="40500" y2="73500"/>
                        <a14:foregroundMark x1="58000" y1="69500" x2="58000" y2="70500"/>
                        <a14:foregroundMark x1="67500" y1="71000" x2="67000" y2="73000"/>
                        <a14:foregroundMark x1="84000" y1="70500" x2="84500" y2="7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548" y="2273888"/>
            <a:ext cx="835757" cy="835757"/>
          </a:xfrm>
          <a:prstGeom prst="rect">
            <a:avLst/>
          </a:prstGeom>
        </p:spPr>
      </p:pic>
      <p:pic>
        <p:nvPicPr>
          <p:cNvPr id="104" name="Picture 103" descr="A logo with a cube and numbers&#10;&#10;Description automatically generated">
            <a:extLst>
              <a:ext uri="{FF2B5EF4-FFF2-40B4-BE49-F238E27FC236}">
                <a16:creationId xmlns:a16="http://schemas.microsoft.com/office/drawing/2014/main" id="{8F787D96-AB8D-4323-6AC0-D716F3D569C2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146" y="2371670"/>
            <a:ext cx="365868" cy="609536"/>
          </a:xfrm>
          <a:prstGeom prst="rect">
            <a:avLst/>
          </a:prstGeom>
        </p:spPr>
      </p:pic>
      <p:pic>
        <p:nvPicPr>
          <p:cNvPr id="108" name="Picture 107" descr="A red bird in the dark&#10;&#10;Description automatically generated">
            <a:extLst>
              <a:ext uri="{FF2B5EF4-FFF2-40B4-BE49-F238E27FC236}">
                <a16:creationId xmlns:a16="http://schemas.microsoft.com/office/drawing/2014/main" id="{E89B349F-6583-F7FF-9BE1-13969FC68BDF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775" y="2040985"/>
            <a:ext cx="1389641" cy="1389641"/>
          </a:xfrm>
          <a:prstGeom prst="rect">
            <a:avLst/>
          </a:prstGeom>
        </p:spPr>
      </p:pic>
      <p:sp>
        <p:nvSpPr>
          <p:cNvPr id="110" name="TextBox 109">
            <a:extLst>
              <a:ext uri="{FF2B5EF4-FFF2-40B4-BE49-F238E27FC236}">
                <a16:creationId xmlns:a16="http://schemas.microsoft.com/office/drawing/2014/main" id="{DBBB9AE3-801E-7967-474A-E74D365994EF}"/>
              </a:ext>
            </a:extLst>
          </p:cNvPr>
          <p:cNvSpPr txBox="1"/>
          <p:nvPr/>
        </p:nvSpPr>
        <p:spPr>
          <a:xfrm>
            <a:off x="3205733" y="2583872"/>
            <a:ext cx="136596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68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i-FI" sz="1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 Pro Black" panose="020B0A04030504040204" pitchFamily="34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Blueco</a:t>
            </a:r>
            <a:endParaRPr kumimoji="0" lang="en-FI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 Pro Black" panose="020B0A04030504040204" pitchFamily="34" charset="0"/>
              <a:ea typeface="Helvetica Neue" panose="02000503000000020004" pitchFamily="2" charset="0"/>
              <a:cs typeface="Helvetica Neue" panose="02000503000000020004" pitchFamily="2" charset="0"/>
              <a:sym typeface="Arial"/>
            </a:endParaRPr>
          </a:p>
        </p:txBody>
      </p:sp>
      <p:pic>
        <p:nvPicPr>
          <p:cNvPr id="112" name="Picture 111" descr="A black and white logo&#10;&#10;Description automatically generated">
            <a:extLst>
              <a:ext uri="{FF2B5EF4-FFF2-40B4-BE49-F238E27FC236}">
                <a16:creationId xmlns:a16="http://schemas.microsoft.com/office/drawing/2014/main" id="{9B2B7E85-3958-1950-20E3-E087F76F390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327" y="3362325"/>
            <a:ext cx="1535600" cy="226378"/>
          </a:xfrm>
          <a:prstGeom prst="rect">
            <a:avLst/>
          </a:prstGeom>
        </p:spPr>
      </p:pic>
      <p:pic>
        <p:nvPicPr>
          <p:cNvPr id="114" name="Picture 113" descr="A logo of a basketball team&#10;&#10;Description automatically generated">
            <a:extLst>
              <a:ext uri="{FF2B5EF4-FFF2-40B4-BE49-F238E27FC236}">
                <a16:creationId xmlns:a16="http://schemas.microsoft.com/office/drawing/2014/main" id="{B5294869-79E1-0108-FEB6-F06F8A31A95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90" y="5055861"/>
            <a:ext cx="594871" cy="59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182815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000">
              <a:schemeClr val="bg1">
                <a:lumMod val="10000"/>
              </a:schemeClr>
            </a:gs>
            <a:gs pos="100000">
              <a:srgbClr val="142435"/>
            </a:gs>
          </a:gsLst>
          <a:lin ang="0" scaled="0"/>
        </a:gra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94;p49">
            <a:extLst>
              <a:ext uri="{FF2B5EF4-FFF2-40B4-BE49-F238E27FC236}">
                <a16:creationId xmlns:a16="http://schemas.microsoft.com/office/drawing/2014/main" id="{44DF2350-05D1-904C-ADFD-8A283EEBE506}"/>
              </a:ext>
            </a:extLst>
          </p:cNvPr>
          <p:cNvSpPr txBox="1"/>
          <p:nvPr/>
        </p:nvSpPr>
        <p:spPr>
          <a:xfrm>
            <a:off x="11514671" y="6434826"/>
            <a:ext cx="562204" cy="401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632" tIns="117632" rIns="117632" bIns="117632" anchor="t" anchorCtr="0">
            <a:noAutofit/>
          </a:bodyPr>
          <a:lstStyle/>
          <a:p>
            <a:pPr marL="0" marR="0" lvl="0" indent="0" algn="r" defTabSz="457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fld id="{00000000-1234-1234-1234-123412341234}" type="slidenum">
              <a:rPr kumimoji="0" lang="pt-PT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pPr marL="0" marR="0" lvl="0" indent="0" algn="r" defTabSz="4570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Tx/>
                <a:buNone/>
                <a:tabLst/>
                <a:defRPr/>
              </a:pPr>
              <a:t>9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1" name="Google Shape;595;p49">
            <a:extLst>
              <a:ext uri="{FF2B5EF4-FFF2-40B4-BE49-F238E27FC236}">
                <a16:creationId xmlns:a16="http://schemas.microsoft.com/office/drawing/2014/main" id="{7D572A3F-6C3E-4DFF-E901-A140ECCF0C28}"/>
              </a:ext>
            </a:extLst>
          </p:cNvPr>
          <p:cNvSpPr txBox="1"/>
          <p:nvPr/>
        </p:nvSpPr>
        <p:spPr>
          <a:xfrm>
            <a:off x="5568775" y="6433519"/>
            <a:ext cx="1054076" cy="203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1" tIns="45701" rIns="45701" bIns="45701" anchor="t" anchorCtr="0">
            <a:spAutoFit/>
          </a:bodyPr>
          <a:lstStyle/>
          <a:p>
            <a:pPr marL="0" marR="0" lvl="0" indent="0" algn="ctr" defTabSz="45701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pt-PT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t>*Confidential</a:t>
            </a:r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12" name="Google Shape;596;p49" descr="just logo sprint dark.png">
            <a:extLst>
              <a:ext uri="{FF2B5EF4-FFF2-40B4-BE49-F238E27FC236}">
                <a16:creationId xmlns:a16="http://schemas.microsoft.com/office/drawing/2014/main" id="{97C0F6E2-3240-D5FE-FA3E-311FC5DD803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9965" y="6167317"/>
            <a:ext cx="405921" cy="50458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27;p20">
            <a:extLst>
              <a:ext uri="{FF2B5EF4-FFF2-40B4-BE49-F238E27FC236}">
                <a16:creationId xmlns:a16="http://schemas.microsoft.com/office/drawing/2014/main" id="{EB04F365-8380-8FBF-4563-FE926D076C18}"/>
              </a:ext>
            </a:extLst>
          </p:cNvPr>
          <p:cNvSpPr txBox="1"/>
          <p:nvPr/>
        </p:nvSpPr>
        <p:spPr>
          <a:xfrm>
            <a:off x="794" y="604240"/>
            <a:ext cx="12190413" cy="1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1" tIns="45701" rIns="45701" bIns="45701" anchor="t" anchorCtr="0">
            <a:spAutoFit/>
          </a:bodyPr>
          <a:lstStyle/>
          <a:p>
            <a:pPr marL="0" marR="0" lvl="0" indent="0" algn="ctr" defTabSz="45701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PT" sz="4799" b="1" i="0" u="none" strike="noStrike" kern="0" cap="none" spc="0" normalizeH="0" baseline="0" noProof="0" dirty="0">
                <a:ln>
                  <a:noFill/>
                </a:ln>
                <a:solidFill>
                  <a:srgbClr val="F2F6FA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AMOUNT OF ATHLETE DATA    GROWING EXPONENTIALLY</a:t>
            </a:r>
            <a:endParaRPr kumimoji="0" sz="4799" b="1" i="0" u="none" strike="noStrike" kern="0" cap="none" spc="0" normalizeH="0" baseline="0" noProof="0" dirty="0">
              <a:ln>
                <a:noFill/>
              </a:ln>
              <a:solidFill>
                <a:srgbClr val="F2F6FA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AC9246-D8E7-4783-35B6-599724A61F7E}"/>
              </a:ext>
            </a:extLst>
          </p:cNvPr>
          <p:cNvSpPr txBox="1"/>
          <p:nvPr/>
        </p:nvSpPr>
        <p:spPr>
          <a:xfrm>
            <a:off x="1570342" y="5268383"/>
            <a:ext cx="2675417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2F6FA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  <a:sym typeface="Helvetica Light"/>
              </a:rPr>
              <a:t>2.5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2F6FA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  <a:sym typeface="Helvetica Light"/>
              </a:rPr>
              <a:t>million data points per athlete per year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rgbClr val="F2F6FA"/>
              </a:solidFill>
              <a:effectLst/>
              <a:uLnTx/>
              <a:uFillTx/>
              <a:latin typeface="Helvetica Neue" panose="02000503000000020004"/>
              <a:ea typeface="+mn-ea"/>
              <a:cs typeface="+mn-cs"/>
              <a:sym typeface="Helvetica Ligh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DF6B34-6BF0-75A3-F929-C1F0AD70839D}"/>
              </a:ext>
            </a:extLst>
          </p:cNvPr>
          <p:cNvSpPr txBox="1"/>
          <p:nvPr/>
        </p:nvSpPr>
        <p:spPr>
          <a:xfrm>
            <a:off x="4245760" y="3383656"/>
            <a:ext cx="2165076" cy="10926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2F6FA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  <a:sym typeface="Helvetica Light"/>
              </a:rPr>
              <a:t>9,000%+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2F6FA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  <a:sym typeface="Helvetica Light"/>
              </a:rPr>
              <a:t>Increase in data points per athlete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rgbClr val="F2F6FA"/>
              </a:solidFill>
              <a:effectLst/>
              <a:uLnTx/>
              <a:uFillTx/>
              <a:latin typeface="Helvetica Neue" panose="02000503000000020004"/>
              <a:ea typeface="+mn-ea"/>
              <a:cs typeface="+mn-cs"/>
              <a:sym typeface="Helvetica Ligh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93C227-78FC-6CB6-64C2-5B9C5E5F11BD}"/>
              </a:ext>
            </a:extLst>
          </p:cNvPr>
          <p:cNvSpPr txBox="1"/>
          <p:nvPr/>
        </p:nvSpPr>
        <p:spPr>
          <a:xfrm>
            <a:off x="1570342" y="2181440"/>
            <a:ext cx="2403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2F6FA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  <a:sym typeface="Helvetica Light"/>
              </a:rPr>
              <a:t>Today</a:t>
            </a: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rgbClr val="F2F6FA"/>
              </a:solidFill>
              <a:effectLst/>
              <a:uLnTx/>
              <a:uFillTx/>
              <a:latin typeface="Helvetica Neue" panose="02000503000000020004"/>
              <a:ea typeface="+mn-ea"/>
              <a:cs typeface="+mn-cs"/>
              <a:sym typeface="Helvetica Ligh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4AC51E-9287-E3A7-9383-1AC1FDA2F15C}"/>
              </a:ext>
            </a:extLst>
          </p:cNvPr>
          <p:cNvSpPr txBox="1"/>
          <p:nvPr/>
        </p:nvSpPr>
        <p:spPr>
          <a:xfrm>
            <a:off x="7946242" y="2181440"/>
            <a:ext cx="2403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2F6FA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  <a:sym typeface="Helvetica Light"/>
              </a:rPr>
              <a:t>In 3 years</a:t>
            </a: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rgbClr val="F2F6FA"/>
              </a:solidFill>
              <a:effectLst/>
              <a:uLnTx/>
              <a:uFillTx/>
              <a:latin typeface="Helvetica Neue" panose="02000503000000020004"/>
              <a:ea typeface="+mn-ea"/>
              <a:cs typeface="+mn-cs"/>
              <a:sym typeface="Helvetica Ligh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81D50B-937D-78D8-65D4-70D0AD8E084E}"/>
              </a:ext>
            </a:extLst>
          </p:cNvPr>
          <p:cNvSpPr txBox="1"/>
          <p:nvPr/>
        </p:nvSpPr>
        <p:spPr>
          <a:xfrm>
            <a:off x="7946242" y="5268383"/>
            <a:ext cx="2675417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2F6FA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  <a:sym typeface="Helvetica Light"/>
              </a:rPr>
              <a:t>230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2F6FA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  <a:sym typeface="Helvetica Light"/>
              </a:rPr>
              <a:t>million data points per athlete per year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rgbClr val="F2F6FA"/>
              </a:solidFill>
              <a:effectLst/>
              <a:uLnTx/>
              <a:uFillTx/>
              <a:latin typeface="Helvetica Neue" panose="02000503000000020004"/>
              <a:ea typeface="+mn-ea"/>
              <a:cs typeface="+mn-cs"/>
              <a:sym typeface="Helvetica Light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12BCADD-9F67-4132-0E9D-8B219D0A0A72}"/>
              </a:ext>
            </a:extLst>
          </p:cNvPr>
          <p:cNvSpPr/>
          <p:nvPr/>
        </p:nvSpPr>
        <p:spPr>
          <a:xfrm>
            <a:off x="2656869" y="3884318"/>
            <a:ext cx="158136" cy="158136"/>
          </a:xfrm>
          <a:prstGeom prst="ellipse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2F6FA"/>
              </a:solidFill>
              <a:effectLst/>
              <a:uLnTx/>
              <a:uFillTx/>
              <a:latin typeface="Helvetica Neue" panose="02000503000000020004"/>
              <a:ea typeface="+mn-ea"/>
              <a:cs typeface="+mn-cs"/>
              <a:sym typeface="Helvetica Light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D0C6066-3EF9-90FD-66E8-04912D5769B8}"/>
              </a:ext>
            </a:extLst>
          </p:cNvPr>
          <p:cNvSpPr/>
          <p:nvPr/>
        </p:nvSpPr>
        <p:spPr>
          <a:xfrm>
            <a:off x="7866050" y="2696591"/>
            <a:ext cx="2533593" cy="2533592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002C4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2F6FA"/>
              </a:solidFill>
              <a:effectLst/>
              <a:uLnTx/>
              <a:uFillTx/>
              <a:latin typeface="Helvetica Neue" panose="02000503000000020004"/>
              <a:ea typeface="+mn-ea"/>
              <a:cs typeface="+mn-cs"/>
              <a:sym typeface="Helvetica Light"/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1E73434D-A450-2C87-A0C0-9C8345CA9174}"/>
              </a:ext>
            </a:extLst>
          </p:cNvPr>
          <p:cNvSpPr/>
          <p:nvPr/>
        </p:nvSpPr>
        <p:spPr>
          <a:xfrm>
            <a:off x="6525775" y="3507956"/>
            <a:ext cx="459609" cy="910861"/>
          </a:xfrm>
          <a:prstGeom prst="chevron">
            <a:avLst/>
          </a:prstGeom>
          <a:solidFill>
            <a:srgbClr val="FF331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2F6FA"/>
              </a:solidFill>
              <a:effectLst/>
              <a:uLnTx/>
              <a:uFillTx/>
              <a:latin typeface="Helvetica Neue" panose="020005030000000200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041266837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2_Office Theme">
  <a:themeElements>
    <a:clrScheme name="Custom 9">
      <a:dk1>
        <a:srgbClr val="03202F"/>
      </a:dk1>
      <a:lt1>
        <a:srgbClr val="F2F6FA"/>
      </a:lt1>
      <a:dk2>
        <a:srgbClr val="002C41"/>
      </a:dk2>
      <a:lt2>
        <a:srgbClr val="DDE5E8"/>
      </a:lt2>
      <a:accent1>
        <a:srgbClr val="002C41"/>
      </a:accent1>
      <a:accent2>
        <a:srgbClr val="00857D"/>
      </a:accent2>
      <a:accent3>
        <a:srgbClr val="FF3319"/>
      </a:accent3>
      <a:accent4>
        <a:srgbClr val="03202F"/>
      </a:accent4>
      <a:accent5>
        <a:srgbClr val="F2F6FA"/>
      </a:accent5>
      <a:accent6>
        <a:srgbClr val="DDE5E8"/>
      </a:accent6>
      <a:hlink>
        <a:srgbClr val="98BCCC"/>
      </a:hlink>
      <a:folHlink>
        <a:srgbClr val="FF331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White">
  <a:themeElements>
    <a:clrScheme name="Custom 1 9">
      <a:dk1>
        <a:srgbClr val="03202F"/>
      </a:dk1>
      <a:lt1>
        <a:srgbClr val="F2F6FA"/>
      </a:lt1>
      <a:dk2>
        <a:srgbClr val="002C41"/>
      </a:dk2>
      <a:lt2>
        <a:srgbClr val="DDE5E8"/>
      </a:lt2>
      <a:accent1>
        <a:srgbClr val="002C41"/>
      </a:accent1>
      <a:accent2>
        <a:srgbClr val="00857D"/>
      </a:accent2>
      <a:accent3>
        <a:srgbClr val="FF3319"/>
      </a:accent3>
      <a:accent4>
        <a:srgbClr val="03202F"/>
      </a:accent4>
      <a:accent5>
        <a:srgbClr val="F2F6FA"/>
      </a:accent5>
      <a:accent6>
        <a:srgbClr val="DDE5E8"/>
      </a:accent6>
      <a:hlink>
        <a:srgbClr val="98BCCC"/>
      </a:hlink>
      <a:folHlink>
        <a:srgbClr val="FF331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Custom 9">
      <a:dk1>
        <a:srgbClr val="03202F"/>
      </a:dk1>
      <a:lt1>
        <a:srgbClr val="F2F6FA"/>
      </a:lt1>
      <a:dk2>
        <a:srgbClr val="002C41"/>
      </a:dk2>
      <a:lt2>
        <a:srgbClr val="DDE5E8"/>
      </a:lt2>
      <a:accent1>
        <a:srgbClr val="002C41"/>
      </a:accent1>
      <a:accent2>
        <a:srgbClr val="00857D"/>
      </a:accent2>
      <a:accent3>
        <a:srgbClr val="FF3319"/>
      </a:accent3>
      <a:accent4>
        <a:srgbClr val="03202F"/>
      </a:accent4>
      <a:accent5>
        <a:srgbClr val="F2F6FA"/>
      </a:accent5>
      <a:accent6>
        <a:srgbClr val="DDE5E8"/>
      </a:accent6>
      <a:hlink>
        <a:srgbClr val="98BCCC"/>
      </a:hlink>
      <a:folHlink>
        <a:srgbClr val="FF331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1 9">
    <a:dk1>
      <a:srgbClr val="03202F"/>
    </a:dk1>
    <a:lt1>
      <a:srgbClr val="F2F6FA"/>
    </a:lt1>
    <a:dk2>
      <a:srgbClr val="002C41"/>
    </a:dk2>
    <a:lt2>
      <a:srgbClr val="DDE5E8"/>
    </a:lt2>
    <a:accent1>
      <a:srgbClr val="002C41"/>
    </a:accent1>
    <a:accent2>
      <a:srgbClr val="00857D"/>
    </a:accent2>
    <a:accent3>
      <a:srgbClr val="FF3319"/>
    </a:accent3>
    <a:accent4>
      <a:srgbClr val="03202F"/>
    </a:accent4>
    <a:accent5>
      <a:srgbClr val="F2F6FA"/>
    </a:accent5>
    <a:accent6>
      <a:srgbClr val="DDE5E8"/>
    </a:accent6>
    <a:hlink>
      <a:srgbClr val="98BCCC"/>
    </a:hlink>
    <a:folHlink>
      <a:srgbClr val="FF3319"/>
    </a:folHlink>
  </a:clrScheme>
</a:themeOverride>
</file>

<file path=ppt/theme/themeOverride10.xml><?xml version="1.0" encoding="utf-8"?>
<a:themeOverride xmlns:a="http://schemas.openxmlformats.org/drawingml/2006/main">
  <a:clrScheme name="Custom 1 9">
    <a:dk1>
      <a:srgbClr val="03202F"/>
    </a:dk1>
    <a:lt1>
      <a:srgbClr val="F2F6FA"/>
    </a:lt1>
    <a:dk2>
      <a:srgbClr val="002C41"/>
    </a:dk2>
    <a:lt2>
      <a:srgbClr val="DDE5E8"/>
    </a:lt2>
    <a:accent1>
      <a:srgbClr val="002C41"/>
    </a:accent1>
    <a:accent2>
      <a:srgbClr val="00857D"/>
    </a:accent2>
    <a:accent3>
      <a:srgbClr val="FF3319"/>
    </a:accent3>
    <a:accent4>
      <a:srgbClr val="03202F"/>
    </a:accent4>
    <a:accent5>
      <a:srgbClr val="F2F6FA"/>
    </a:accent5>
    <a:accent6>
      <a:srgbClr val="DDE5E8"/>
    </a:accent6>
    <a:hlink>
      <a:srgbClr val="98BCCC"/>
    </a:hlink>
    <a:folHlink>
      <a:srgbClr val="FF3319"/>
    </a:folHlink>
  </a:clrScheme>
</a:themeOverride>
</file>

<file path=ppt/theme/themeOverride11.xml><?xml version="1.0" encoding="utf-8"?>
<a:themeOverride xmlns:a="http://schemas.openxmlformats.org/drawingml/2006/main">
  <a:clrScheme name="Custom 1 9">
    <a:dk1>
      <a:srgbClr val="03202F"/>
    </a:dk1>
    <a:lt1>
      <a:srgbClr val="F2F6FA"/>
    </a:lt1>
    <a:dk2>
      <a:srgbClr val="002C41"/>
    </a:dk2>
    <a:lt2>
      <a:srgbClr val="DDE5E8"/>
    </a:lt2>
    <a:accent1>
      <a:srgbClr val="002C41"/>
    </a:accent1>
    <a:accent2>
      <a:srgbClr val="00857D"/>
    </a:accent2>
    <a:accent3>
      <a:srgbClr val="FF3319"/>
    </a:accent3>
    <a:accent4>
      <a:srgbClr val="03202F"/>
    </a:accent4>
    <a:accent5>
      <a:srgbClr val="F2F6FA"/>
    </a:accent5>
    <a:accent6>
      <a:srgbClr val="DDE5E8"/>
    </a:accent6>
    <a:hlink>
      <a:srgbClr val="98BCCC"/>
    </a:hlink>
    <a:folHlink>
      <a:srgbClr val="FF3319"/>
    </a:folHlink>
  </a:clrScheme>
</a:themeOverride>
</file>

<file path=ppt/theme/themeOverride12.xml><?xml version="1.0" encoding="utf-8"?>
<a:themeOverride xmlns:a="http://schemas.openxmlformats.org/drawingml/2006/main">
  <a:clrScheme name="Custom 1 9">
    <a:dk1>
      <a:srgbClr val="03202F"/>
    </a:dk1>
    <a:lt1>
      <a:srgbClr val="F2F6FA"/>
    </a:lt1>
    <a:dk2>
      <a:srgbClr val="002C41"/>
    </a:dk2>
    <a:lt2>
      <a:srgbClr val="DDE5E8"/>
    </a:lt2>
    <a:accent1>
      <a:srgbClr val="002C41"/>
    </a:accent1>
    <a:accent2>
      <a:srgbClr val="00857D"/>
    </a:accent2>
    <a:accent3>
      <a:srgbClr val="FF3319"/>
    </a:accent3>
    <a:accent4>
      <a:srgbClr val="03202F"/>
    </a:accent4>
    <a:accent5>
      <a:srgbClr val="F2F6FA"/>
    </a:accent5>
    <a:accent6>
      <a:srgbClr val="DDE5E8"/>
    </a:accent6>
    <a:hlink>
      <a:srgbClr val="98BCCC"/>
    </a:hlink>
    <a:folHlink>
      <a:srgbClr val="FF3319"/>
    </a:folHlink>
  </a:clrScheme>
</a:themeOverride>
</file>

<file path=ppt/theme/themeOverride2.xml><?xml version="1.0" encoding="utf-8"?>
<a:themeOverride xmlns:a="http://schemas.openxmlformats.org/drawingml/2006/main">
  <a:clrScheme name="Custom 1 9">
    <a:dk1>
      <a:srgbClr val="03202F"/>
    </a:dk1>
    <a:lt1>
      <a:srgbClr val="F2F6FA"/>
    </a:lt1>
    <a:dk2>
      <a:srgbClr val="002C41"/>
    </a:dk2>
    <a:lt2>
      <a:srgbClr val="DDE5E8"/>
    </a:lt2>
    <a:accent1>
      <a:srgbClr val="002C41"/>
    </a:accent1>
    <a:accent2>
      <a:srgbClr val="00857D"/>
    </a:accent2>
    <a:accent3>
      <a:srgbClr val="FF3319"/>
    </a:accent3>
    <a:accent4>
      <a:srgbClr val="03202F"/>
    </a:accent4>
    <a:accent5>
      <a:srgbClr val="F2F6FA"/>
    </a:accent5>
    <a:accent6>
      <a:srgbClr val="DDE5E8"/>
    </a:accent6>
    <a:hlink>
      <a:srgbClr val="98BCCC"/>
    </a:hlink>
    <a:folHlink>
      <a:srgbClr val="FF3319"/>
    </a:folHlink>
  </a:clrScheme>
</a:themeOverride>
</file>

<file path=ppt/theme/themeOverride3.xml><?xml version="1.0" encoding="utf-8"?>
<a:themeOverride xmlns:a="http://schemas.openxmlformats.org/drawingml/2006/main">
  <a:clrScheme name="Custom 1 9">
    <a:dk1>
      <a:srgbClr val="03202F"/>
    </a:dk1>
    <a:lt1>
      <a:srgbClr val="F2F6FA"/>
    </a:lt1>
    <a:dk2>
      <a:srgbClr val="002C41"/>
    </a:dk2>
    <a:lt2>
      <a:srgbClr val="DDE5E8"/>
    </a:lt2>
    <a:accent1>
      <a:srgbClr val="002C41"/>
    </a:accent1>
    <a:accent2>
      <a:srgbClr val="00857D"/>
    </a:accent2>
    <a:accent3>
      <a:srgbClr val="FF3319"/>
    </a:accent3>
    <a:accent4>
      <a:srgbClr val="03202F"/>
    </a:accent4>
    <a:accent5>
      <a:srgbClr val="F2F6FA"/>
    </a:accent5>
    <a:accent6>
      <a:srgbClr val="DDE5E8"/>
    </a:accent6>
    <a:hlink>
      <a:srgbClr val="98BCCC"/>
    </a:hlink>
    <a:folHlink>
      <a:srgbClr val="FF3319"/>
    </a:folHlink>
  </a:clrScheme>
</a:themeOverride>
</file>

<file path=ppt/theme/themeOverride4.xml><?xml version="1.0" encoding="utf-8"?>
<a:themeOverride xmlns:a="http://schemas.openxmlformats.org/drawingml/2006/main">
  <a:clrScheme name="Custom 1 9">
    <a:dk1>
      <a:srgbClr val="03202F"/>
    </a:dk1>
    <a:lt1>
      <a:srgbClr val="F2F6FA"/>
    </a:lt1>
    <a:dk2>
      <a:srgbClr val="002C41"/>
    </a:dk2>
    <a:lt2>
      <a:srgbClr val="DDE5E8"/>
    </a:lt2>
    <a:accent1>
      <a:srgbClr val="002C41"/>
    </a:accent1>
    <a:accent2>
      <a:srgbClr val="00857D"/>
    </a:accent2>
    <a:accent3>
      <a:srgbClr val="FF3319"/>
    </a:accent3>
    <a:accent4>
      <a:srgbClr val="03202F"/>
    </a:accent4>
    <a:accent5>
      <a:srgbClr val="F2F6FA"/>
    </a:accent5>
    <a:accent6>
      <a:srgbClr val="DDE5E8"/>
    </a:accent6>
    <a:hlink>
      <a:srgbClr val="98BCCC"/>
    </a:hlink>
    <a:folHlink>
      <a:srgbClr val="FF3319"/>
    </a:folHlink>
  </a:clrScheme>
</a:themeOverride>
</file>

<file path=ppt/theme/themeOverride5.xml><?xml version="1.0" encoding="utf-8"?>
<a:themeOverride xmlns:a="http://schemas.openxmlformats.org/drawingml/2006/main">
  <a:clrScheme name="Custom 1 9">
    <a:dk1>
      <a:srgbClr val="03202F"/>
    </a:dk1>
    <a:lt1>
      <a:srgbClr val="F2F6FA"/>
    </a:lt1>
    <a:dk2>
      <a:srgbClr val="002C41"/>
    </a:dk2>
    <a:lt2>
      <a:srgbClr val="DDE5E8"/>
    </a:lt2>
    <a:accent1>
      <a:srgbClr val="002C41"/>
    </a:accent1>
    <a:accent2>
      <a:srgbClr val="00857D"/>
    </a:accent2>
    <a:accent3>
      <a:srgbClr val="FF3319"/>
    </a:accent3>
    <a:accent4>
      <a:srgbClr val="03202F"/>
    </a:accent4>
    <a:accent5>
      <a:srgbClr val="F2F6FA"/>
    </a:accent5>
    <a:accent6>
      <a:srgbClr val="DDE5E8"/>
    </a:accent6>
    <a:hlink>
      <a:srgbClr val="98BCCC"/>
    </a:hlink>
    <a:folHlink>
      <a:srgbClr val="FF3319"/>
    </a:folHlink>
  </a:clrScheme>
</a:themeOverride>
</file>

<file path=ppt/theme/themeOverride6.xml><?xml version="1.0" encoding="utf-8"?>
<a:themeOverride xmlns:a="http://schemas.openxmlformats.org/drawingml/2006/main">
  <a:clrScheme name="Custom 1 9">
    <a:dk1>
      <a:srgbClr val="03202F"/>
    </a:dk1>
    <a:lt1>
      <a:srgbClr val="F2F6FA"/>
    </a:lt1>
    <a:dk2>
      <a:srgbClr val="002C41"/>
    </a:dk2>
    <a:lt2>
      <a:srgbClr val="DDE5E8"/>
    </a:lt2>
    <a:accent1>
      <a:srgbClr val="002C41"/>
    </a:accent1>
    <a:accent2>
      <a:srgbClr val="00857D"/>
    </a:accent2>
    <a:accent3>
      <a:srgbClr val="FF3319"/>
    </a:accent3>
    <a:accent4>
      <a:srgbClr val="03202F"/>
    </a:accent4>
    <a:accent5>
      <a:srgbClr val="F2F6FA"/>
    </a:accent5>
    <a:accent6>
      <a:srgbClr val="DDE5E8"/>
    </a:accent6>
    <a:hlink>
      <a:srgbClr val="98BCCC"/>
    </a:hlink>
    <a:folHlink>
      <a:srgbClr val="FF3319"/>
    </a:folHlink>
  </a:clrScheme>
</a:themeOverride>
</file>

<file path=ppt/theme/themeOverride7.xml><?xml version="1.0" encoding="utf-8"?>
<a:themeOverride xmlns:a="http://schemas.openxmlformats.org/drawingml/2006/main">
  <a:clrScheme name="Custom 1 9">
    <a:dk1>
      <a:srgbClr val="03202F"/>
    </a:dk1>
    <a:lt1>
      <a:srgbClr val="F2F6FA"/>
    </a:lt1>
    <a:dk2>
      <a:srgbClr val="002C41"/>
    </a:dk2>
    <a:lt2>
      <a:srgbClr val="DDE5E8"/>
    </a:lt2>
    <a:accent1>
      <a:srgbClr val="002C41"/>
    </a:accent1>
    <a:accent2>
      <a:srgbClr val="00857D"/>
    </a:accent2>
    <a:accent3>
      <a:srgbClr val="FF3319"/>
    </a:accent3>
    <a:accent4>
      <a:srgbClr val="03202F"/>
    </a:accent4>
    <a:accent5>
      <a:srgbClr val="F2F6FA"/>
    </a:accent5>
    <a:accent6>
      <a:srgbClr val="DDE5E8"/>
    </a:accent6>
    <a:hlink>
      <a:srgbClr val="98BCCC"/>
    </a:hlink>
    <a:folHlink>
      <a:srgbClr val="FF3319"/>
    </a:folHlink>
  </a:clrScheme>
</a:themeOverride>
</file>

<file path=ppt/theme/themeOverride8.xml><?xml version="1.0" encoding="utf-8"?>
<a:themeOverride xmlns:a="http://schemas.openxmlformats.org/drawingml/2006/main">
  <a:clrScheme name="Custom 1 9">
    <a:dk1>
      <a:srgbClr val="03202F"/>
    </a:dk1>
    <a:lt1>
      <a:srgbClr val="F2F6FA"/>
    </a:lt1>
    <a:dk2>
      <a:srgbClr val="002C41"/>
    </a:dk2>
    <a:lt2>
      <a:srgbClr val="DDE5E8"/>
    </a:lt2>
    <a:accent1>
      <a:srgbClr val="002C41"/>
    </a:accent1>
    <a:accent2>
      <a:srgbClr val="00857D"/>
    </a:accent2>
    <a:accent3>
      <a:srgbClr val="FF3319"/>
    </a:accent3>
    <a:accent4>
      <a:srgbClr val="03202F"/>
    </a:accent4>
    <a:accent5>
      <a:srgbClr val="F2F6FA"/>
    </a:accent5>
    <a:accent6>
      <a:srgbClr val="DDE5E8"/>
    </a:accent6>
    <a:hlink>
      <a:srgbClr val="98BCCC"/>
    </a:hlink>
    <a:folHlink>
      <a:srgbClr val="FF3319"/>
    </a:folHlink>
  </a:clrScheme>
</a:themeOverride>
</file>

<file path=ppt/theme/themeOverride9.xml><?xml version="1.0" encoding="utf-8"?>
<a:themeOverride xmlns:a="http://schemas.openxmlformats.org/drawingml/2006/main">
  <a:clrScheme name="Custom 1 9">
    <a:dk1>
      <a:srgbClr val="03202F"/>
    </a:dk1>
    <a:lt1>
      <a:srgbClr val="F2F6FA"/>
    </a:lt1>
    <a:dk2>
      <a:srgbClr val="002C41"/>
    </a:dk2>
    <a:lt2>
      <a:srgbClr val="DDE5E8"/>
    </a:lt2>
    <a:accent1>
      <a:srgbClr val="002C41"/>
    </a:accent1>
    <a:accent2>
      <a:srgbClr val="00857D"/>
    </a:accent2>
    <a:accent3>
      <a:srgbClr val="FF3319"/>
    </a:accent3>
    <a:accent4>
      <a:srgbClr val="03202F"/>
    </a:accent4>
    <a:accent5>
      <a:srgbClr val="F2F6FA"/>
    </a:accent5>
    <a:accent6>
      <a:srgbClr val="DDE5E8"/>
    </a:accent6>
    <a:hlink>
      <a:srgbClr val="98BCCC"/>
    </a:hlink>
    <a:folHlink>
      <a:srgbClr val="FF331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1910</TotalTime>
  <Words>844</Words>
  <Application>Microsoft Office PowerPoint</Application>
  <PresentationFormat>Widescreen</PresentationFormat>
  <Paragraphs>241</Paragraphs>
  <Slides>23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Archivo</vt:lpstr>
      <vt:lpstr>Arial</vt:lpstr>
      <vt:lpstr>Aventa Variable</vt:lpstr>
      <vt:lpstr>Calibri</vt:lpstr>
      <vt:lpstr>Calibri Light</vt:lpstr>
      <vt:lpstr>Franklin Gothic Book</vt:lpstr>
      <vt:lpstr>Georgia</vt:lpstr>
      <vt:lpstr>Helvetica</vt:lpstr>
      <vt:lpstr>Helvetica Neue</vt:lpstr>
      <vt:lpstr>Helvetica Neue Light</vt:lpstr>
      <vt:lpstr>Verdana Pro Black</vt:lpstr>
      <vt:lpstr>2_Office Theme</vt:lpstr>
      <vt:lpstr>2_White</vt:lpstr>
      <vt:lpstr>Office Theme</vt:lpstr>
      <vt:lpstr>1_Office Theme</vt:lpstr>
      <vt:lpstr>6_Simple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BUILD FOUNDATION FOR  OPERATIONAL EXCELLENCE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Mikko Simon</dc:creator>
  <cp:lastModifiedBy>Mikko Simon</cp:lastModifiedBy>
  <cp:revision>81</cp:revision>
  <dcterms:created xsi:type="dcterms:W3CDTF">2023-08-22T23:59:25Z</dcterms:created>
  <dcterms:modified xsi:type="dcterms:W3CDTF">2023-09-27T13:41:09Z</dcterms:modified>
</cp:coreProperties>
</file>