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3" r:id="rId4"/>
    <p:sldMasterId id="2147483680" r:id="rId5"/>
  </p:sldMasterIdLst>
  <p:notesMasterIdLst>
    <p:notesMasterId r:id="rId22"/>
  </p:notesMasterIdLst>
  <p:sldIdLst>
    <p:sldId id="4703" r:id="rId6"/>
    <p:sldId id="266" r:id="rId7"/>
    <p:sldId id="4720" r:id="rId8"/>
    <p:sldId id="4721" r:id="rId9"/>
    <p:sldId id="4713" r:id="rId10"/>
    <p:sldId id="4730" r:id="rId11"/>
    <p:sldId id="4709" r:id="rId12"/>
    <p:sldId id="4710" r:id="rId13"/>
    <p:sldId id="4729" r:id="rId14"/>
    <p:sldId id="4727" r:id="rId15"/>
    <p:sldId id="4726" r:id="rId16"/>
    <p:sldId id="4711" r:id="rId17"/>
    <p:sldId id="4699" r:id="rId18"/>
    <p:sldId id="316" r:id="rId19"/>
    <p:sldId id="333" r:id="rId20"/>
    <p:sldId id="271" r:id="rId21"/>
  </p:sldIdLst>
  <p:sldSz cx="12192000" cy="6858000"/>
  <p:notesSz cx="6669088" cy="9926638"/>
  <p:embeddedFontLst>
    <p:embeddedFont>
      <p:font typeface="Arial Black" panose="020B0A04020102020204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gkYZoa6hzkAG2CkeIYuG0fyL0Q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A2CA45-1FD2-409D-B3BD-E49C3E73844E}" v="1" dt="2023-09-27T09:52:28.1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13"/>
    <p:restoredTop sz="94721"/>
  </p:normalViewPr>
  <p:slideViewPr>
    <p:cSldViewPr snapToGrid="0">
      <p:cViewPr varScale="1">
        <p:scale>
          <a:sx n="60" d="100"/>
          <a:sy n="60" d="100"/>
        </p:scale>
        <p:origin x="11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456"/>
    </p:cViewPr>
  </p:sorterViewPr>
  <p:notesViewPr>
    <p:cSldViewPr snapToGrid="0">
      <p:cViewPr varScale="1">
        <p:scale>
          <a:sx n="42" d="100"/>
          <a:sy n="42" d="100"/>
        </p:scale>
        <p:origin x="284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slide" Target="slides/slide16.xml"/><Relationship Id="rId76" Type="http://customschemas.google.com/relationships/presentationmetadata" Target="meta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82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ko Mattila" userId="93ef8427-7d02-4a8d-96b7-43148581d631" providerId="ADAL" clId="{F7A2CA45-1FD2-409D-B3BD-E49C3E73844E}"/>
    <pc:docChg chg="custSel modSld">
      <pc:chgData name="Mikko Mattila" userId="93ef8427-7d02-4a8d-96b7-43148581d631" providerId="ADAL" clId="{F7A2CA45-1FD2-409D-B3BD-E49C3E73844E}" dt="2023-09-27T09:55:24.543" v="185" actId="20577"/>
      <pc:docMkLst>
        <pc:docMk/>
      </pc:docMkLst>
      <pc:sldChg chg="modSp mod">
        <pc:chgData name="Mikko Mattila" userId="93ef8427-7d02-4a8d-96b7-43148581d631" providerId="ADAL" clId="{F7A2CA45-1FD2-409D-B3BD-E49C3E73844E}" dt="2023-09-27T09:48:20.666" v="148" actId="6549"/>
        <pc:sldMkLst>
          <pc:docMk/>
          <pc:sldMk cId="543147433" sldId="266"/>
        </pc:sldMkLst>
        <pc:spChg chg="mod">
          <ac:chgData name="Mikko Mattila" userId="93ef8427-7d02-4a8d-96b7-43148581d631" providerId="ADAL" clId="{F7A2CA45-1FD2-409D-B3BD-E49C3E73844E}" dt="2023-09-27T09:48:20.666" v="148" actId="6549"/>
          <ac:spMkLst>
            <pc:docMk/>
            <pc:sldMk cId="543147433" sldId="266"/>
            <ac:spMk id="7" creationId="{918599A9-C66F-D476-3422-B2D12133382B}"/>
          </ac:spMkLst>
        </pc:spChg>
      </pc:sldChg>
      <pc:sldChg chg="modSp mod">
        <pc:chgData name="Mikko Mattila" userId="93ef8427-7d02-4a8d-96b7-43148581d631" providerId="ADAL" clId="{F7A2CA45-1FD2-409D-B3BD-E49C3E73844E}" dt="2023-09-25T06:39:34.454" v="39" actId="20577"/>
        <pc:sldMkLst>
          <pc:docMk/>
          <pc:sldMk cId="685639981" sldId="4703"/>
        </pc:sldMkLst>
        <pc:spChg chg="mod">
          <ac:chgData name="Mikko Mattila" userId="93ef8427-7d02-4a8d-96b7-43148581d631" providerId="ADAL" clId="{F7A2CA45-1FD2-409D-B3BD-E49C3E73844E}" dt="2023-09-25T06:39:34.454" v="39" actId="20577"/>
          <ac:spMkLst>
            <pc:docMk/>
            <pc:sldMk cId="685639981" sldId="4703"/>
            <ac:spMk id="3" creationId="{7428DA85-26E2-CB4A-A4EF-698ECADAE2FC}"/>
          </ac:spMkLst>
        </pc:spChg>
      </pc:sldChg>
      <pc:sldChg chg="delSp modSp mod">
        <pc:chgData name="Mikko Mattila" userId="93ef8427-7d02-4a8d-96b7-43148581d631" providerId="ADAL" clId="{F7A2CA45-1FD2-409D-B3BD-E49C3E73844E}" dt="2023-09-27T09:53:11.861" v="152" actId="1440"/>
        <pc:sldMkLst>
          <pc:docMk/>
          <pc:sldMk cId="2980700769" sldId="4710"/>
        </pc:sldMkLst>
        <pc:picChg chg="mod">
          <ac:chgData name="Mikko Mattila" userId="93ef8427-7d02-4a8d-96b7-43148581d631" providerId="ADAL" clId="{F7A2CA45-1FD2-409D-B3BD-E49C3E73844E}" dt="2023-09-27T09:53:11.861" v="152" actId="1440"/>
          <ac:picMkLst>
            <pc:docMk/>
            <pc:sldMk cId="2980700769" sldId="4710"/>
            <ac:picMk id="5" creationId="{27F34672-003B-4E0C-9053-A2B5760C7FEA}"/>
          </ac:picMkLst>
        </pc:picChg>
        <pc:picChg chg="del mod">
          <ac:chgData name="Mikko Mattila" userId="93ef8427-7d02-4a8d-96b7-43148581d631" providerId="ADAL" clId="{F7A2CA45-1FD2-409D-B3BD-E49C3E73844E}" dt="2023-09-27T09:52:46.757" v="151" actId="478"/>
          <ac:picMkLst>
            <pc:docMk/>
            <pc:sldMk cId="2980700769" sldId="4710"/>
            <ac:picMk id="7" creationId="{84343E1F-566D-BC88-B4A8-814E581D5385}"/>
          </ac:picMkLst>
        </pc:picChg>
      </pc:sldChg>
      <pc:sldChg chg="modSp mod">
        <pc:chgData name="Mikko Mattila" userId="93ef8427-7d02-4a8d-96b7-43148581d631" providerId="ADAL" clId="{F7A2CA45-1FD2-409D-B3BD-E49C3E73844E}" dt="2023-09-25T06:41:18.396" v="54" actId="20577"/>
        <pc:sldMkLst>
          <pc:docMk/>
          <pc:sldMk cId="3708164595" sldId="4711"/>
        </pc:sldMkLst>
        <pc:spChg chg="mod">
          <ac:chgData name="Mikko Mattila" userId="93ef8427-7d02-4a8d-96b7-43148581d631" providerId="ADAL" clId="{F7A2CA45-1FD2-409D-B3BD-E49C3E73844E}" dt="2023-09-25T06:41:06.636" v="53" actId="20577"/>
          <ac:spMkLst>
            <pc:docMk/>
            <pc:sldMk cId="3708164595" sldId="4711"/>
            <ac:spMk id="5" creationId="{EB25A3CA-0D0E-9166-4BE3-827E7BFCA083}"/>
          </ac:spMkLst>
        </pc:spChg>
        <pc:spChg chg="mod">
          <ac:chgData name="Mikko Mattila" userId="93ef8427-7d02-4a8d-96b7-43148581d631" providerId="ADAL" clId="{F7A2CA45-1FD2-409D-B3BD-E49C3E73844E}" dt="2023-09-25T06:41:18.396" v="54" actId="20577"/>
          <ac:spMkLst>
            <pc:docMk/>
            <pc:sldMk cId="3708164595" sldId="4711"/>
            <ac:spMk id="20" creationId="{188B9018-D41D-1842-86DD-5DDD66B72723}"/>
          </ac:spMkLst>
        </pc:spChg>
      </pc:sldChg>
      <pc:sldChg chg="modSp mod">
        <pc:chgData name="Mikko Mattila" userId="93ef8427-7d02-4a8d-96b7-43148581d631" providerId="ADAL" clId="{F7A2CA45-1FD2-409D-B3BD-E49C3E73844E}" dt="2023-09-25T13:34:35.310" v="85" actId="20577"/>
        <pc:sldMkLst>
          <pc:docMk/>
          <pc:sldMk cId="1300194602" sldId="4713"/>
        </pc:sldMkLst>
        <pc:spChg chg="mod">
          <ac:chgData name="Mikko Mattila" userId="93ef8427-7d02-4a8d-96b7-43148581d631" providerId="ADAL" clId="{F7A2CA45-1FD2-409D-B3BD-E49C3E73844E}" dt="2023-09-25T13:34:35.310" v="85" actId="20577"/>
          <ac:spMkLst>
            <pc:docMk/>
            <pc:sldMk cId="1300194602" sldId="4713"/>
            <ac:spMk id="9" creationId="{AEEFA1E8-464D-94CD-B536-6CC658683734}"/>
          </ac:spMkLst>
        </pc:spChg>
      </pc:sldChg>
      <pc:sldChg chg="modSp mod">
        <pc:chgData name="Mikko Mattila" userId="93ef8427-7d02-4a8d-96b7-43148581d631" providerId="ADAL" clId="{F7A2CA45-1FD2-409D-B3BD-E49C3E73844E}" dt="2023-09-25T18:11:28.206" v="102" actId="1038"/>
        <pc:sldMkLst>
          <pc:docMk/>
          <pc:sldMk cId="4006101084" sldId="4721"/>
        </pc:sldMkLst>
        <pc:spChg chg="mod">
          <ac:chgData name="Mikko Mattila" userId="93ef8427-7d02-4a8d-96b7-43148581d631" providerId="ADAL" clId="{F7A2CA45-1FD2-409D-B3BD-E49C3E73844E}" dt="2023-09-25T06:40:46.444" v="50" actId="1036"/>
          <ac:spMkLst>
            <pc:docMk/>
            <pc:sldMk cId="4006101084" sldId="4721"/>
            <ac:spMk id="7" creationId="{DD614A1C-0419-E317-2C05-0E727F75F546}"/>
          </ac:spMkLst>
        </pc:spChg>
        <pc:spChg chg="mod">
          <ac:chgData name="Mikko Mattila" userId="93ef8427-7d02-4a8d-96b7-43148581d631" providerId="ADAL" clId="{F7A2CA45-1FD2-409D-B3BD-E49C3E73844E}" dt="2023-09-25T06:40:04.880" v="40" actId="20577"/>
          <ac:spMkLst>
            <pc:docMk/>
            <pc:sldMk cId="4006101084" sldId="4721"/>
            <ac:spMk id="13" creationId="{C044A857-84E3-DD59-A09E-0953CB99BB8B}"/>
          </ac:spMkLst>
        </pc:spChg>
        <pc:spChg chg="mod">
          <ac:chgData name="Mikko Mattila" userId="93ef8427-7d02-4a8d-96b7-43148581d631" providerId="ADAL" clId="{F7A2CA45-1FD2-409D-B3BD-E49C3E73844E}" dt="2023-09-25T18:11:28.206" v="102" actId="1038"/>
          <ac:spMkLst>
            <pc:docMk/>
            <pc:sldMk cId="4006101084" sldId="4721"/>
            <ac:spMk id="18" creationId="{120784FD-FD9C-509C-E944-D54C7CFDF1F3}"/>
          </ac:spMkLst>
        </pc:spChg>
        <pc:spChg chg="mod">
          <ac:chgData name="Mikko Mattila" userId="93ef8427-7d02-4a8d-96b7-43148581d631" providerId="ADAL" clId="{F7A2CA45-1FD2-409D-B3BD-E49C3E73844E}" dt="2023-09-25T06:40:26.418" v="44" actId="20577"/>
          <ac:spMkLst>
            <pc:docMk/>
            <pc:sldMk cId="4006101084" sldId="4721"/>
            <ac:spMk id="26" creationId="{6E2147DF-2B24-7249-8994-C7BFAAB28391}"/>
          </ac:spMkLst>
        </pc:spChg>
      </pc:sldChg>
      <pc:sldChg chg="modSp mod">
        <pc:chgData name="Mikko Mattila" userId="93ef8427-7d02-4a8d-96b7-43148581d631" providerId="ADAL" clId="{F7A2CA45-1FD2-409D-B3BD-E49C3E73844E}" dt="2023-09-27T09:55:24.543" v="185" actId="20577"/>
        <pc:sldMkLst>
          <pc:docMk/>
          <pc:sldMk cId="100129828" sldId="4729"/>
        </pc:sldMkLst>
        <pc:graphicFrameChg chg="modGraphic">
          <ac:chgData name="Mikko Mattila" userId="93ef8427-7d02-4a8d-96b7-43148581d631" providerId="ADAL" clId="{F7A2CA45-1FD2-409D-B3BD-E49C3E73844E}" dt="2023-09-27T09:55:24.543" v="185" actId="20577"/>
          <ac:graphicFrameMkLst>
            <pc:docMk/>
            <pc:sldMk cId="100129828" sldId="4729"/>
            <ac:graphicFrameMk id="6" creationId="{8AA7938D-8592-012A-0512-2D7544EE5A16}"/>
          </ac:graphicFrameMkLst>
        </pc:graphicFrameChg>
      </pc:sldChg>
      <pc:sldChg chg="modSp mod">
        <pc:chgData name="Mikko Mattila" userId="93ef8427-7d02-4a8d-96b7-43148581d631" providerId="ADAL" clId="{F7A2CA45-1FD2-409D-B3BD-E49C3E73844E}" dt="2023-09-25T13:34:51.696" v="92" actId="20577"/>
        <pc:sldMkLst>
          <pc:docMk/>
          <pc:sldMk cId="1344211182" sldId="4730"/>
        </pc:sldMkLst>
        <pc:spChg chg="mod">
          <ac:chgData name="Mikko Mattila" userId="93ef8427-7d02-4a8d-96b7-43148581d631" providerId="ADAL" clId="{F7A2CA45-1FD2-409D-B3BD-E49C3E73844E}" dt="2023-09-25T13:34:51.696" v="92" actId="20577"/>
          <ac:spMkLst>
            <pc:docMk/>
            <pc:sldMk cId="1344211182" sldId="4730"/>
            <ac:spMk id="9" creationId="{AEEFA1E8-464D-94CD-B536-6CC658683734}"/>
          </ac:spMkLst>
        </pc:spChg>
      </pc:sldChg>
    </pc:docChg>
  </pc:docChgLst>
  <pc:docChgLst>
    <pc:chgData name="Mikko Mattila" userId="93ef8427-7d02-4a8d-96b7-43148581d631" providerId="ADAL" clId="{2D1659BC-AF5D-43AA-A698-E9CF01219F74}"/>
    <pc:docChg chg="custSel modSld">
      <pc:chgData name="Mikko Mattila" userId="93ef8427-7d02-4a8d-96b7-43148581d631" providerId="ADAL" clId="{2D1659BC-AF5D-43AA-A698-E9CF01219F74}" dt="2023-09-24T10:57:56.578" v="151" actId="5793"/>
      <pc:docMkLst>
        <pc:docMk/>
      </pc:docMkLst>
      <pc:sldChg chg="modNotes">
        <pc:chgData name="Mikko Mattila" userId="93ef8427-7d02-4a8d-96b7-43148581d631" providerId="ADAL" clId="{2D1659BC-AF5D-43AA-A698-E9CF01219F74}" dt="2023-09-22T19:10:27.720" v="1" actId="6549"/>
        <pc:sldMkLst>
          <pc:docMk/>
          <pc:sldMk cId="543147433" sldId="266"/>
        </pc:sldMkLst>
      </pc:sldChg>
      <pc:sldChg chg="modNotes">
        <pc:chgData name="Mikko Mattila" userId="93ef8427-7d02-4a8d-96b7-43148581d631" providerId="ADAL" clId="{2D1659BC-AF5D-43AA-A698-E9CF01219F74}" dt="2023-09-22T19:10:14.258" v="0" actId="6549"/>
        <pc:sldMkLst>
          <pc:docMk/>
          <pc:sldMk cId="685639981" sldId="4703"/>
        </pc:sldMkLst>
      </pc:sldChg>
      <pc:sldChg chg="modNotes">
        <pc:chgData name="Mikko Mattila" userId="93ef8427-7d02-4a8d-96b7-43148581d631" providerId="ADAL" clId="{2D1659BC-AF5D-43AA-A698-E9CF01219F74}" dt="2023-09-22T19:11:26.255" v="65" actId="20577"/>
        <pc:sldMkLst>
          <pc:docMk/>
          <pc:sldMk cId="2093500413" sldId="4709"/>
        </pc:sldMkLst>
      </pc:sldChg>
      <pc:sldChg chg="modNotes">
        <pc:chgData name="Mikko Mattila" userId="93ef8427-7d02-4a8d-96b7-43148581d631" providerId="ADAL" clId="{2D1659BC-AF5D-43AA-A698-E9CF01219F74}" dt="2023-09-22T19:12:22.464" v="143" actId="6549"/>
        <pc:sldMkLst>
          <pc:docMk/>
          <pc:sldMk cId="3708164595" sldId="4711"/>
        </pc:sldMkLst>
      </pc:sldChg>
      <pc:sldChg chg="modNotes">
        <pc:chgData name="Mikko Mattila" userId="93ef8427-7d02-4a8d-96b7-43148581d631" providerId="ADAL" clId="{2D1659BC-AF5D-43AA-A698-E9CF01219F74}" dt="2023-09-22T19:10:53.400" v="4" actId="6549"/>
        <pc:sldMkLst>
          <pc:docMk/>
          <pc:sldMk cId="1300194602" sldId="4713"/>
        </pc:sldMkLst>
      </pc:sldChg>
      <pc:sldChg chg="modNotes">
        <pc:chgData name="Mikko Mattila" userId="93ef8427-7d02-4a8d-96b7-43148581d631" providerId="ADAL" clId="{2D1659BC-AF5D-43AA-A698-E9CF01219F74}" dt="2023-09-22T19:10:35.436" v="2" actId="6549"/>
        <pc:sldMkLst>
          <pc:docMk/>
          <pc:sldMk cId="116554174" sldId="4720"/>
        </pc:sldMkLst>
      </pc:sldChg>
      <pc:sldChg chg="modNotes">
        <pc:chgData name="Mikko Mattila" userId="93ef8427-7d02-4a8d-96b7-43148581d631" providerId="ADAL" clId="{2D1659BC-AF5D-43AA-A698-E9CF01219F74}" dt="2023-09-22T19:10:44.007" v="3" actId="6549"/>
        <pc:sldMkLst>
          <pc:docMk/>
          <pc:sldMk cId="4006101084" sldId="4721"/>
        </pc:sldMkLst>
      </pc:sldChg>
      <pc:sldChg chg="modNotes">
        <pc:chgData name="Mikko Mattila" userId="93ef8427-7d02-4a8d-96b7-43148581d631" providerId="ADAL" clId="{2D1659BC-AF5D-43AA-A698-E9CF01219F74}" dt="2023-09-22T19:12:12.084" v="142" actId="6549"/>
        <pc:sldMkLst>
          <pc:docMk/>
          <pc:sldMk cId="4040344855" sldId="4726"/>
        </pc:sldMkLst>
      </pc:sldChg>
      <pc:sldChg chg="modNotes">
        <pc:chgData name="Mikko Mattila" userId="93ef8427-7d02-4a8d-96b7-43148581d631" providerId="ADAL" clId="{2D1659BC-AF5D-43AA-A698-E9CF01219F74}" dt="2023-09-22T19:12:02.810" v="141" actId="6549"/>
        <pc:sldMkLst>
          <pc:docMk/>
          <pc:sldMk cId="1007648010" sldId="4727"/>
        </pc:sldMkLst>
      </pc:sldChg>
      <pc:sldChg chg="modSp mod modNotes">
        <pc:chgData name="Mikko Mattila" userId="93ef8427-7d02-4a8d-96b7-43148581d631" providerId="ADAL" clId="{2D1659BC-AF5D-43AA-A698-E9CF01219F74}" dt="2023-09-24T10:57:56.578" v="151" actId="5793"/>
        <pc:sldMkLst>
          <pc:docMk/>
          <pc:sldMk cId="100129828" sldId="4729"/>
        </pc:sldMkLst>
        <pc:spChg chg="mod">
          <ac:chgData name="Mikko Mattila" userId="93ef8427-7d02-4a8d-96b7-43148581d631" providerId="ADAL" clId="{2D1659BC-AF5D-43AA-A698-E9CF01219F74}" dt="2023-09-24T10:57:56.578" v="151" actId="5793"/>
          <ac:spMkLst>
            <pc:docMk/>
            <pc:sldMk cId="100129828" sldId="4729"/>
            <ac:spMk id="4" creationId="{79C4F1DD-6BF3-01D3-22A6-2D2DB055A8E0}"/>
          </ac:spMkLst>
        </pc:spChg>
      </pc:sldChg>
      <pc:sldChg chg="modNotes">
        <pc:chgData name="Mikko Mattila" userId="93ef8427-7d02-4a8d-96b7-43148581d631" providerId="ADAL" clId="{2D1659BC-AF5D-43AA-A698-E9CF01219F74}" dt="2023-09-22T19:11:02.548" v="5" actId="6549"/>
        <pc:sldMkLst>
          <pc:docMk/>
          <pc:sldMk cId="1344211182" sldId="473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2"/>
          <c:order val="0"/>
          <c:spPr>
            <a:ln w="571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[KV_data.xlsx]Sheet2!$B$29:$B$49</c:f>
              <c:numCache>
                <c:formatCode>General</c:formatCode>
                <c:ptCount val="21"/>
                <c:pt idx="0">
                  <c:v>90</c:v>
                </c:pt>
                <c:pt idx="1">
                  <c:v>85</c:v>
                </c:pt>
                <c:pt idx="2">
                  <c:v>80</c:v>
                </c:pt>
                <c:pt idx="3">
                  <c:v>75</c:v>
                </c:pt>
                <c:pt idx="4">
                  <c:v>70</c:v>
                </c:pt>
                <c:pt idx="5">
                  <c:v>65</c:v>
                </c:pt>
                <c:pt idx="6">
                  <c:v>60</c:v>
                </c:pt>
                <c:pt idx="7">
                  <c:v>55</c:v>
                </c:pt>
                <c:pt idx="8">
                  <c:v>50</c:v>
                </c:pt>
                <c:pt idx="9">
                  <c:v>45</c:v>
                </c:pt>
                <c:pt idx="10">
                  <c:v>40</c:v>
                </c:pt>
                <c:pt idx="11">
                  <c:v>35</c:v>
                </c:pt>
                <c:pt idx="12">
                  <c:v>30</c:v>
                </c:pt>
                <c:pt idx="13">
                  <c:v>25</c:v>
                </c:pt>
                <c:pt idx="14">
                  <c:v>20</c:v>
                </c:pt>
                <c:pt idx="15">
                  <c:v>15</c:v>
                </c:pt>
                <c:pt idx="16">
                  <c:v>10</c:v>
                </c:pt>
                <c:pt idx="17">
                  <c:v>5</c:v>
                </c:pt>
                <c:pt idx="18">
                  <c:v>0</c:v>
                </c:pt>
                <c:pt idx="19">
                  <c:v>-5</c:v>
                </c:pt>
                <c:pt idx="20">
                  <c:v>-10</c:v>
                </c:pt>
              </c:numCache>
            </c:numRef>
          </c:cat>
          <c:val>
            <c:numRef>
              <c:f>[KV_data.xlsx]Sheet2!$E$29:$E$49</c:f>
              <c:numCache>
                <c:formatCode>#,##0</c:formatCode>
                <c:ptCount val="21"/>
                <c:pt idx="0">
                  <c:v>29.913312288697536</c:v>
                </c:pt>
                <c:pt idx="1">
                  <c:v>72.034238003623656</c:v>
                </c:pt>
                <c:pt idx="2">
                  <c:v>111.26633916730484</c:v>
                </c:pt>
                <c:pt idx="3">
                  <c:v>136.70663279601021</c:v>
                </c:pt>
                <c:pt idx="4">
                  <c:v>165.40850253095991</c:v>
                </c:pt>
                <c:pt idx="5">
                  <c:v>208.74087079963391</c:v>
                </c:pt>
                <c:pt idx="6">
                  <c:v>305.09714776696489</c:v>
                </c:pt>
                <c:pt idx="7">
                  <c:v>561.55021760651505</c:v>
                </c:pt>
                <c:pt idx="8">
                  <c:v>741.96197022619867</c:v>
                </c:pt>
                <c:pt idx="9">
                  <c:v>946.04344658834066</c:v>
                </c:pt>
                <c:pt idx="10">
                  <c:v>1197.4643704353998</c:v>
                </c:pt>
                <c:pt idx="11">
                  <c:v>1509.8301735248519</c:v>
                </c:pt>
                <c:pt idx="12">
                  <c:v>1867.2057268804751</c:v>
                </c:pt>
                <c:pt idx="13">
                  <c:v>2303.7909856734591</c:v>
                </c:pt>
                <c:pt idx="14">
                  <c:v>2782.1244186263702</c:v>
                </c:pt>
                <c:pt idx="15">
                  <c:v>3292.3281095317257</c:v>
                </c:pt>
                <c:pt idx="16">
                  <c:v>3821.2625660757981</c:v>
                </c:pt>
                <c:pt idx="17">
                  <c:v>4305.560023908698</c:v>
                </c:pt>
                <c:pt idx="18">
                  <c:v>4625.8467975418871</c:v>
                </c:pt>
                <c:pt idx="19">
                  <c:v>4777.74305620412</c:v>
                </c:pt>
                <c:pt idx="20">
                  <c:v>4849.311354763995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68-42E8-9F8B-DEAADABB436A}"/>
            </c:ext>
          </c:extLst>
        </c:ser>
        <c:ser>
          <c:idx val="0"/>
          <c:order val="1"/>
          <c:spPr>
            <a:ln w="571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[KV_data.xlsx]Sheet2!$I$29:$I$49</c:f>
              <c:numCache>
                <c:formatCode>0</c:formatCode>
                <c:ptCount val="21"/>
                <c:pt idx="0">
                  <c:v>126.07814525713053</c:v>
                </c:pt>
                <c:pt idx="1">
                  <c:v>262.31901411439685</c:v>
                </c:pt>
                <c:pt idx="2">
                  <c:v>378.93878295159897</c:v>
                </c:pt>
                <c:pt idx="3">
                  <c:v>501.49519230769232</c:v>
                </c:pt>
                <c:pt idx="4">
                  <c:v>636.42798783028775</c:v>
                </c:pt>
                <c:pt idx="5">
                  <c:v>786.35331618872704</c:v>
                </c:pt>
                <c:pt idx="6">
                  <c:v>1035.5915969564144</c:v>
                </c:pt>
                <c:pt idx="7">
                  <c:v>1347.0136716338438</c:v>
                </c:pt>
                <c:pt idx="8">
                  <c:v>1698.4829145573531</c:v>
                </c:pt>
                <c:pt idx="9">
                  <c:v>2111.1297411331648</c:v>
                </c:pt>
                <c:pt idx="10">
                  <c:v>2580.1243421255717</c:v>
                </c:pt>
                <c:pt idx="11">
                  <c:v>3102.0456026592792</c:v>
                </c:pt>
                <c:pt idx="12">
                  <c:v>3737.2661381806397</c:v>
                </c:pt>
                <c:pt idx="13">
                  <c:v>4419.1748296471787</c:v>
                </c:pt>
                <c:pt idx="14">
                  <c:v>5176.1468063186812</c:v>
                </c:pt>
                <c:pt idx="15">
                  <c:v>5970.4491835411791</c:v>
                </c:pt>
                <c:pt idx="16">
                  <c:v>6679.5255519585762</c:v>
                </c:pt>
                <c:pt idx="17">
                  <c:v>7247.9337263859743</c:v>
                </c:pt>
                <c:pt idx="18">
                  <c:v>7582.2973949330171</c:v>
                </c:pt>
                <c:pt idx="19">
                  <c:v>7727.2922930300047</c:v>
                </c:pt>
                <c:pt idx="20">
                  <c:v>7794.6077592526863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68-42E8-9F8B-DEAADABB4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5273552"/>
        <c:axId val="788256528"/>
      </c:lineChart>
      <c:catAx>
        <c:axId val="60527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788256528"/>
        <c:crosses val="autoZero"/>
        <c:auto val="1"/>
        <c:lblAlgn val="ctr"/>
        <c:lblOffset val="100"/>
        <c:noMultiLvlLbl val="0"/>
      </c:catAx>
      <c:valAx>
        <c:axId val="788256528"/>
        <c:scaling>
          <c:orientation val="minMax"/>
          <c:max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60527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I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ED4406-B7F0-4BC3-B8C7-005C1A82053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FI"/>
        </a:p>
      </dgm:t>
    </dgm:pt>
    <dgm:pt modelId="{0D6D15D1-9483-41B7-828E-17904F99652A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u="sng" dirty="0"/>
            <a:t>3</a:t>
          </a:r>
          <a:r>
            <a:rPr lang="en-US" u="sng" baseline="30000" dirty="0"/>
            <a:t>rd</a:t>
          </a:r>
          <a:r>
            <a:rPr lang="en-US" u="sng" dirty="0"/>
            <a:t> Party </a:t>
          </a:r>
        </a:p>
        <a:p>
          <a:r>
            <a:rPr lang="en-US" u="none" dirty="0"/>
            <a:t>2,0</a:t>
          </a:r>
          <a:r>
            <a:rPr lang="en-US" dirty="0"/>
            <a:t>me</a:t>
          </a:r>
        </a:p>
        <a:p>
          <a:r>
            <a:rPr lang="en-US" dirty="0"/>
            <a:t>YoY -13%</a:t>
          </a:r>
          <a:endParaRPr lang="en-FI" dirty="0"/>
        </a:p>
      </dgm:t>
    </dgm:pt>
    <dgm:pt modelId="{6A9EBE1A-E91F-4D41-9CE2-B7D5537D57D5}" type="parTrans" cxnId="{3D2C2563-9173-4416-A90D-E525D2554926}">
      <dgm:prSet/>
      <dgm:spPr/>
      <dgm:t>
        <a:bodyPr/>
        <a:lstStyle/>
        <a:p>
          <a:endParaRPr lang="en-FI"/>
        </a:p>
      </dgm:t>
    </dgm:pt>
    <dgm:pt modelId="{A74DD7B7-FFD6-4FA7-9A5A-964DCF10DADB}" type="sibTrans" cxnId="{3D2C2563-9173-4416-A90D-E525D2554926}">
      <dgm:prSet/>
      <dgm:spPr/>
      <dgm:t>
        <a:bodyPr/>
        <a:lstStyle/>
        <a:p>
          <a:endParaRPr lang="en-FI"/>
        </a:p>
      </dgm:t>
    </dgm:pt>
    <dgm:pt modelId="{2C933ACC-B372-4A27-8353-EBE8C890E1D6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tabLst>
              <a:tab pos="180975" algn="l"/>
            </a:tabLst>
          </a:pP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	</a:t>
          </a:r>
          <a:r>
            <a:rPr lang="en-US" sz="16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Liiga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Oy contributions</a:t>
          </a:r>
          <a:endParaRPr lang="en-FI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C7F70E0-80FA-4EDF-A9B1-2F4B0D83F613}" type="parTrans" cxnId="{4ED3421D-455D-43F6-A61A-4A4FB4553DEF}">
      <dgm:prSet/>
      <dgm:spPr/>
      <dgm:t>
        <a:bodyPr/>
        <a:lstStyle/>
        <a:p>
          <a:endParaRPr lang="en-FI"/>
        </a:p>
      </dgm:t>
    </dgm:pt>
    <dgm:pt modelId="{D46F0588-F300-4354-B13F-2727A7D8E3DB}" type="sibTrans" cxnId="{4ED3421D-455D-43F6-A61A-4A4FB4553DEF}">
      <dgm:prSet/>
      <dgm:spPr/>
      <dgm:t>
        <a:bodyPr/>
        <a:lstStyle/>
        <a:p>
          <a:endParaRPr lang="en-FI"/>
        </a:p>
      </dgm:t>
    </dgm:pt>
    <dgm:pt modelId="{00A11F9F-B013-4605-8587-AA38D81BB09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u="sng" dirty="0"/>
            <a:t>Event Sales</a:t>
          </a:r>
        </a:p>
        <a:p>
          <a:r>
            <a:rPr lang="en-US" dirty="0"/>
            <a:t>6,0me</a:t>
          </a:r>
        </a:p>
        <a:p>
          <a:r>
            <a:rPr lang="en-US" dirty="0"/>
            <a:t>YoY +55%</a:t>
          </a:r>
          <a:endParaRPr lang="en-FI" dirty="0"/>
        </a:p>
      </dgm:t>
    </dgm:pt>
    <dgm:pt modelId="{B5E15D98-7946-4674-9A80-12480E90C254}" type="parTrans" cxnId="{CA00642A-F318-47E7-A8C2-A2ED4B3331A5}">
      <dgm:prSet/>
      <dgm:spPr/>
      <dgm:t>
        <a:bodyPr/>
        <a:lstStyle/>
        <a:p>
          <a:endParaRPr lang="en-FI"/>
        </a:p>
      </dgm:t>
    </dgm:pt>
    <dgm:pt modelId="{9A8E892C-E542-45AA-A9BE-CBC1AD0FB632}" type="sibTrans" cxnId="{CA00642A-F318-47E7-A8C2-A2ED4B3331A5}">
      <dgm:prSet/>
      <dgm:spPr/>
      <dgm:t>
        <a:bodyPr/>
        <a:lstStyle/>
        <a:p>
          <a:endParaRPr lang="en-FI"/>
        </a:p>
      </dgm:t>
    </dgm:pt>
    <dgm:pt modelId="{17E9C396-7385-4874-B3A2-8CAE692FD9FC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tabLst>
              <a:tab pos="180975" algn="l"/>
            </a:tabLst>
          </a:pP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	Single tickets		        3,35me   +27%</a:t>
          </a:r>
          <a:endParaRPr lang="en-FI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087C566-F7B2-44D3-87C4-B6E4295D5A99}" type="parTrans" cxnId="{452C4AA0-69E4-42F4-B7BA-CAD3BD22869E}">
      <dgm:prSet/>
      <dgm:spPr/>
      <dgm:t>
        <a:bodyPr/>
        <a:lstStyle/>
        <a:p>
          <a:endParaRPr lang="en-FI"/>
        </a:p>
      </dgm:t>
    </dgm:pt>
    <dgm:pt modelId="{114F4795-9015-4E94-A158-4FC48E794CED}" type="sibTrans" cxnId="{452C4AA0-69E4-42F4-B7BA-CAD3BD22869E}">
      <dgm:prSet/>
      <dgm:spPr/>
      <dgm:t>
        <a:bodyPr/>
        <a:lstStyle/>
        <a:p>
          <a:endParaRPr lang="en-FI"/>
        </a:p>
      </dgm:t>
    </dgm:pt>
    <dgm:pt modelId="{19EB33C6-7343-47FA-B046-66878BD1D360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u="sng" dirty="0"/>
            <a:t>Season Sales</a:t>
          </a:r>
        </a:p>
        <a:p>
          <a:r>
            <a:rPr lang="en-US" dirty="0"/>
            <a:t>6,6me</a:t>
          </a:r>
        </a:p>
        <a:p>
          <a:r>
            <a:rPr lang="en-US" dirty="0"/>
            <a:t>YoY  +35%</a:t>
          </a:r>
          <a:endParaRPr lang="en-FI" dirty="0"/>
        </a:p>
      </dgm:t>
    </dgm:pt>
    <dgm:pt modelId="{E7E29661-22E8-4B54-B59F-31C7D4F92004}" type="sibTrans" cxnId="{C8CB5B78-2F64-4A00-85BD-FBEB8C956026}">
      <dgm:prSet/>
      <dgm:spPr/>
      <dgm:t>
        <a:bodyPr/>
        <a:lstStyle/>
        <a:p>
          <a:endParaRPr lang="en-FI"/>
        </a:p>
      </dgm:t>
    </dgm:pt>
    <dgm:pt modelId="{44BDB2FF-CFE9-4464-88C0-F75F33C20E9A}" type="parTrans" cxnId="{C8CB5B78-2F64-4A00-85BD-FBEB8C956026}">
      <dgm:prSet/>
      <dgm:spPr/>
      <dgm:t>
        <a:bodyPr/>
        <a:lstStyle/>
        <a:p>
          <a:endParaRPr lang="en-FI"/>
        </a:p>
      </dgm:t>
    </dgm:pt>
    <dgm:pt modelId="{B7490CDE-653F-4A6D-B146-0F912DC5FDCE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tabLst>
              <a:tab pos="180975" algn="l"/>
            </a:tabLst>
          </a:pP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	B2B order intake	        4,10me   +43%</a:t>
          </a:r>
          <a:endParaRPr lang="en-FI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1DC97B5-7C84-427E-B8E4-89AE94C88A63}" type="sibTrans" cxnId="{3E685D5F-EB3F-45E6-A29A-1D05AEDA3337}">
      <dgm:prSet/>
      <dgm:spPr/>
      <dgm:t>
        <a:bodyPr/>
        <a:lstStyle/>
        <a:p>
          <a:endParaRPr lang="en-FI"/>
        </a:p>
      </dgm:t>
    </dgm:pt>
    <dgm:pt modelId="{DDAADEA8-EBD0-4D21-978D-5E508A16F0AA}" type="parTrans" cxnId="{3E685D5F-EB3F-45E6-A29A-1D05AEDA3337}">
      <dgm:prSet/>
      <dgm:spPr/>
      <dgm:t>
        <a:bodyPr/>
        <a:lstStyle/>
        <a:p>
          <a:endParaRPr lang="en-FI"/>
        </a:p>
      </dgm:t>
    </dgm:pt>
    <dgm:pt modelId="{405B04E8-C56B-4CFA-84FF-E802A94D86FC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tabLst>
              <a:tab pos="180975" algn="l"/>
            </a:tabLst>
          </a:pP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RS &amp; PO Season tickets         1,85me   +43% </a:t>
          </a:r>
          <a:endParaRPr lang="en-FI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4B4BF1C-16E1-4ECF-BB0C-18ABA2372F6F}" type="parTrans" cxnId="{87968D76-4EFA-4789-8ACA-B29E0E6EE995}">
      <dgm:prSet/>
      <dgm:spPr/>
      <dgm:t>
        <a:bodyPr/>
        <a:lstStyle/>
        <a:p>
          <a:endParaRPr lang="en-FI"/>
        </a:p>
      </dgm:t>
    </dgm:pt>
    <dgm:pt modelId="{9D817187-D935-45E3-8AED-93CC8F44124F}" type="sibTrans" cxnId="{87968D76-4EFA-4789-8ACA-B29E0E6EE995}">
      <dgm:prSet/>
      <dgm:spPr/>
      <dgm:t>
        <a:bodyPr/>
        <a:lstStyle/>
        <a:p>
          <a:endParaRPr lang="en-FI"/>
        </a:p>
      </dgm:t>
    </dgm:pt>
    <dgm:pt modelId="{ACB8A500-33CC-48C7-AEB9-8053522BE810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tabLst>
              <a:tab pos="180975" algn="l"/>
            </a:tabLst>
          </a:pP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Merchandise sales                 1,57me   +71%</a:t>
          </a:r>
          <a:endParaRPr lang="en-FI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CE7BA49-C0A4-416D-BB6A-35284D692C76}" type="parTrans" cxnId="{2F64C824-48B3-4B3D-AE16-B44535E66889}">
      <dgm:prSet/>
      <dgm:spPr/>
      <dgm:t>
        <a:bodyPr/>
        <a:lstStyle/>
        <a:p>
          <a:endParaRPr lang="en-FI"/>
        </a:p>
      </dgm:t>
    </dgm:pt>
    <dgm:pt modelId="{09751BDE-69A4-4BE2-AE7A-6215BAB9F34A}" type="sibTrans" cxnId="{2F64C824-48B3-4B3D-AE16-B44535E66889}">
      <dgm:prSet/>
      <dgm:spPr/>
      <dgm:t>
        <a:bodyPr/>
        <a:lstStyle/>
        <a:p>
          <a:endParaRPr lang="en-FI"/>
        </a:p>
      </dgm:t>
    </dgm:pt>
    <dgm:pt modelId="{600C8D0B-FC39-4C09-8944-CB40F823B676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tabLst>
              <a:tab pos="180975" algn="l"/>
            </a:tabLst>
          </a:pP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CHL price money</a:t>
          </a:r>
          <a:endParaRPr lang="en-FI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1A36F95-F18B-464D-A967-DC8978B5AA90}" type="parTrans" cxnId="{A23724C6-7BEC-45C5-BF9B-B211DAAE3214}">
      <dgm:prSet/>
      <dgm:spPr/>
      <dgm:t>
        <a:bodyPr/>
        <a:lstStyle/>
        <a:p>
          <a:endParaRPr lang="en-FI"/>
        </a:p>
      </dgm:t>
    </dgm:pt>
    <dgm:pt modelId="{E43E11E6-16B2-4D3B-9A5A-54C425EBA978}" type="sibTrans" cxnId="{A23724C6-7BEC-45C5-BF9B-B211DAAE3214}">
      <dgm:prSet/>
      <dgm:spPr/>
      <dgm:t>
        <a:bodyPr/>
        <a:lstStyle/>
        <a:p>
          <a:endParaRPr lang="en-FI"/>
        </a:p>
      </dgm:t>
    </dgm:pt>
    <dgm:pt modelId="{AE7893F6-9FA5-4385-95BC-B0C532B4813D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tabLst>
              <a:tab pos="180975" algn="l"/>
            </a:tabLst>
          </a:pP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NHL –compensations</a:t>
          </a:r>
          <a:endParaRPr lang="en-FI" sz="1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13EA446-CB30-401C-99C2-2AC00BE13C59}" type="parTrans" cxnId="{4B44294C-3280-47F9-ACF2-2FD862607E25}">
      <dgm:prSet/>
      <dgm:spPr/>
      <dgm:t>
        <a:bodyPr/>
        <a:lstStyle/>
        <a:p>
          <a:endParaRPr lang="en-FI"/>
        </a:p>
      </dgm:t>
    </dgm:pt>
    <dgm:pt modelId="{DA966539-4641-471D-AF90-572823D37ECD}" type="sibTrans" cxnId="{4B44294C-3280-47F9-ACF2-2FD862607E25}">
      <dgm:prSet/>
      <dgm:spPr/>
      <dgm:t>
        <a:bodyPr/>
        <a:lstStyle/>
        <a:p>
          <a:endParaRPr lang="en-FI"/>
        </a:p>
      </dgm:t>
    </dgm:pt>
    <dgm:pt modelId="{9104A785-4E99-4DEA-9E5F-975828027D10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tabLst>
              <a:tab pos="180975" algn="l"/>
            </a:tabLst>
          </a:pP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VIP –tickets; Skyboxes, </a:t>
          </a:r>
          <a:r>
            <a:rPr lang="en-US" sz="1600" b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Stefans</a:t>
          </a: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restaurant</a:t>
          </a:r>
          <a:endParaRPr lang="en-FI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DB4C813-1130-482A-BCAC-D11DEA06EF44}" type="parTrans" cxnId="{2AFACEB4-8DF7-4534-B623-1DCA75A8220B}">
      <dgm:prSet/>
      <dgm:spPr/>
      <dgm:t>
        <a:bodyPr/>
        <a:lstStyle/>
        <a:p>
          <a:endParaRPr lang="en-FI"/>
        </a:p>
      </dgm:t>
    </dgm:pt>
    <dgm:pt modelId="{B27090ED-B04F-4971-85CA-058B75EE43C7}" type="sibTrans" cxnId="{2AFACEB4-8DF7-4534-B623-1DCA75A8220B}">
      <dgm:prSet/>
      <dgm:spPr/>
      <dgm:t>
        <a:bodyPr/>
        <a:lstStyle/>
        <a:p>
          <a:endParaRPr lang="en-FI"/>
        </a:p>
      </dgm:t>
    </dgm:pt>
    <dgm:pt modelId="{B42729B5-8F3E-4843-BC39-36792A306C27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tabLst>
              <a:tab pos="180975" algn="l"/>
            </a:tabLst>
          </a:pPr>
          <a:r>
            <a:rPr lang="en-US"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Food &amp; Beverage commission</a:t>
          </a:r>
          <a:endParaRPr lang="en-FI" sz="1600" b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CE4CDB0-5EB2-4C0D-9E34-CB86F1AF59D4}" type="parTrans" cxnId="{37C29785-BC79-4112-A363-2948EAC8D462}">
      <dgm:prSet/>
      <dgm:spPr/>
      <dgm:t>
        <a:bodyPr/>
        <a:lstStyle/>
        <a:p>
          <a:endParaRPr lang="en-FI"/>
        </a:p>
      </dgm:t>
    </dgm:pt>
    <dgm:pt modelId="{782125F3-9B8E-494D-8D1F-9FA388EE517D}" type="sibTrans" cxnId="{37C29785-BC79-4112-A363-2948EAC8D462}">
      <dgm:prSet/>
      <dgm:spPr/>
      <dgm:t>
        <a:bodyPr/>
        <a:lstStyle/>
        <a:p>
          <a:endParaRPr lang="en-FI"/>
        </a:p>
      </dgm:t>
    </dgm:pt>
    <dgm:pt modelId="{1CD86196-F816-44CD-BC39-EE4AE7A3A032}" type="pres">
      <dgm:prSet presAssocID="{9EED4406-B7F0-4BC3-B8C7-005C1A820535}" presName="Name0" presStyleCnt="0">
        <dgm:presLayoutVars>
          <dgm:dir/>
          <dgm:animLvl val="lvl"/>
          <dgm:resizeHandles val="exact"/>
        </dgm:presLayoutVars>
      </dgm:prSet>
      <dgm:spPr/>
    </dgm:pt>
    <dgm:pt modelId="{609F24CC-B14B-446B-810D-DEC380D2A35A}" type="pres">
      <dgm:prSet presAssocID="{19EB33C6-7343-47FA-B046-66878BD1D360}" presName="linNode" presStyleCnt="0"/>
      <dgm:spPr/>
    </dgm:pt>
    <dgm:pt modelId="{F3808E35-19AC-4920-8119-F811B646B60D}" type="pres">
      <dgm:prSet presAssocID="{19EB33C6-7343-47FA-B046-66878BD1D36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87E605E-756F-40AA-B006-5F0158B1DA3B}" type="pres">
      <dgm:prSet presAssocID="{19EB33C6-7343-47FA-B046-66878BD1D360}" presName="descendantText" presStyleLbl="alignAccFollowNode1" presStyleIdx="0" presStyleCnt="3" custScaleY="120564">
        <dgm:presLayoutVars>
          <dgm:bulletEnabled val="1"/>
        </dgm:presLayoutVars>
      </dgm:prSet>
      <dgm:spPr/>
    </dgm:pt>
    <dgm:pt modelId="{9DEC9CFE-5EE7-4E42-9554-B1652EEE1F93}" type="pres">
      <dgm:prSet presAssocID="{E7E29661-22E8-4B54-B59F-31C7D4F92004}" presName="sp" presStyleCnt="0"/>
      <dgm:spPr/>
    </dgm:pt>
    <dgm:pt modelId="{762FC8DA-9EFA-4A6B-8988-17EC6F705AC8}" type="pres">
      <dgm:prSet presAssocID="{0D6D15D1-9483-41B7-828E-17904F99652A}" presName="linNode" presStyleCnt="0"/>
      <dgm:spPr/>
    </dgm:pt>
    <dgm:pt modelId="{C48EA022-1744-4204-BA5F-E808580C3403}" type="pres">
      <dgm:prSet presAssocID="{0D6D15D1-9483-41B7-828E-17904F99652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FE296A6-A834-4D8C-9828-878CE84E77CC}" type="pres">
      <dgm:prSet presAssocID="{0D6D15D1-9483-41B7-828E-17904F99652A}" presName="descendantText" presStyleLbl="alignAccFollowNode1" presStyleIdx="1" presStyleCnt="3" custScaleY="119848">
        <dgm:presLayoutVars>
          <dgm:bulletEnabled val="1"/>
        </dgm:presLayoutVars>
      </dgm:prSet>
      <dgm:spPr/>
    </dgm:pt>
    <dgm:pt modelId="{8341F5B5-AE65-42AC-9825-ED048894AD74}" type="pres">
      <dgm:prSet presAssocID="{A74DD7B7-FFD6-4FA7-9A5A-964DCF10DADB}" presName="sp" presStyleCnt="0"/>
      <dgm:spPr/>
    </dgm:pt>
    <dgm:pt modelId="{5EB4EDE3-6D95-4068-950A-496AF5171E5A}" type="pres">
      <dgm:prSet presAssocID="{00A11F9F-B013-4605-8587-AA38D81BB091}" presName="linNode" presStyleCnt="0"/>
      <dgm:spPr/>
    </dgm:pt>
    <dgm:pt modelId="{C7F60562-79D3-4D02-ABD7-57E5FA075F51}" type="pres">
      <dgm:prSet presAssocID="{00A11F9F-B013-4605-8587-AA38D81BB09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CBDADF1-7B6F-4FAA-A14B-6C4BE2B4B50D}" type="pres">
      <dgm:prSet presAssocID="{00A11F9F-B013-4605-8587-AA38D81BB091}" presName="descendantText" presStyleLbl="alignAccFollowNode1" presStyleIdx="2" presStyleCnt="3" custScaleY="125569">
        <dgm:presLayoutVars>
          <dgm:bulletEnabled val="1"/>
        </dgm:presLayoutVars>
      </dgm:prSet>
      <dgm:spPr/>
    </dgm:pt>
  </dgm:ptLst>
  <dgm:cxnLst>
    <dgm:cxn modelId="{139CBE0C-0646-4D52-A98F-8BF30B7F9627}" type="presOf" srcId="{B42729B5-8F3E-4843-BC39-36792A306C27}" destId="{CCBDADF1-7B6F-4FAA-A14B-6C4BE2B4B50D}" srcOrd="0" destOrd="2" presId="urn:microsoft.com/office/officeart/2005/8/layout/vList5"/>
    <dgm:cxn modelId="{4ED3421D-455D-43F6-A61A-4A4FB4553DEF}" srcId="{0D6D15D1-9483-41B7-828E-17904F99652A}" destId="{2C933ACC-B372-4A27-8353-EBE8C890E1D6}" srcOrd="0" destOrd="0" parTransId="{9C7F70E0-80FA-4EDF-A9B1-2F4B0D83F613}" sibTransId="{D46F0588-F300-4354-B13F-2727A7D8E3DB}"/>
    <dgm:cxn modelId="{2F64C824-48B3-4B3D-AE16-B44535E66889}" srcId="{405B04E8-C56B-4CFA-84FF-E802A94D86FC}" destId="{ACB8A500-33CC-48C7-AEB9-8053522BE810}" srcOrd="0" destOrd="0" parTransId="{8CE7BA49-C0A4-416D-BB6A-35284D692C76}" sibTransId="{09751BDE-69A4-4BE2-AE7A-6215BAB9F34A}"/>
    <dgm:cxn modelId="{CA00642A-F318-47E7-A8C2-A2ED4B3331A5}" srcId="{9EED4406-B7F0-4BC3-B8C7-005C1A820535}" destId="{00A11F9F-B013-4605-8587-AA38D81BB091}" srcOrd="2" destOrd="0" parTransId="{B5E15D98-7946-4674-9A80-12480E90C254}" sibTransId="{9A8E892C-E542-45AA-A9BE-CBC1AD0FB632}"/>
    <dgm:cxn modelId="{A7A7122F-DF42-437A-BB73-21BA6CF1BA82}" type="presOf" srcId="{405B04E8-C56B-4CFA-84FF-E802A94D86FC}" destId="{087E605E-756F-40AA-B006-5F0158B1DA3B}" srcOrd="0" destOrd="1" presId="urn:microsoft.com/office/officeart/2005/8/layout/vList5"/>
    <dgm:cxn modelId="{3E685D5F-EB3F-45E6-A29A-1D05AEDA3337}" srcId="{19EB33C6-7343-47FA-B046-66878BD1D360}" destId="{B7490CDE-653F-4A6D-B146-0F912DC5FDCE}" srcOrd="0" destOrd="0" parTransId="{DDAADEA8-EBD0-4D21-978D-5E508A16F0AA}" sibTransId="{81DC97B5-7C84-427E-B8E4-89AE94C88A63}"/>
    <dgm:cxn modelId="{3D2C2563-9173-4416-A90D-E525D2554926}" srcId="{9EED4406-B7F0-4BC3-B8C7-005C1A820535}" destId="{0D6D15D1-9483-41B7-828E-17904F99652A}" srcOrd="1" destOrd="0" parTransId="{6A9EBE1A-E91F-4D41-9CE2-B7D5537D57D5}" sibTransId="{A74DD7B7-FFD6-4FA7-9A5A-964DCF10DADB}"/>
    <dgm:cxn modelId="{134A0846-4547-44B2-97FA-B75DFD5D2BE6}" type="presOf" srcId="{AE7893F6-9FA5-4385-95BC-B0C532B4813D}" destId="{CFE296A6-A834-4D8C-9828-878CE84E77CC}" srcOrd="0" destOrd="2" presId="urn:microsoft.com/office/officeart/2005/8/layout/vList5"/>
    <dgm:cxn modelId="{4B44294C-3280-47F9-ACF2-2FD862607E25}" srcId="{0D6D15D1-9483-41B7-828E-17904F99652A}" destId="{AE7893F6-9FA5-4385-95BC-B0C532B4813D}" srcOrd="2" destOrd="0" parTransId="{F13EA446-CB30-401C-99C2-2AC00BE13C59}" sibTransId="{DA966539-4641-471D-AF90-572823D37ECD}"/>
    <dgm:cxn modelId="{25608A6F-6EFC-4185-AC43-E738E9405AAC}" type="presOf" srcId="{ACB8A500-33CC-48C7-AEB9-8053522BE810}" destId="{087E605E-756F-40AA-B006-5F0158B1DA3B}" srcOrd="0" destOrd="2" presId="urn:microsoft.com/office/officeart/2005/8/layout/vList5"/>
    <dgm:cxn modelId="{EBB19A50-FB70-4FF7-8570-2341A3AE97A3}" type="presOf" srcId="{B7490CDE-653F-4A6D-B146-0F912DC5FDCE}" destId="{087E605E-756F-40AA-B006-5F0158B1DA3B}" srcOrd="0" destOrd="0" presId="urn:microsoft.com/office/officeart/2005/8/layout/vList5"/>
    <dgm:cxn modelId="{87968D76-4EFA-4789-8ACA-B29E0E6EE995}" srcId="{B7490CDE-653F-4A6D-B146-0F912DC5FDCE}" destId="{405B04E8-C56B-4CFA-84FF-E802A94D86FC}" srcOrd="0" destOrd="0" parTransId="{B4B4BF1C-16E1-4ECF-BB0C-18ABA2372F6F}" sibTransId="{9D817187-D935-45E3-8AED-93CC8F44124F}"/>
    <dgm:cxn modelId="{C8CB5B78-2F64-4A00-85BD-FBEB8C956026}" srcId="{9EED4406-B7F0-4BC3-B8C7-005C1A820535}" destId="{19EB33C6-7343-47FA-B046-66878BD1D360}" srcOrd="0" destOrd="0" parTransId="{44BDB2FF-CFE9-4464-88C0-F75F33C20E9A}" sibTransId="{E7E29661-22E8-4B54-B59F-31C7D4F92004}"/>
    <dgm:cxn modelId="{A721B678-D969-4757-A17B-12DE927DF9B3}" type="presOf" srcId="{00A11F9F-B013-4605-8587-AA38D81BB091}" destId="{C7F60562-79D3-4D02-ABD7-57E5FA075F51}" srcOrd="0" destOrd="0" presId="urn:microsoft.com/office/officeart/2005/8/layout/vList5"/>
    <dgm:cxn modelId="{37C29785-BC79-4112-A363-2948EAC8D462}" srcId="{00A11F9F-B013-4605-8587-AA38D81BB091}" destId="{B42729B5-8F3E-4843-BC39-36792A306C27}" srcOrd="2" destOrd="0" parTransId="{1CE4CDB0-5EB2-4C0D-9E34-CB86F1AF59D4}" sibTransId="{782125F3-9B8E-494D-8D1F-9FA388EE517D}"/>
    <dgm:cxn modelId="{452C4AA0-69E4-42F4-B7BA-CAD3BD22869E}" srcId="{00A11F9F-B013-4605-8587-AA38D81BB091}" destId="{17E9C396-7385-4874-B3A2-8CAE692FD9FC}" srcOrd="0" destOrd="0" parTransId="{6087C566-F7B2-44D3-87C4-B6E4295D5A99}" sibTransId="{114F4795-9015-4E94-A158-4FC48E794CED}"/>
    <dgm:cxn modelId="{B23C11A2-DC88-4F2C-920B-656C8A5F04ED}" type="presOf" srcId="{9104A785-4E99-4DEA-9E5F-975828027D10}" destId="{CCBDADF1-7B6F-4FAA-A14B-6C4BE2B4B50D}" srcOrd="0" destOrd="1" presId="urn:microsoft.com/office/officeart/2005/8/layout/vList5"/>
    <dgm:cxn modelId="{2AFACEB4-8DF7-4534-B623-1DCA75A8220B}" srcId="{00A11F9F-B013-4605-8587-AA38D81BB091}" destId="{9104A785-4E99-4DEA-9E5F-975828027D10}" srcOrd="1" destOrd="0" parTransId="{ADB4C813-1130-482A-BCAC-D11DEA06EF44}" sibTransId="{B27090ED-B04F-4971-85CA-058B75EE43C7}"/>
    <dgm:cxn modelId="{504719B5-2B2B-47F5-A5A8-BE5C6F016ECC}" type="presOf" srcId="{9EED4406-B7F0-4BC3-B8C7-005C1A820535}" destId="{1CD86196-F816-44CD-BC39-EE4AE7A3A032}" srcOrd="0" destOrd="0" presId="urn:microsoft.com/office/officeart/2005/8/layout/vList5"/>
    <dgm:cxn modelId="{6D46DBB7-6F89-4356-9DA0-67E0B3C5A340}" type="presOf" srcId="{19EB33C6-7343-47FA-B046-66878BD1D360}" destId="{F3808E35-19AC-4920-8119-F811B646B60D}" srcOrd="0" destOrd="0" presId="urn:microsoft.com/office/officeart/2005/8/layout/vList5"/>
    <dgm:cxn modelId="{16CEFCBD-AD50-46EB-A964-5E911C109E9C}" type="presOf" srcId="{17E9C396-7385-4874-B3A2-8CAE692FD9FC}" destId="{CCBDADF1-7B6F-4FAA-A14B-6C4BE2B4B50D}" srcOrd="0" destOrd="0" presId="urn:microsoft.com/office/officeart/2005/8/layout/vList5"/>
    <dgm:cxn modelId="{A23724C6-7BEC-45C5-BF9B-B211DAAE3214}" srcId="{0D6D15D1-9483-41B7-828E-17904F99652A}" destId="{600C8D0B-FC39-4C09-8944-CB40F823B676}" srcOrd="1" destOrd="0" parTransId="{41A36F95-F18B-464D-A967-DC8978B5AA90}" sibTransId="{E43E11E6-16B2-4D3B-9A5A-54C425EBA978}"/>
    <dgm:cxn modelId="{B0E9FFC6-0F08-4E2A-A38E-EB9830EED7C9}" type="presOf" srcId="{600C8D0B-FC39-4C09-8944-CB40F823B676}" destId="{CFE296A6-A834-4D8C-9828-878CE84E77CC}" srcOrd="0" destOrd="1" presId="urn:microsoft.com/office/officeart/2005/8/layout/vList5"/>
    <dgm:cxn modelId="{DF3223D9-E892-428E-834E-745013D60CE7}" type="presOf" srcId="{0D6D15D1-9483-41B7-828E-17904F99652A}" destId="{C48EA022-1744-4204-BA5F-E808580C3403}" srcOrd="0" destOrd="0" presId="urn:microsoft.com/office/officeart/2005/8/layout/vList5"/>
    <dgm:cxn modelId="{9A503CE4-2A26-45FE-907F-42834D24A127}" type="presOf" srcId="{2C933ACC-B372-4A27-8353-EBE8C890E1D6}" destId="{CFE296A6-A834-4D8C-9828-878CE84E77CC}" srcOrd="0" destOrd="0" presId="urn:microsoft.com/office/officeart/2005/8/layout/vList5"/>
    <dgm:cxn modelId="{56E50D81-6E6C-4509-868A-A25E1AEBF85A}" type="presParOf" srcId="{1CD86196-F816-44CD-BC39-EE4AE7A3A032}" destId="{609F24CC-B14B-446B-810D-DEC380D2A35A}" srcOrd="0" destOrd="0" presId="urn:microsoft.com/office/officeart/2005/8/layout/vList5"/>
    <dgm:cxn modelId="{AB8D03C7-1671-4098-BC6B-A1F884970DEE}" type="presParOf" srcId="{609F24CC-B14B-446B-810D-DEC380D2A35A}" destId="{F3808E35-19AC-4920-8119-F811B646B60D}" srcOrd="0" destOrd="0" presId="urn:microsoft.com/office/officeart/2005/8/layout/vList5"/>
    <dgm:cxn modelId="{8E5E8A29-E6B4-4170-B69A-8846F7B61051}" type="presParOf" srcId="{609F24CC-B14B-446B-810D-DEC380D2A35A}" destId="{087E605E-756F-40AA-B006-5F0158B1DA3B}" srcOrd="1" destOrd="0" presId="urn:microsoft.com/office/officeart/2005/8/layout/vList5"/>
    <dgm:cxn modelId="{AA537187-A7B3-4E3D-9579-1C1B0572EB39}" type="presParOf" srcId="{1CD86196-F816-44CD-BC39-EE4AE7A3A032}" destId="{9DEC9CFE-5EE7-4E42-9554-B1652EEE1F93}" srcOrd="1" destOrd="0" presId="urn:microsoft.com/office/officeart/2005/8/layout/vList5"/>
    <dgm:cxn modelId="{DB4C4193-B55C-4C10-9000-D9D0659B8C9F}" type="presParOf" srcId="{1CD86196-F816-44CD-BC39-EE4AE7A3A032}" destId="{762FC8DA-9EFA-4A6B-8988-17EC6F705AC8}" srcOrd="2" destOrd="0" presId="urn:microsoft.com/office/officeart/2005/8/layout/vList5"/>
    <dgm:cxn modelId="{2054B61E-D266-4C0E-8DA0-2CB94242AFCB}" type="presParOf" srcId="{762FC8DA-9EFA-4A6B-8988-17EC6F705AC8}" destId="{C48EA022-1744-4204-BA5F-E808580C3403}" srcOrd="0" destOrd="0" presId="urn:microsoft.com/office/officeart/2005/8/layout/vList5"/>
    <dgm:cxn modelId="{40EA4ED0-7BB8-4429-80FE-13B6232F8A94}" type="presParOf" srcId="{762FC8DA-9EFA-4A6B-8988-17EC6F705AC8}" destId="{CFE296A6-A834-4D8C-9828-878CE84E77CC}" srcOrd="1" destOrd="0" presId="urn:microsoft.com/office/officeart/2005/8/layout/vList5"/>
    <dgm:cxn modelId="{A983F63E-89FC-4963-97C1-A2B669C23E74}" type="presParOf" srcId="{1CD86196-F816-44CD-BC39-EE4AE7A3A032}" destId="{8341F5B5-AE65-42AC-9825-ED048894AD74}" srcOrd="3" destOrd="0" presId="urn:microsoft.com/office/officeart/2005/8/layout/vList5"/>
    <dgm:cxn modelId="{0042F3F6-DA9E-4EF0-9E67-97E6259C2E3F}" type="presParOf" srcId="{1CD86196-F816-44CD-BC39-EE4AE7A3A032}" destId="{5EB4EDE3-6D95-4068-950A-496AF5171E5A}" srcOrd="4" destOrd="0" presId="urn:microsoft.com/office/officeart/2005/8/layout/vList5"/>
    <dgm:cxn modelId="{81568A1A-57FB-46AE-831E-152E2D3D05B8}" type="presParOf" srcId="{5EB4EDE3-6D95-4068-950A-496AF5171E5A}" destId="{C7F60562-79D3-4D02-ABD7-57E5FA075F51}" srcOrd="0" destOrd="0" presId="urn:microsoft.com/office/officeart/2005/8/layout/vList5"/>
    <dgm:cxn modelId="{A065D51A-5978-4D01-A9D0-2809E0ED70EC}" type="presParOf" srcId="{5EB4EDE3-6D95-4068-950A-496AF5171E5A}" destId="{CCBDADF1-7B6F-4FAA-A14B-6C4BE2B4B50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7B2D31-7FEA-1648-85BD-C5704404977F}" type="doc">
      <dgm:prSet loTypeId="urn:microsoft.com/office/officeart/2005/8/layout/cycle6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GB"/>
        </a:p>
      </dgm:t>
    </dgm:pt>
    <dgm:pt modelId="{2CB355A9-421F-9048-AA19-A78DAE5A1685}">
      <dgm:prSet phldrT="[Text]" custT="1"/>
      <dgm:spPr>
        <a:solidFill>
          <a:schemeClr val="l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en-GB" sz="2000" b="1" dirty="0">
              <a:solidFill>
                <a:schemeClr val="bg1"/>
              </a:solidFill>
            </a:rPr>
            <a:t>Sports Operations</a:t>
          </a:r>
        </a:p>
      </dgm:t>
    </dgm:pt>
    <dgm:pt modelId="{881DD909-04C7-684C-9C85-86ED7A94486A}" type="parTrans" cxnId="{34AB0C14-7DFD-6245-BB04-9F7CCEB261A9}">
      <dgm:prSet/>
      <dgm:spPr/>
      <dgm:t>
        <a:bodyPr/>
        <a:lstStyle/>
        <a:p>
          <a:endParaRPr lang="en-GB" sz="2000" b="1"/>
        </a:p>
      </dgm:t>
    </dgm:pt>
    <dgm:pt modelId="{B886B759-CE7C-854A-A3DE-4F340A8C1B07}" type="sibTrans" cxnId="{34AB0C14-7DFD-6245-BB04-9F7CCEB261A9}">
      <dgm:prSet/>
      <dgm:spPr/>
      <dgm:t>
        <a:bodyPr/>
        <a:lstStyle/>
        <a:p>
          <a:endParaRPr lang="en-GB" sz="2000" b="1"/>
        </a:p>
      </dgm:t>
    </dgm:pt>
    <dgm:pt modelId="{7A4F0B7B-3F4F-E045-A2BA-BBFF0DBC446F}">
      <dgm:prSet phldrT="[Text]" custT="1"/>
      <dgm:spPr>
        <a:solidFill>
          <a:schemeClr val="l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en-GB" sz="2000" b="1" dirty="0">
              <a:solidFill>
                <a:schemeClr val="bg1"/>
              </a:solidFill>
            </a:rPr>
            <a:t>Sales &amp; Account Management</a:t>
          </a:r>
        </a:p>
      </dgm:t>
    </dgm:pt>
    <dgm:pt modelId="{CB7A9F80-5A33-EE40-8E3C-6EC4F7CDD4EF}" type="parTrans" cxnId="{37CA3710-D5D0-7C42-A208-0D5AFC90F67A}">
      <dgm:prSet/>
      <dgm:spPr/>
      <dgm:t>
        <a:bodyPr/>
        <a:lstStyle/>
        <a:p>
          <a:endParaRPr lang="en-GB" sz="2000" b="1"/>
        </a:p>
      </dgm:t>
    </dgm:pt>
    <dgm:pt modelId="{E611D0EA-BE0B-034C-AE89-03C73BBBE7BA}" type="sibTrans" cxnId="{37CA3710-D5D0-7C42-A208-0D5AFC90F67A}">
      <dgm:prSet/>
      <dgm:spPr/>
      <dgm:t>
        <a:bodyPr/>
        <a:lstStyle/>
        <a:p>
          <a:endParaRPr lang="en-GB" sz="2000" b="1"/>
        </a:p>
      </dgm:t>
    </dgm:pt>
    <dgm:pt modelId="{4EE6F77B-FC3F-D24E-B7C9-2B3F114642CB}">
      <dgm:prSet phldrT="[Text]" custT="1"/>
      <dgm:spPr>
        <a:solidFill>
          <a:schemeClr val="l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en-GB" sz="2000" b="1" dirty="0">
              <a:solidFill>
                <a:schemeClr val="bg1"/>
              </a:solidFill>
            </a:rPr>
            <a:t>Fan Experience</a:t>
          </a:r>
        </a:p>
      </dgm:t>
    </dgm:pt>
    <dgm:pt modelId="{EBD0173E-90D8-1440-9035-08E6C7D846D7}" type="parTrans" cxnId="{281250EB-AB54-7E4B-A114-23B63BD08BC3}">
      <dgm:prSet/>
      <dgm:spPr/>
      <dgm:t>
        <a:bodyPr/>
        <a:lstStyle/>
        <a:p>
          <a:endParaRPr lang="en-GB" sz="2000" b="1"/>
        </a:p>
      </dgm:t>
    </dgm:pt>
    <dgm:pt modelId="{B77B03F5-61D9-7244-B4B6-50AF0E962423}" type="sibTrans" cxnId="{281250EB-AB54-7E4B-A114-23B63BD08BC3}">
      <dgm:prSet/>
      <dgm:spPr/>
      <dgm:t>
        <a:bodyPr/>
        <a:lstStyle/>
        <a:p>
          <a:endParaRPr lang="en-GB" sz="2000" b="1"/>
        </a:p>
      </dgm:t>
    </dgm:pt>
    <dgm:pt modelId="{A4550690-CEA6-8744-8054-8A9C29F61C6F}">
      <dgm:prSet phldrT="[Text]" custT="1"/>
      <dgm:spPr>
        <a:solidFill>
          <a:schemeClr val="l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en-GB" sz="2000" b="1" dirty="0">
              <a:solidFill>
                <a:schemeClr val="bg1"/>
              </a:solidFill>
            </a:rPr>
            <a:t>Brand</a:t>
          </a:r>
          <a:br>
            <a:rPr lang="en-GB" sz="2000" b="1" dirty="0">
              <a:solidFill>
                <a:schemeClr val="bg1"/>
              </a:solidFill>
            </a:rPr>
          </a:br>
          <a:r>
            <a:rPr lang="en-GB" sz="2000" b="1" dirty="0">
              <a:solidFill>
                <a:schemeClr val="bg1"/>
              </a:solidFill>
            </a:rPr>
            <a:t>Development</a:t>
          </a:r>
        </a:p>
      </dgm:t>
    </dgm:pt>
    <dgm:pt modelId="{A374A59B-4CF9-D140-AA7F-42F901F44E6D}" type="parTrans" cxnId="{51281CBB-90E1-4247-BF8A-6FDCFECE1285}">
      <dgm:prSet/>
      <dgm:spPr/>
      <dgm:t>
        <a:bodyPr/>
        <a:lstStyle/>
        <a:p>
          <a:endParaRPr lang="en-GB" sz="2000" b="1"/>
        </a:p>
      </dgm:t>
    </dgm:pt>
    <dgm:pt modelId="{5359DA1B-3016-2646-8DE5-253576066E5F}" type="sibTrans" cxnId="{51281CBB-90E1-4247-BF8A-6FDCFECE1285}">
      <dgm:prSet/>
      <dgm:spPr/>
      <dgm:t>
        <a:bodyPr/>
        <a:lstStyle/>
        <a:p>
          <a:endParaRPr lang="en-GB" sz="2000" b="1"/>
        </a:p>
      </dgm:t>
    </dgm:pt>
    <dgm:pt modelId="{B9F1BB3A-C07B-5C4B-9B16-F7555706FDBB}">
      <dgm:prSet phldrT="[Text]" custT="1"/>
      <dgm:spPr>
        <a:solidFill>
          <a:schemeClr val="l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en-GB" sz="2000" b="1" dirty="0">
              <a:solidFill>
                <a:schemeClr val="bg1"/>
              </a:solidFill>
            </a:rPr>
            <a:t>Administration </a:t>
          </a:r>
          <a:br>
            <a:rPr lang="en-GB" sz="2000" b="1" dirty="0">
              <a:solidFill>
                <a:schemeClr val="bg1"/>
              </a:solidFill>
            </a:rPr>
          </a:br>
          <a:r>
            <a:rPr lang="en-GB" sz="2000" b="1" dirty="0">
              <a:solidFill>
                <a:schemeClr val="bg1"/>
              </a:solidFill>
            </a:rPr>
            <a:t> &amp; Finance</a:t>
          </a:r>
        </a:p>
      </dgm:t>
    </dgm:pt>
    <dgm:pt modelId="{8A5E091E-46C6-CC4C-A9F0-CBA7188012B1}" type="parTrans" cxnId="{5A674357-8AEF-F646-A80C-2649B031A478}">
      <dgm:prSet/>
      <dgm:spPr/>
      <dgm:t>
        <a:bodyPr/>
        <a:lstStyle/>
        <a:p>
          <a:endParaRPr lang="en-GB" sz="2000" b="1"/>
        </a:p>
      </dgm:t>
    </dgm:pt>
    <dgm:pt modelId="{7E5B15A0-BFF1-5247-91AF-5EFBB5BBCC47}" type="sibTrans" cxnId="{5A674357-8AEF-F646-A80C-2649B031A478}">
      <dgm:prSet/>
      <dgm:spPr/>
      <dgm:t>
        <a:bodyPr/>
        <a:lstStyle/>
        <a:p>
          <a:endParaRPr lang="en-GB" sz="2000" b="1"/>
        </a:p>
      </dgm:t>
    </dgm:pt>
    <dgm:pt modelId="{48437B4A-4F62-1E4C-95EA-8D49B7653049}" type="pres">
      <dgm:prSet presAssocID="{F57B2D31-7FEA-1648-85BD-C5704404977F}" presName="cycle" presStyleCnt="0">
        <dgm:presLayoutVars>
          <dgm:dir/>
          <dgm:resizeHandles val="exact"/>
        </dgm:presLayoutVars>
      </dgm:prSet>
      <dgm:spPr/>
    </dgm:pt>
    <dgm:pt modelId="{3DCE9A1E-B310-1840-A7DA-8A7CF0474537}" type="pres">
      <dgm:prSet presAssocID="{2CB355A9-421F-9048-AA19-A78DAE5A1685}" presName="node" presStyleLbl="node1" presStyleIdx="0" presStyleCnt="5">
        <dgm:presLayoutVars>
          <dgm:bulletEnabled val="1"/>
        </dgm:presLayoutVars>
      </dgm:prSet>
      <dgm:spPr/>
    </dgm:pt>
    <dgm:pt modelId="{2BD3571B-50CB-6B42-96FA-0CE68EF4E56A}" type="pres">
      <dgm:prSet presAssocID="{2CB355A9-421F-9048-AA19-A78DAE5A1685}" presName="spNode" presStyleCnt="0"/>
      <dgm:spPr/>
    </dgm:pt>
    <dgm:pt modelId="{054E70CE-B881-6F4B-8D4A-7C7CED913FAD}" type="pres">
      <dgm:prSet presAssocID="{B886B759-CE7C-854A-A3DE-4F340A8C1B07}" presName="sibTrans" presStyleLbl="sibTrans1D1" presStyleIdx="0" presStyleCnt="5"/>
      <dgm:spPr/>
    </dgm:pt>
    <dgm:pt modelId="{9388F2BB-0C2F-4D4F-89B1-BA200364317D}" type="pres">
      <dgm:prSet presAssocID="{B9F1BB3A-C07B-5C4B-9B16-F7555706FDBB}" presName="node" presStyleLbl="node1" presStyleIdx="1" presStyleCnt="5" custScaleX="119693">
        <dgm:presLayoutVars>
          <dgm:bulletEnabled val="1"/>
        </dgm:presLayoutVars>
      </dgm:prSet>
      <dgm:spPr/>
    </dgm:pt>
    <dgm:pt modelId="{3C9E5639-2480-F145-AE50-C8B9B86A25EA}" type="pres">
      <dgm:prSet presAssocID="{B9F1BB3A-C07B-5C4B-9B16-F7555706FDBB}" presName="spNode" presStyleCnt="0"/>
      <dgm:spPr/>
    </dgm:pt>
    <dgm:pt modelId="{0A6DC947-43DF-A849-B732-84790B036642}" type="pres">
      <dgm:prSet presAssocID="{7E5B15A0-BFF1-5247-91AF-5EFBB5BBCC47}" presName="sibTrans" presStyleLbl="sibTrans1D1" presStyleIdx="1" presStyleCnt="5"/>
      <dgm:spPr/>
    </dgm:pt>
    <dgm:pt modelId="{858CF3D3-248A-6042-9DF3-EC173D81A4E5}" type="pres">
      <dgm:prSet presAssocID="{7A4F0B7B-3F4F-E045-A2BA-BBFF0DBC446F}" presName="node" presStyleLbl="node1" presStyleIdx="2" presStyleCnt="5">
        <dgm:presLayoutVars>
          <dgm:bulletEnabled val="1"/>
        </dgm:presLayoutVars>
      </dgm:prSet>
      <dgm:spPr/>
    </dgm:pt>
    <dgm:pt modelId="{72EBE58E-CBB3-8442-A84E-B67DC101A138}" type="pres">
      <dgm:prSet presAssocID="{7A4F0B7B-3F4F-E045-A2BA-BBFF0DBC446F}" presName="spNode" presStyleCnt="0"/>
      <dgm:spPr/>
    </dgm:pt>
    <dgm:pt modelId="{F5DA6CB2-16DB-5A40-BFB5-913C12DAAF6B}" type="pres">
      <dgm:prSet presAssocID="{E611D0EA-BE0B-034C-AE89-03C73BBBE7BA}" presName="sibTrans" presStyleLbl="sibTrans1D1" presStyleIdx="2" presStyleCnt="5"/>
      <dgm:spPr/>
    </dgm:pt>
    <dgm:pt modelId="{862A5D4C-4CF6-3A45-AA7E-311D85E563F4}" type="pres">
      <dgm:prSet presAssocID="{4EE6F77B-FC3F-D24E-B7C9-2B3F114642CB}" presName="node" presStyleLbl="node1" presStyleIdx="3" presStyleCnt="5">
        <dgm:presLayoutVars>
          <dgm:bulletEnabled val="1"/>
        </dgm:presLayoutVars>
      </dgm:prSet>
      <dgm:spPr/>
    </dgm:pt>
    <dgm:pt modelId="{36848B62-2C5E-6B45-95ED-625DB7A20F8B}" type="pres">
      <dgm:prSet presAssocID="{4EE6F77B-FC3F-D24E-B7C9-2B3F114642CB}" presName="spNode" presStyleCnt="0"/>
      <dgm:spPr/>
    </dgm:pt>
    <dgm:pt modelId="{934A0975-2C71-FE4C-A8A1-16366092A773}" type="pres">
      <dgm:prSet presAssocID="{B77B03F5-61D9-7244-B4B6-50AF0E962423}" presName="sibTrans" presStyleLbl="sibTrans1D1" presStyleIdx="3" presStyleCnt="5"/>
      <dgm:spPr/>
    </dgm:pt>
    <dgm:pt modelId="{07CE6A64-D524-AC41-A970-E10C74FC570E}" type="pres">
      <dgm:prSet presAssocID="{A4550690-CEA6-8744-8054-8A9C29F61C6F}" presName="node" presStyleLbl="node1" presStyleIdx="4" presStyleCnt="5">
        <dgm:presLayoutVars>
          <dgm:bulletEnabled val="1"/>
        </dgm:presLayoutVars>
      </dgm:prSet>
      <dgm:spPr/>
    </dgm:pt>
    <dgm:pt modelId="{7618E77C-46CE-004A-81A2-F0529956D7BC}" type="pres">
      <dgm:prSet presAssocID="{A4550690-CEA6-8744-8054-8A9C29F61C6F}" presName="spNode" presStyleCnt="0"/>
      <dgm:spPr/>
    </dgm:pt>
    <dgm:pt modelId="{D054166C-D582-5C42-9B92-1547DACFC276}" type="pres">
      <dgm:prSet presAssocID="{5359DA1B-3016-2646-8DE5-253576066E5F}" presName="sibTrans" presStyleLbl="sibTrans1D1" presStyleIdx="4" presStyleCnt="5"/>
      <dgm:spPr/>
    </dgm:pt>
  </dgm:ptLst>
  <dgm:cxnLst>
    <dgm:cxn modelId="{07BC340A-18D0-634C-BF12-12638FD9A15A}" type="presOf" srcId="{F57B2D31-7FEA-1648-85BD-C5704404977F}" destId="{48437B4A-4F62-1E4C-95EA-8D49B7653049}" srcOrd="0" destOrd="0" presId="urn:microsoft.com/office/officeart/2005/8/layout/cycle6"/>
    <dgm:cxn modelId="{37CA3710-D5D0-7C42-A208-0D5AFC90F67A}" srcId="{F57B2D31-7FEA-1648-85BD-C5704404977F}" destId="{7A4F0B7B-3F4F-E045-A2BA-BBFF0DBC446F}" srcOrd="2" destOrd="0" parTransId="{CB7A9F80-5A33-EE40-8E3C-6EC4F7CDD4EF}" sibTransId="{E611D0EA-BE0B-034C-AE89-03C73BBBE7BA}"/>
    <dgm:cxn modelId="{7AA7DB10-144B-4946-A5B8-241EF927BA17}" type="presOf" srcId="{5359DA1B-3016-2646-8DE5-253576066E5F}" destId="{D054166C-D582-5C42-9B92-1547DACFC276}" srcOrd="0" destOrd="0" presId="urn:microsoft.com/office/officeart/2005/8/layout/cycle6"/>
    <dgm:cxn modelId="{34AB0C14-7DFD-6245-BB04-9F7CCEB261A9}" srcId="{F57B2D31-7FEA-1648-85BD-C5704404977F}" destId="{2CB355A9-421F-9048-AA19-A78DAE5A1685}" srcOrd="0" destOrd="0" parTransId="{881DD909-04C7-684C-9C85-86ED7A94486A}" sibTransId="{B886B759-CE7C-854A-A3DE-4F340A8C1B07}"/>
    <dgm:cxn modelId="{BE500024-396D-5045-AA51-8685CC46A9BC}" type="presOf" srcId="{E611D0EA-BE0B-034C-AE89-03C73BBBE7BA}" destId="{F5DA6CB2-16DB-5A40-BFB5-913C12DAAF6B}" srcOrd="0" destOrd="0" presId="urn:microsoft.com/office/officeart/2005/8/layout/cycle6"/>
    <dgm:cxn modelId="{319D7C2F-CE81-A341-A9FD-96B9E43B19A6}" type="presOf" srcId="{7E5B15A0-BFF1-5247-91AF-5EFBB5BBCC47}" destId="{0A6DC947-43DF-A849-B732-84790B036642}" srcOrd="0" destOrd="0" presId="urn:microsoft.com/office/officeart/2005/8/layout/cycle6"/>
    <dgm:cxn modelId="{D55F693D-2A23-764E-9B4F-52FC1DA8954B}" type="presOf" srcId="{2CB355A9-421F-9048-AA19-A78DAE5A1685}" destId="{3DCE9A1E-B310-1840-A7DA-8A7CF0474537}" srcOrd="0" destOrd="0" presId="urn:microsoft.com/office/officeart/2005/8/layout/cycle6"/>
    <dgm:cxn modelId="{EDC21C5E-F024-9C4C-ACC1-CEC5AD33E33C}" type="presOf" srcId="{B77B03F5-61D9-7244-B4B6-50AF0E962423}" destId="{934A0975-2C71-FE4C-A8A1-16366092A773}" srcOrd="0" destOrd="0" presId="urn:microsoft.com/office/officeart/2005/8/layout/cycle6"/>
    <dgm:cxn modelId="{95BCE243-28A0-684C-A708-9E63D992FF1A}" type="presOf" srcId="{7A4F0B7B-3F4F-E045-A2BA-BBFF0DBC446F}" destId="{858CF3D3-248A-6042-9DF3-EC173D81A4E5}" srcOrd="0" destOrd="0" presId="urn:microsoft.com/office/officeart/2005/8/layout/cycle6"/>
    <dgm:cxn modelId="{5A674357-8AEF-F646-A80C-2649B031A478}" srcId="{F57B2D31-7FEA-1648-85BD-C5704404977F}" destId="{B9F1BB3A-C07B-5C4B-9B16-F7555706FDBB}" srcOrd="1" destOrd="0" parTransId="{8A5E091E-46C6-CC4C-A9F0-CBA7188012B1}" sibTransId="{7E5B15A0-BFF1-5247-91AF-5EFBB5BBCC47}"/>
    <dgm:cxn modelId="{A4128658-6DDB-B643-A34F-316772241AF8}" type="presOf" srcId="{B9F1BB3A-C07B-5C4B-9B16-F7555706FDBB}" destId="{9388F2BB-0C2F-4D4F-89B1-BA200364317D}" srcOrd="0" destOrd="0" presId="urn:microsoft.com/office/officeart/2005/8/layout/cycle6"/>
    <dgm:cxn modelId="{2F5E5B90-3D2E-2048-BAC6-943231840C05}" type="presOf" srcId="{B886B759-CE7C-854A-A3DE-4F340A8C1B07}" destId="{054E70CE-B881-6F4B-8D4A-7C7CED913FAD}" srcOrd="0" destOrd="0" presId="urn:microsoft.com/office/officeart/2005/8/layout/cycle6"/>
    <dgm:cxn modelId="{63D53D96-6449-1D4C-9431-C66F79787A9E}" type="presOf" srcId="{4EE6F77B-FC3F-D24E-B7C9-2B3F114642CB}" destId="{862A5D4C-4CF6-3A45-AA7E-311D85E563F4}" srcOrd="0" destOrd="0" presId="urn:microsoft.com/office/officeart/2005/8/layout/cycle6"/>
    <dgm:cxn modelId="{8EC9EF9F-A525-D64E-A396-150FE8BB6BAF}" type="presOf" srcId="{A4550690-CEA6-8744-8054-8A9C29F61C6F}" destId="{07CE6A64-D524-AC41-A970-E10C74FC570E}" srcOrd="0" destOrd="0" presId="urn:microsoft.com/office/officeart/2005/8/layout/cycle6"/>
    <dgm:cxn modelId="{51281CBB-90E1-4247-BF8A-6FDCFECE1285}" srcId="{F57B2D31-7FEA-1648-85BD-C5704404977F}" destId="{A4550690-CEA6-8744-8054-8A9C29F61C6F}" srcOrd="4" destOrd="0" parTransId="{A374A59B-4CF9-D140-AA7F-42F901F44E6D}" sibTransId="{5359DA1B-3016-2646-8DE5-253576066E5F}"/>
    <dgm:cxn modelId="{281250EB-AB54-7E4B-A114-23B63BD08BC3}" srcId="{F57B2D31-7FEA-1648-85BD-C5704404977F}" destId="{4EE6F77B-FC3F-D24E-B7C9-2B3F114642CB}" srcOrd="3" destOrd="0" parTransId="{EBD0173E-90D8-1440-9035-08E6C7D846D7}" sibTransId="{B77B03F5-61D9-7244-B4B6-50AF0E962423}"/>
    <dgm:cxn modelId="{8863A61C-8E14-1F42-9110-6EDC627EB65E}" type="presParOf" srcId="{48437B4A-4F62-1E4C-95EA-8D49B7653049}" destId="{3DCE9A1E-B310-1840-A7DA-8A7CF0474537}" srcOrd="0" destOrd="0" presId="urn:microsoft.com/office/officeart/2005/8/layout/cycle6"/>
    <dgm:cxn modelId="{6A339AC8-E360-BE43-8653-E42E958280D6}" type="presParOf" srcId="{48437B4A-4F62-1E4C-95EA-8D49B7653049}" destId="{2BD3571B-50CB-6B42-96FA-0CE68EF4E56A}" srcOrd="1" destOrd="0" presId="urn:microsoft.com/office/officeart/2005/8/layout/cycle6"/>
    <dgm:cxn modelId="{117E680B-A06F-724F-B838-192736422560}" type="presParOf" srcId="{48437B4A-4F62-1E4C-95EA-8D49B7653049}" destId="{054E70CE-B881-6F4B-8D4A-7C7CED913FAD}" srcOrd="2" destOrd="0" presId="urn:microsoft.com/office/officeart/2005/8/layout/cycle6"/>
    <dgm:cxn modelId="{6D7E805E-3A93-8B47-B2F3-4178A0DA36F9}" type="presParOf" srcId="{48437B4A-4F62-1E4C-95EA-8D49B7653049}" destId="{9388F2BB-0C2F-4D4F-89B1-BA200364317D}" srcOrd="3" destOrd="0" presId="urn:microsoft.com/office/officeart/2005/8/layout/cycle6"/>
    <dgm:cxn modelId="{2E53745F-0D50-E94C-B962-0BB3181255D9}" type="presParOf" srcId="{48437B4A-4F62-1E4C-95EA-8D49B7653049}" destId="{3C9E5639-2480-F145-AE50-C8B9B86A25EA}" srcOrd="4" destOrd="0" presId="urn:microsoft.com/office/officeart/2005/8/layout/cycle6"/>
    <dgm:cxn modelId="{85E6C5BA-0332-BB42-B3D9-8A82A021C7BA}" type="presParOf" srcId="{48437B4A-4F62-1E4C-95EA-8D49B7653049}" destId="{0A6DC947-43DF-A849-B732-84790B036642}" srcOrd="5" destOrd="0" presId="urn:microsoft.com/office/officeart/2005/8/layout/cycle6"/>
    <dgm:cxn modelId="{B61AF3D9-52A9-0B42-9B0D-81E3C866F375}" type="presParOf" srcId="{48437B4A-4F62-1E4C-95EA-8D49B7653049}" destId="{858CF3D3-248A-6042-9DF3-EC173D81A4E5}" srcOrd="6" destOrd="0" presId="urn:microsoft.com/office/officeart/2005/8/layout/cycle6"/>
    <dgm:cxn modelId="{DB426DC6-1184-E640-9521-1E2447DE3121}" type="presParOf" srcId="{48437B4A-4F62-1E4C-95EA-8D49B7653049}" destId="{72EBE58E-CBB3-8442-A84E-B67DC101A138}" srcOrd="7" destOrd="0" presId="urn:microsoft.com/office/officeart/2005/8/layout/cycle6"/>
    <dgm:cxn modelId="{577896AD-D8DB-314F-A72C-897A700BAE68}" type="presParOf" srcId="{48437B4A-4F62-1E4C-95EA-8D49B7653049}" destId="{F5DA6CB2-16DB-5A40-BFB5-913C12DAAF6B}" srcOrd="8" destOrd="0" presId="urn:microsoft.com/office/officeart/2005/8/layout/cycle6"/>
    <dgm:cxn modelId="{5C44C906-4463-384C-A169-36D465BB682C}" type="presParOf" srcId="{48437B4A-4F62-1E4C-95EA-8D49B7653049}" destId="{862A5D4C-4CF6-3A45-AA7E-311D85E563F4}" srcOrd="9" destOrd="0" presId="urn:microsoft.com/office/officeart/2005/8/layout/cycle6"/>
    <dgm:cxn modelId="{3A5FD113-24BC-E541-A759-8A415BA33ECA}" type="presParOf" srcId="{48437B4A-4F62-1E4C-95EA-8D49B7653049}" destId="{36848B62-2C5E-6B45-95ED-625DB7A20F8B}" srcOrd="10" destOrd="0" presId="urn:microsoft.com/office/officeart/2005/8/layout/cycle6"/>
    <dgm:cxn modelId="{A1646EC0-D859-AB43-B815-F96880CC92E0}" type="presParOf" srcId="{48437B4A-4F62-1E4C-95EA-8D49B7653049}" destId="{934A0975-2C71-FE4C-A8A1-16366092A773}" srcOrd="11" destOrd="0" presId="urn:microsoft.com/office/officeart/2005/8/layout/cycle6"/>
    <dgm:cxn modelId="{73CAD08B-FB6E-4C4D-BE29-B784EA14CA2A}" type="presParOf" srcId="{48437B4A-4F62-1E4C-95EA-8D49B7653049}" destId="{07CE6A64-D524-AC41-A970-E10C74FC570E}" srcOrd="12" destOrd="0" presId="urn:microsoft.com/office/officeart/2005/8/layout/cycle6"/>
    <dgm:cxn modelId="{7B873376-15E1-3241-8C85-826B0DE8A1AF}" type="presParOf" srcId="{48437B4A-4F62-1E4C-95EA-8D49B7653049}" destId="{7618E77C-46CE-004A-81A2-F0529956D7BC}" srcOrd="13" destOrd="0" presId="urn:microsoft.com/office/officeart/2005/8/layout/cycle6"/>
    <dgm:cxn modelId="{6FCAF689-A359-774E-8E45-3D20B8413D57}" type="presParOf" srcId="{48437B4A-4F62-1E4C-95EA-8D49B7653049}" destId="{D054166C-D582-5C42-9B92-1547DACFC27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E605E-756F-40AA-B006-5F0158B1DA3B}">
      <dsp:nvSpPr>
        <dsp:cNvPr id="0" name=""/>
        <dsp:cNvSpPr/>
      </dsp:nvSpPr>
      <dsp:spPr>
        <a:xfrm rot="5400000">
          <a:off x="4084741" y="-1566144"/>
          <a:ext cx="1250503" cy="4432934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180975" algn="l"/>
            </a:tabLst>
          </a:pP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	B2B order intake	        4,10me   +43%</a:t>
          </a:r>
          <a:endParaRPr lang="en-FI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2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180975" algn="l"/>
            </a:tabLst>
          </a:pP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RS &amp; PO Season tickets         1,85me   +43% </a:t>
          </a:r>
          <a:endParaRPr lang="en-FI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3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180975" algn="l"/>
            </a:tabLst>
          </a:pP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Merchandise sales                 1,57me   +71%</a:t>
          </a:r>
          <a:endParaRPr lang="en-FI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493526" y="86116"/>
        <a:ext cx="4371889" cy="1128413"/>
      </dsp:txXfrm>
    </dsp:sp>
    <dsp:sp modelId="{F3808E35-19AC-4920-8119-F811B646B60D}">
      <dsp:nvSpPr>
        <dsp:cNvPr id="0" name=""/>
        <dsp:cNvSpPr/>
      </dsp:nvSpPr>
      <dsp:spPr>
        <a:xfrm>
          <a:off x="0" y="2065"/>
          <a:ext cx="2493525" cy="1296514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u="sng" kern="1200" dirty="0"/>
            <a:t>Season Sales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6,6me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YoY  +35%</a:t>
          </a:r>
          <a:endParaRPr lang="en-FI" sz="2100" kern="1200" dirty="0"/>
        </a:p>
      </dsp:txBody>
      <dsp:txXfrm>
        <a:off x="63291" y="65356"/>
        <a:ext cx="2366943" cy="1169932"/>
      </dsp:txXfrm>
    </dsp:sp>
    <dsp:sp modelId="{CFE296A6-A834-4D8C-9828-878CE84E77CC}">
      <dsp:nvSpPr>
        <dsp:cNvPr id="0" name=""/>
        <dsp:cNvSpPr/>
      </dsp:nvSpPr>
      <dsp:spPr>
        <a:xfrm rot="5400000">
          <a:off x="4088454" y="-204804"/>
          <a:ext cx="1243077" cy="4432934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180975" algn="l"/>
            </a:tabLst>
          </a:pP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	</a:t>
          </a:r>
          <a:r>
            <a:rPr lang="en-US" sz="16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Liiga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Oy contributions</a:t>
          </a:r>
          <a:endParaRPr lang="en-FI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180975" algn="l"/>
            </a:tabLst>
          </a:pP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CHL price money</a:t>
          </a:r>
          <a:endParaRPr lang="en-FI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180975" algn="l"/>
            </a:tabLst>
          </a:pP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NHL –compensations</a:t>
          </a:r>
          <a:endParaRPr lang="en-FI" sz="1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493526" y="1450806"/>
        <a:ext cx="4372252" cy="1121713"/>
      </dsp:txXfrm>
    </dsp:sp>
    <dsp:sp modelId="{C48EA022-1744-4204-BA5F-E808580C3403}">
      <dsp:nvSpPr>
        <dsp:cNvPr id="0" name=""/>
        <dsp:cNvSpPr/>
      </dsp:nvSpPr>
      <dsp:spPr>
        <a:xfrm>
          <a:off x="0" y="1363405"/>
          <a:ext cx="2493525" cy="1296514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u="sng" kern="1200" dirty="0"/>
            <a:t>3</a:t>
          </a:r>
          <a:r>
            <a:rPr lang="en-US" sz="2100" u="sng" kern="1200" baseline="30000" dirty="0"/>
            <a:t>rd</a:t>
          </a:r>
          <a:r>
            <a:rPr lang="en-US" sz="2100" u="sng" kern="1200" dirty="0"/>
            <a:t> Party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u="none" kern="1200" dirty="0"/>
            <a:t>2,0</a:t>
          </a:r>
          <a:r>
            <a:rPr lang="en-US" sz="2100" kern="1200" dirty="0"/>
            <a:t>me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YoY -13%</a:t>
          </a:r>
          <a:endParaRPr lang="en-FI" sz="2100" kern="1200" dirty="0"/>
        </a:p>
      </dsp:txBody>
      <dsp:txXfrm>
        <a:off x="63291" y="1426696"/>
        <a:ext cx="2366943" cy="1169932"/>
      </dsp:txXfrm>
    </dsp:sp>
    <dsp:sp modelId="{CCBDADF1-7B6F-4FAA-A14B-6C4BE2B4B50D}">
      <dsp:nvSpPr>
        <dsp:cNvPr id="0" name=""/>
        <dsp:cNvSpPr/>
      </dsp:nvSpPr>
      <dsp:spPr>
        <a:xfrm rot="5400000">
          <a:off x="4054185" y="1161651"/>
          <a:ext cx="1302416" cy="4428605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180975" algn="l"/>
            </a:tabLst>
          </a:pP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	Single tickets		        3,35me   +27%</a:t>
          </a:r>
          <a:endParaRPr lang="en-FI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180975" algn="l"/>
            </a:tabLst>
          </a:pP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VIP –tickets; Skyboxes, </a:t>
          </a:r>
          <a:r>
            <a:rPr lang="en-US" sz="1600" b="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Stefans</a:t>
          </a: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restaurant</a:t>
          </a:r>
          <a:endParaRPr lang="en-FI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180975" algn="l"/>
            </a:tabLst>
          </a:pPr>
          <a:r>
            <a:rPr lang="en-US" sz="16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Food &amp; Beverage commission</a:t>
          </a:r>
          <a:endParaRPr lang="en-FI" sz="1600" b="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491091" y="2788325"/>
        <a:ext cx="4365026" cy="1175258"/>
      </dsp:txXfrm>
    </dsp:sp>
    <dsp:sp modelId="{C7F60562-79D3-4D02-ABD7-57E5FA075F51}">
      <dsp:nvSpPr>
        <dsp:cNvPr id="0" name=""/>
        <dsp:cNvSpPr/>
      </dsp:nvSpPr>
      <dsp:spPr>
        <a:xfrm>
          <a:off x="0" y="2727696"/>
          <a:ext cx="2491090" cy="1296514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u="sng" kern="1200" dirty="0"/>
            <a:t>Event Sales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6,0me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YoY +55%</a:t>
          </a:r>
          <a:endParaRPr lang="en-FI" sz="2100" kern="1200" dirty="0"/>
        </a:p>
      </dsp:txBody>
      <dsp:txXfrm>
        <a:off x="63291" y="2790987"/>
        <a:ext cx="2364508" cy="11699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E9A1E-B310-1840-A7DA-8A7CF0474537}">
      <dsp:nvSpPr>
        <dsp:cNvPr id="0" name=""/>
        <dsp:cNvSpPr/>
      </dsp:nvSpPr>
      <dsp:spPr>
        <a:xfrm>
          <a:off x="5610128" y="1245"/>
          <a:ext cx="2060779" cy="1339506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bg1"/>
              </a:solidFill>
            </a:rPr>
            <a:t>Sports Operations</a:t>
          </a:r>
        </a:p>
      </dsp:txBody>
      <dsp:txXfrm>
        <a:off x="5675517" y="66634"/>
        <a:ext cx="1930001" cy="1208728"/>
      </dsp:txXfrm>
    </dsp:sp>
    <dsp:sp modelId="{054E70CE-B881-6F4B-8D4A-7C7CED913FAD}">
      <dsp:nvSpPr>
        <dsp:cNvPr id="0" name=""/>
        <dsp:cNvSpPr/>
      </dsp:nvSpPr>
      <dsp:spPr>
        <a:xfrm>
          <a:off x="3962233" y="670999"/>
          <a:ext cx="5356570" cy="5356570"/>
        </a:xfrm>
        <a:custGeom>
          <a:avLst/>
          <a:gdLst/>
          <a:ahLst/>
          <a:cxnLst/>
          <a:rect l="0" t="0" r="0" b="0"/>
          <a:pathLst>
            <a:path>
              <a:moveTo>
                <a:pt x="3722858" y="212098"/>
              </a:moveTo>
              <a:arcTo wR="2678285" hR="2678285" stAng="17577328" swAng="196337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8F2BB-0C2F-4D4F-89B1-BA200364317D}">
      <dsp:nvSpPr>
        <dsp:cNvPr id="0" name=""/>
        <dsp:cNvSpPr/>
      </dsp:nvSpPr>
      <dsp:spPr>
        <a:xfrm>
          <a:off x="7954414" y="1851895"/>
          <a:ext cx="2466609" cy="1339506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bg1"/>
              </a:solidFill>
            </a:rPr>
            <a:t>Administration </a:t>
          </a:r>
          <a:br>
            <a:rPr lang="en-GB" sz="2000" b="1" kern="1200" dirty="0">
              <a:solidFill>
                <a:schemeClr val="bg1"/>
              </a:solidFill>
            </a:rPr>
          </a:br>
          <a:r>
            <a:rPr lang="en-GB" sz="2000" b="1" kern="1200" dirty="0">
              <a:solidFill>
                <a:schemeClr val="bg1"/>
              </a:solidFill>
            </a:rPr>
            <a:t> &amp; Finance</a:t>
          </a:r>
        </a:p>
      </dsp:txBody>
      <dsp:txXfrm>
        <a:off x="8019803" y="1917284"/>
        <a:ext cx="2335831" cy="1208728"/>
      </dsp:txXfrm>
    </dsp:sp>
    <dsp:sp modelId="{0A6DC947-43DF-A849-B732-84790B036642}">
      <dsp:nvSpPr>
        <dsp:cNvPr id="0" name=""/>
        <dsp:cNvSpPr/>
      </dsp:nvSpPr>
      <dsp:spPr>
        <a:xfrm>
          <a:off x="3962233" y="670999"/>
          <a:ext cx="5356570" cy="5356570"/>
        </a:xfrm>
        <a:custGeom>
          <a:avLst/>
          <a:gdLst/>
          <a:ahLst/>
          <a:cxnLst/>
          <a:rect l="0" t="0" r="0" b="0"/>
          <a:pathLst>
            <a:path>
              <a:moveTo>
                <a:pt x="5352869" y="2537533"/>
              </a:moveTo>
              <a:arcTo wR="2678285" hR="2678285" stAng="21419253" swAng="219771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8CF3D3-248A-6042-9DF3-EC173D81A4E5}">
      <dsp:nvSpPr>
        <dsp:cNvPr id="0" name=""/>
        <dsp:cNvSpPr/>
      </dsp:nvSpPr>
      <dsp:spPr>
        <a:xfrm>
          <a:off x="7184385" y="4846309"/>
          <a:ext cx="2060779" cy="1339506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bg1"/>
              </a:solidFill>
            </a:rPr>
            <a:t>Sales &amp; Account Management</a:t>
          </a:r>
        </a:p>
      </dsp:txBody>
      <dsp:txXfrm>
        <a:off x="7249774" y="4911698"/>
        <a:ext cx="1930001" cy="1208728"/>
      </dsp:txXfrm>
    </dsp:sp>
    <dsp:sp modelId="{F5DA6CB2-16DB-5A40-BFB5-913C12DAAF6B}">
      <dsp:nvSpPr>
        <dsp:cNvPr id="0" name=""/>
        <dsp:cNvSpPr/>
      </dsp:nvSpPr>
      <dsp:spPr>
        <a:xfrm>
          <a:off x="3962233" y="670999"/>
          <a:ext cx="5356570" cy="5356570"/>
        </a:xfrm>
        <a:custGeom>
          <a:avLst/>
          <a:gdLst/>
          <a:ahLst/>
          <a:cxnLst/>
          <a:rect l="0" t="0" r="0" b="0"/>
          <a:pathLst>
            <a:path>
              <a:moveTo>
                <a:pt x="3211496" y="5302955"/>
              </a:moveTo>
              <a:arcTo wR="2678285" hR="2678285" stAng="4710986" swAng="137802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A5D4C-4CF6-3A45-AA7E-311D85E563F4}">
      <dsp:nvSpPr>
        <dsp:cNvPr id="0" name=""/>
        <dsp:cNvSpPr/>
      </dsp:nvSpPr>
      <dsp:spPr>
        <a:xfrm>
          <a:off x="4035872" y="4846309"/>
          <a:ext cx="2060779" cy="1339506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bg1"/>
              </a:solidFill>
            </a:rPr>
            <a:t>Fan Experience</a:t>
          </a:r>
        </a:p>
      </dsp:txBody>
      <dsp:txXfrm>
        <a:off x="4101261" y="4911698"/>
        <a:ext cx="1930001" cy="1208728"/>
      </dsp:txXfrm>
    </dsp:sp>
    <dsp:sp modelId="{934A0975-2C71-FE4C-A8A1-16366092A773}">
      <dsp:nvSpPr>
        <dsp:cNvPr id="0" name=""/>
        <dsp:cNvSpPr/>
      </dsp:nvSpPr>
      <dsp:spPr>
        <a:xfrm>
          <a:off x="3962233" y="670999"/>
          <a:ext cx="5356570" cy="5356570"/>
        </a:xfrm>
        <a:custGeom>
          <a:avLst/>
          <a:gdLst/>
          <a:ahLst/>
          <a:cxnLst/>
          <a:rect l="0" t="0" r="0" b="0"/>
          <a:pathLst>
            <a:path>
              <a:moveTo>
                <a:pt x="447901" y="4161052"/>
              </a:moveTo>
              <a:arcTo wR="2678285" hR="2678285" stAng="8783034" swAng="219771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CE6A64-D524-AC41-A970-E10C74FC570E}">
      <dsp:nvSpPr>
        <dsp:cNvPr id="0" name=""/>
        <dsp:cNvSpPr/>
      </dsp:nvSpPr>
      <dsp:spPr>
        <a:xfrm>
          <a:off x="3062928" y="1851895"/>
          <a:ext cx="2060779" cy="1339506"/>
        </a:xfrm>
        <a:prstGeom prst="roundRect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bg1"/>
              </a:solidFill>
            </a:rPr>
            <a:t>Brand</a:t>
          </a:r>
          <a:br>
            <a:rPr lang="en-GB" sz="2000" b="1" kern="1200" dirty="0">
              <a:solidFill>
                <a:schemeClr val="bg1"/>
              </a:solidFill>
            </a:rPr>
          </a:br>
          <a:r>
            <a:rPr lang="en-GB" sz="2000" b="1" kern="1200" dirty="0">
              <a:solidFill>
                <a:schemeClr val="bg1"/>
              </a:solidFill>
            </a:rPr>
            <a:t>Development</a:t>
          </a:r>
        </a:p>
      </dsp:txBody>
      <dsp:txXfrm>
        <a:off x="3128317" y="1917284"/>
        <a:ext cx="1930001" cy="1208728"/>
      </dsp:txXfrm>
    </dsp:sp>
    <dsp:sp modelId="{D054166C-D582-5C42-9B92-1547DACFC276}">
      <dsp:nvSpPr>
        <dsp:cNvPr id="0" name=""/>
        <dsp:cNvSpPr/>
      </dsp:nvSpPr>
      <dsp:spPr>
        <a:xfrm>
          <a:off x="3962233" y="670999"/>
          <a:ext cx="5356570" cy="5356570"/>
        </a:xfrm>
        <a:custGeom>
          <a:avLst/>
          <a:gdLst/>
          <a:ahLst/>
          <a:cxnLst/>
          <a:rect l="0" t="0" r="0" b="0"/>
          <a:pathLst>
            <a:path>
              <a:moveTo>
                <a:pt x="466328" y="1168165"/>
              </a:moveTo>
              <a:arcTo wR="2678285" hR="2678285" stAng="12859299" swAng="196337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889938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66909" y="4777197"/>
            <a:ext cx="533527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7"/>
            <a:ext cx="2889938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777607" y="9428587"/>
            <a:ext cx="2889938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977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66909" y="4777197"/>
            <a:ext cx="533527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4244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66909" y="4777197"/>
            <a:ext cx="533527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3878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823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72829" y="4424608"/>
            <a:ext cx="5382617" cy="362013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4838" y="1149350"/>
            <a:ext cx="5514975" cy="3103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376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66909" y="4777197"/>
            <a:ext cx="533527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03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66909" y="4777197"/>
            <a:ext cx="533527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6588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66909" y="4777197"/>
            <a:ext cx="533527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63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8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71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7188" y="4777197"/>
            <a:ext cx="6071043" cy="390861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5716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2318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1021079" y="4963319"/>
            <a:ext cx="4981099" cy="37224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467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66909" y="4777197"/>
            <a:ext cx="533527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8417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66910" y="4777196"/>
            <a:ext cx="5572317" cy="499470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3874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_slide_vihreä">
  <p:cSld name="Tyhjä_slide_vihreä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1" name="Google Shape;7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14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_Slide_valkoinen">
  <p:cSld name="Tyhjä_Slide_valkoine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" name="Google Shape;6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_slide_vihreä">
  <p:cSld name="Tyhjä_slide_vihreä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1" name="Google Shape;7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158A6-C37C-3D4E-A05C-7D030D250732}"/>
              </a:ext>
            </a:extLst>
          </p:cNvPr>
          <p:cNvSpPr txBox="1"/>
          <p:nvPr userDrawn="1"/>
        </p:nvSpPr>
        <p:spPr>
          <a:xfrm>
            <a:off x="10541808" y="173805"/>
            <a:ext cx="1623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200" dirty="0">
                <a:solidFill>
                  <a:schemeClr val="bg1"/>
                </a:solidFill>
              </a:rPr>
              <a:t>Strategia 2022-2027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_oikealla_valkoinen">
  <p:cSld name="Kuva_oikealla_valkoine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839788" y="700407"/>
            <a:ext cx="4487586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3200"/>
              <a:buFont typeface="Arial Black"/>
              <a:buNone/>
              <a:defRPr sz="3200" b="1" i="0">
                <a:solidFill>
                  <a:srgbClr val="FFCB0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>
            <a:off x="839788" y="2472883"/>
            <a:ext cx="4487586" cy="330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p23"/>
          <p:cNvSpPr/>
          <p:nvPr/>
        </p:nvSpPr>
        <p:spPr>
          <a:xfrm>
            <a:off x="6095998" y="0"/>
            <a:ext cx="167425" cy="3429000"/>
          </a:xfrm>
          <a:prstGeom prst="rect">
            <a:avLst/>
          </a:prstGeom>
          <a:solidFill>
            <a:srgbClr val="005C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6095999" y="3429000"/>
            <a:ext cx="167425" cy="342900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3"/>
          <p:cNvSpPr>
            <a:spLocks noGrp="1"/>
          </p:cNvSpPr>
          <p:nvPr>
            <p:ph type="pic" idx="2"/>
          </p:nvPr>
        </p:nvSpPr>
        <p:spPr>
          <a:xfrm>
            <a:off x="6262688" y="0"/>
            <a:ext cx="5929312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49994" r="-209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5CA624-0261-004A-A41E-33030A663BFD}"/>
              </a:ext>
            </a:extLst>
          </p:cNvPr>
          <p:cNvSpPr txBox="1"/>
          <p:nvPr userDrawn="1"/>
        </p:nvSpPr>
        <p:spPr>
          <a:xfrm>
            <a:off x="10541808" y="173805"/>
            <a:ext cx="1623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200" dirty="0">
                <a:solidFill>
                  <a:schemeClr val="bg1"/>
                </a:solidFill>
              </a:rPr>
              <a:t>Strategia 2022-2027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sivu_3">
  <p:cSld name="Otsikkosivu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5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0" name="Google Shape;9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5"/>
          <p:cNvSpPr txBox="1">
            <a:spLocks noGrp="1"/>
          </p:cNvSpPr>
          <p:nvPr>
            <p:ph type="ctrTitle"/>
          </p:nvPr>
        </p:nvSpPr>
        <p:spPr>
          <a:xfrm>
            <a:off x="1006258" y="1403870"/>
            <a:ext cx="1017948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Black"/>
              <a:buNone/>
              <a:defRPr sz="6000" b="1" i="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subTitle" idx="1"/>
          </p:nvPr>
        </p:nvSpPr>
        <p:spPr>
          <a:xfrm>
            <a:off x="1524000" y="3883545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CB05"/>
              </a:buClr>
              <a:buSzPts val="2400"/>
              <a:buNone/>
              <a:defRPr sz="2400">
                <a:solidFill>
                  <a:srgbClr val="FFCB05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9EAE1D-CD78-104E-A9F8-AE26B6289C6A}"/>
              </a:ext>
            </a:extLst>
          </p:cNvPr>
          <p:cNvSpPr txBox="1"/>
          <p:nvPr userDrawn="1"/>
        </p:nvSpPr>
        <p:spPr>
          <a:xfrm>
            <a:off x="10541808" y="173805"/>
            <a:ext cx="1623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200" dirty="0">
                <a:solidFill>
                  <a:schemeClr val="bg1"/>
                </a:solidFill>
              </a:rPr>
              <a:t>Strategia 2022-2027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4FF2-DA9B-714C-A12A-712E3B59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4B2F1-4E15-D644-A631-C0527FC53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6332D-872B-C144-B4E5-02BED101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AD3C9-2416-BF41-B11C-FB831816E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3707D-68B6-6943-8566-3E8E3320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193A-9A09-B847-B4F3-939FDEB75CCF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31124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tsikko_2_Palstaa_vihreä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6F817-8B7B-AD41-B749-ED50B412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D2E112-F022-224D-9565-394CE42E5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1052" y="261617"/>
            <a:ext cx="925869" cy="37837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6008C21-F8B5-C944-BF5F-43FB55E8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5"/>
            <a:ext cx="5157787" cy="679449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AD7C6F3-6BEC-934E-ABDB-6644CFF9E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3930"/>
            <a:ext cx="5157787" cy="3565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F087827-68D2-294A-BDEC-A320C2057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5625"/>
            <a:ext cx="5183188" cy="679449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003BFE5-31DC-CA44-AEBA-EE62679F9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3930"/>
            <a:ext cx="5183188" cy="3565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02564C8-E243-404C-87DB-D9389382C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266"/>
            <a:ext cx="10515600" cy="1088360"/>
          </a:xfrm>
        </p:spPr>
        <p:txBody>
          <a:bodyPr/>
          <a:lstStyle>
            <a:lvl1pPr algn="l">
              <a:defRPr b="1" i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23958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993D9-C44D-1F41-A1BF-FDF183D5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30702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_1_palsta_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4AD9F-0172-AB46-A96E-3F316AC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9188-6A3C-6040-9B9E-781620DAB131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8D888-0208-2F43-B168-6808BB94D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052" y="261617"/>
            <a:ext cx="925869" cy="3783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E3D022-36BF-F243-B326-84D419A4A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258" y="864670"/>
            <a:ext cx="10179484" cy="817173"/>
          </a:xfrm>
        </p:spPr>
        <p:txBody>
          <a:bodyPr anchor="b">
            <a:normAutofit/>
          </a:bodyPr>
          <a:lstStyle>
            <a:lvl1pPr algn="l">
              <a:defRPr sz="4400" b="1" i="0" cap="none" baseline="0">
                <a:solidFill>
                  <a:srgbClr val="00603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7AE3F9E-A986-9941-BD9F-398846DF9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6258" y="1906521"/>
            <a:ext cx="10179484" cy="37921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90D1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9442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tsikko_Slide">
  <p:cSld name="2_Otsikko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6000"/>
              <a:buFont typeface="Arial Black"/>
              <a:buNone/>
              <a:defRPr sz="6000" b="1" i="0">
                <a:solidFill>
                  <a:srgbClr val="FFCB0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" name="Google Shape;2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tsikko_2_Palstaa_vihreä">
  <p:cSld name="2_Otsikko_2_Palstaa_vihreä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pic>
        <p:nvPicPr>
          <p:cNvPr id="27" name="Google Shape;2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4"/>
          <p:cNvSpPr txBox="1">
            <a:spLocks noGrp="1"/>
          </p:cNvSpPr>
          <p:nvPr>
            <p:ph type="body" idx="1"/>
          </p:nvPr>
        </p:nvSpPr>
        <p:spPr>
          <a:xfrm>
            <a:off x="839788" y="1825625"/>
            <a:ext cx="5157787" cy="67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2"/>
          </p:nvPr>
        </p:nvSpPr>
        <p:spPr>
          <a:xfrm>
            <a:off x="839788" y="2623930"/>
            <a:ext cx="5157787" cy="356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body" idx="3"/>
          </p:nvPr>
        </p:nvSpPr>
        <p:spPr>
          <a:xfrm>
            <a:off x="6172200" y="1825625"/>
            <a:ext cx="5183188" cy="67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4"/>
          </p:nvPr>
        </p:nvSpPr>
        <p:spPr>
          <a:xfrm>
            <a:off x="6172200" y="2623930"/>
            <a:ext cx="5183188" cy="356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title"/>
          </p:nvPr>
        </p:nvSpPr>
        <p:spPr>
          <a:xfrm>
            <a:off x="838200" y="737266"/>
            <a:ext cx="10515600" cy="108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4400"/>
              <a:buFont typeface="Arial Black"/>
              <a:buNone/>
              <a:defRPr b="1" i="0">
                <a:solidFill>
                  <a:srgbClr val="FFCB0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tsikko_Slide">
  <p:cSld name="1_Otsikko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6000"/>
              <a:buFont typeface="Arial Black"/>
              <a:buNone/>
              <a:defRPr sz="6000" b="1" i="0">
                <a:solidFill>
                  <a:srgbClr val="FFCB0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" name="Google Shape;3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D7BEB0-BB58-A742-A474-ABC175407635}"/>
              </a:ext>
            </a:extLst>
          </p:cNvPr>
          <p:cNvSpPr txBox="1"/>
          <p:nvPr userDrawn="1"/>
        </p:nvSpPr>
        <p:spPr>
          <a:xfrm>
            <a:off x="10541808" y="173805"/>
            <a:ext cx="1623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200" dirty="0">
                <a:solidFill>
                  <a:schemeClr val="bg1"/>
                </a:solidFill>
              </a:rPr>
              <a:t>Strategia 2022-2027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Otsikko_Slide">
  <p:cSld name="4_Otsikko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6000"/>
              <a:buFont typeface="Arial Black"/>
              <a:buNone/>
              <a:defRPr sz="6000" b="1" i="0">
                <a:solidFill>
                  <a:srgbClr val="FFCB0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" name="Google Shape;4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24403A-1F7B-E246-BBB4-A91656DD26FD}"/>
              </a:ext>
            </a:extLst>
          </p:cNvPr>
          <p:cNvSpPr txBox="1"/>
          <p:nvPr userDrawn="1"/>
        </p:nvSpPr>
        <p:spPr>
          <a:xfrm>
            <a:off x="10541808" y="173805"/>
            <a:ext cx="1623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200" dirty="0">
                <a:solidFill>
                  <a:schemeClr val="bg1"/>
                </a:solidFill>
              </a:rPr>
              <a:t>Strategia 2022-2027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Otsikko_Slide">
  <p:cSld name="5_Otsikko_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6000"/>
              <a:buFont typeface="Arial Black"/>
              <a:buNone/>
              <a:defRPr sz="6000" b="1" i="0">
                <a:solidFill>
                  <a:srgbClr val="FFCB0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7" name="Google Shape;4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tsikko_2_Palstaa_valkoinen">
  <p:cSld name="1_Otsikko_2_Palstaa_valkoine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8"/>
          <p:cNvSpPr txBox="1">
            <a:spLocks noGrp="1"/>
          </p:cNvSpPr>
          <p:nvPr>
            <p:ph type="body" idx="1"/>
          </p:nvPr>
        </p:nvSpPr>
        <p:spPr>
          <a:xfrm>
            <a:off x="839788" y="1825625"/>
            <a:ext cx="5157787" cy="67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2"/>
          </p:nvPr>
        </p:nvSpPr>
        <p:spPr>
          <a:xfrm>
            <a:off x="839788" y="2623930"/>
            <a:ext cx="5157787" cy="356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body" idx="3"/>
          </p:nvPr>
        </p:nvSpPr>
        <p:spPr>
          <a:xfrm>
            <a:off x="6172200" y="1825625"/>
            <a:ext cx="5183188" cy="67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4"/>
          </p:nvPr>
        </p:nvSpPr>
        <p:spPr>
          <a:xfrm>
            <a:off x="6172200" y="2623930"/>
            <a:ext cx="5183188" cy="356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8200" y="737266"/>
            <a:ext cx="10515600" cy="108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4400"/>
              <a:buFont typeface="Arial Black"/>
              <a:buNone/>
              <a:defRPr b="1" i="0">
                <a:solidFill>
                  <a:srgbClr val="FFCB0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tsikko_1_Palsta_valkoinen">
  <p:cSld name="1_Otsikko_1_Palsta_valkoine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>
            <a:spLocks noGrp="1"/>
          </p:cNvSpPr>
          <p:nvPr>
            <p:ph type="title"/>
          </p:nvPr>
        </p:nvSpPr>
        <p:spPr>
          <a:xfrm>
            <a:off x="838200" y="737266"/>
            <a:ext cx="10515600" cy="108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4400"/>
              <a:buFont typeface="Arial Black"/>
              <a:buNone/>
              <a:defRPr b="1" i="0">
                <a:solidFill>
                  <a:srgbClr val="FFCB0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9" name="Google Shape;59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052" y="261617"/>
            <a:ext cx="925869" cy="37837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90D14"/>
              </a:buClr>
              <a:buSzPts val="1800"/>
              <a:buChar char="•"/>
              <a:defRPr sz="1800">
                <a:solidFill>
                  <a:srgbClr val="090D14"/>
                </a:solidFill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90D14"/>
              </a:buClr>
              <a:buSzPts val="1800"/>
              <a:buChar char="•"/>
              <a:defRPr sz="1800">
                <a:solidFill>
                  <a:srgbClr val="090D14"/>
                </a:solidFill>
              </a:defRPr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90D14"/>
              </a:buClr>
              <a:buSzPts val="1800"/>
              <a:buChar char="•"/>
              <a:defRPr sz="1800">
                <a:solidFill>
                  <a:srgbClr val="090D14"/>
                </a:solidFill>
              </a:defRPr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90D14"/>
              </a:buClr>
              <a:buSzPts val="1800"/>
              <a:buChar char="•"/>
              <a:defRPr sz="1800">
                <a:solidFill>
                  <a:srgbClr val="090D14"/>
                </a:solidFill>
              </a:defRPr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90D14"/>
              </a:buClr>
              <a:buSzPts val="1800"/>
              <a:buChar char="•"/>
              <a:defRPr sz="1800">
                <a:solidFill>
                  <a:srgbClr val="090D14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sldNum" idx="12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055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3" r:id="rId13"/>
    <p:sldLayoutId id="2147483665" r:id="rId14"/>
    <p:sldLayoutId id="214748405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310438-1129-F746-970E-E65DFEE3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B0D86-EF2D-4E49-8531-765043684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B9FFC-9F93-2F49-8757-82A040E27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3409" y="63031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99188-6A3C-6040-9B9E-781620DAB131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057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4EC3F-3FB6-604D-84D3-8495787F933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99370" y="1543899"/>
            <a:ext cx="6732588" cy="4056063"/>
          </a:xfrm>
        </p:spPr>
        <p:txBody>
          <a:bodyPr lIns="0" tIns="0" bIns="0">
            <a:noAutofit/>
          </a:bodyPr>
          <a:lstStyle/>
          <a:p>
            <a:pPr algn="l">
              <a:lnSpc>
                <a:spcPct val="70000"/>
              </a:lnSpc>
            </a:pPr>
            <a:r>
              <a:rPr lang="en-FI" sz="15000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</a:t>
            </a:r>
            <a:br>
              <a:rPr lang="en-FI" sz="15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FI" sz="15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MORE</a:t>
            </a:r>
            <a:br>
              <a:rPr lang="en-FI" sz="15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FI" sz="15000" dirty="0">
                <a:solidFill>
                  <a:srgbClr val="FFCB0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ILVES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8DA85-26E2-CB4A-A4EF-698ECADAE2F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63600" y="5590358"/>
            <a:ext cx="4343400" cy="7474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bg1"/>
                </a:solidFill>
              </a:rPr>
              <a:t>EHC Hockey Business Forum 2023 Tampere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Sep 28</a:t>
            </a:r>
            <a:r>
              <a:rPr lang="en-GB" sz="1800" b="1" baseline="30000" dirty="0">
                <a:solidFill>
                  <a:schemeClr val="bg1"/>
                </a:solidFill>
              </a:rPr>
              <a:t>th</a:t>
            </a:r>
            <a:r>
              <a:rPr lang="en-GB" sz="1800" b="1" dirty="0">
                <a:solidFill>
                  <a:schemeClr val="bg1"/>
                </a:solidFill>
              </a:rPr>
              <a:t>,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19D198-B2BB-CD45-B464-02B57D439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630" y="377314"/>
            <a:ext cx="1567805" cy="151872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E3697E8-0E64-4C35-952D-8B0801F14606}"/>
              </a:ext>
            </a:extLst>
          </p:cNvPr>
          <p:cNvSpPr txBox="1">
            <a:spLocks/>
          </p:cNvSpPr>
          <p:nvPr/>
        </p:nvSpPr>
        <p:spPr>
          <a:xfrm>
            <a:off x="8377969" y="6038044"/>
            <a:ext cx="3675321" cy="658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bg1"/>
                </a:solidFill>
              </a:rPr>
              <a:t>Mikko Mattila</a:t>
            </a:r>
            <a:br>
              <a:rPr lang="en-GB" sz="1400" b="1" dirty="0">
                <a:solidFill>
                  <a:schemeClr val="bg1"/>
                </a:solidFill>
              </a:rPr>
            </a:br>
            <a:r>
              <a:rPr lang="en-GB" sz="1400" b="1" dirty="0">
                <a:solidFill>
                  <a:schemeClr val="bg1"/>
                </a:solidFill>
              </a:rPr>
              <a:t> Ilves-Hockey Oy</a:t>
            </a:r>
          </a:p>
        </p:txBody>
      </p:sp>
    </p:spTree>
    <p:extLst>
      <p:ext uri="{BB962C8B-B14F-4D97-AF65-F5344CB8AC3E}">
        <p14:creationId xmlns:p14="http://schemas.microsoft.com/office/powerpoint/2010/main" val="685639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F52BEEB-D47D-75D5-B487-2589B5DA3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0623455"/>
              </p:ext>
            </p:extLst>
          </p:nvPr>
        </p:nvGraphicFramePr>
        <p:xfrm>
          <a:off x="1812338" y="1627300"/>
          <a:ext cx="6926460" cy="402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1530E9-F3C5-0DF8-17F3-B86B4A806ED7}"/>
              </a:ext>
            </a:extLst>
          </p:cNvPr>
          <p:cNvSpPr/>
          <p:nvPr/>
        </p:nvSpPr>
        <p:spPr>
          <a:xfrm>
            <a:off x="73125" y="1627300"/>
            <a:ext cx="1739214" cy="40292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Ilves-Hockey Oy</a:t>
            </a: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1.5.22- 30.4.23</a:t>
            </a:r>
          </a:p>
          <a:p>
            <a:pPr lvl="0" algn="ctr"/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14,7me</a:t>
            </a:r>
          </a:p>
          <a:p>
            <a:pPr lvl="0" algn="ctr"/>
            <a:endParaRPr lang="en-US" b="1" dirty="0"/>
          </a:p>
          <a:p>
            <a:pPr lvl="0" algn="ctr"/>
            <a:endParaRPr lang="en-US" b="1" dirty="0"/>
          </a:p>
          <a:p>
            <a:pPr lvl="0"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+32%</a:t>
            </a:r>
          </a:p>
          <a:p>
            <a:pPr lvl="0" algn="ctr"/>
            <a:endParaRPr lang="en-US" b="1" dirty="0"/>
          </a:p>
          <a:p>
            <a:pPr lvl="0" algn="ctr"/>
            <a:endParaRPr lang="en-FI" b="1" dirty="0"/>
          </a:p>
          <a:p>
            <a:pPr algn="ctr"/>
            <a:endParaRPr lang="en-FI" b="1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2756A88-068B-4E50-3EB2-F96A55AB333D}"/>
              </a:ext>
            </a:extLst>
          </p:cNvPr>
          <p:cNvSpPr>
            <a:spLocks noGrp="1"/>
          </p:cNvSpPr>
          <p:nvPr/>
        </p:nvSpPr>
        <p:spPr>
          <a:xfrm>
            <a:off x="247697" y="144096"/>
            <a:ext cx="11944303" cy="924709"/>
          </a:xfrm>
          <a:prstGeom prst="rect">
            <a:avLst/>
          </a:prstGeom>
        </p:spPr>
        <p:txBody>
          <a:bodyPr vert="horz" lIns="91440" tIns="9144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CB05"/>
                </a:solidFill>
                <a:latin typeface="Arial Black" panose="020B0A04020102020204" pitchFamily="34" charset="0"/>
              </a:rPr>
              <a:t>Revenue Breakdown</a:t>
            </a:r>
            <a:endParaRPr lang="en-US" sz="2000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460DF3FE-EF68-3439-F32F-6006EA55E562}"/>
              </a:ext>
            </a:extLst>
          </p:cNvPr>
          <p:cNvSpPr/>
          <p:nvPr/>
        </p:nvSpPr>
        <p:spPr>
          <a:xfrm>
            <a:off x="8799092" y="1855093"/>
            <a:ext cx="293225" cy="562566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E3E667B-D8F7-6D86-5B0C-ED859DB7C60C}"/>
              </a:ext>
            </a:extLst>
          </p:cNvPr>
          <p:cNvSpPr/>
          <p:nvPr/>
        </p:nvSpPr>
        <p:spPr>
          <a:xfrm>
            <a:off x="8745815" y="4333861"/>
            <a:ext cx="357248" cy="1322665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Google Shape;129;p4">
            <a:extLst>
              <a:ext uri="{FF2B5EF4-FFF2-40B4-BE49-F238E27FC236}">
                <a16:creationId xmlns:a16="http://schemas.microsoft.com/office/drawing/2014/main" id="{6C7AA22C-A125-4C07-76BE-B02B5FC90219}"/>
              </a:ext>
            </a:extLst>
          </p:cNvPr>
          <p:cNvSpPr/>
          <p:nvPr/>
        </p:nvSpPr>
        <p:spPr>
          <a:xfrm>
            <a:off x="9143126" y="1633158"/>
            <a:ext cx="3063608" cy="56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lvl="8">
              <a:buClr>
                <a:srgbClr val="FFFF00"/>
              </a:buClr>
              <a:defRPr/>
            </a:pPr>
            <a:r>
              <a:rPr lang="en-GB" sz="20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Regular Season outcome known Oct/Nov.</a:t>
            </a:r>
          </a:p>
        </p:txBody>
      </p:sp>
      <p:sp>
        <p:nvSpPr>
          <p:cNvPr id="10" name="Google Shape;129;p4">
            <a:extLst>
              <a:ext uri="{FF2B5EF4-FFF2-40B4-BE49-F238E27FC236}">
                <a16:creationId xmlns:a16="http://schemas.microsoft.com/office/drawing/2014/main" id="{5F57F72C-54B9-1906-208D-654A81B9B10F}"/>
              </a:ext>
            </a:extLst>
          </p:cNvPr>
          <p:cNvSpPr/>
          <p:nvPr/>
        </p:nvSpPr>
        <p:spPr>
          <a:xfrm>
            <a:off x="9143126" y="2365852"/>
            <a:ext cx="3036713" cy="56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lvl="8">
              <a:buClr>
                <a:srgbClr val="FFFF00"/>
              </a:buClr>
              <a:defRPr/>
            </a:pPr>
            <a:r>
              <a:rPr lang="en-GB" sz="20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Forecast based on Year-on-Year monthly benchmark</a:t>
            </a:r>
          </a:p>
        </p:txBody>
      </p:sp>
      <p:sp>
        <p:nvSpPr>
          <p:cNvPr id="11" name="Google Shape;129;p4">
            <a:extLst>
              <a:ext uri="{FF2B5EF4-FFF2-40B4-BE49-F238E27FC236}">
                <a16:creationId xmlns:a16="http://schemas.microsoft.com/office/drawing/2014/main" id="{DE4CD80D-6119-DC60-DFB2-F9087C8E401E}"/>
              </a:ext>
            </a:extLst>
          </p:cNvPr>
          <p:cNvSpPr/>
          <p:nvPr/>
        </p:nvSpPr>
        <p:spPr>
          <a:xfrm>
            <a:off x="9178018" y="3277230"/>
            <a:ext cx="3063608" cy="56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lvl="8">
              <a:buClr>
                <a:srgbClr val="FFFF00"/>
              </a:buClr>
              <a:defRPr/>
            </a:pPr>
            <a:r>
              <a:rPr lang="en-GB" sz="20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Revenue forecast very accurate by August. </a:t>
            </a:r>
          </a:p>
        </p:txBody>
      </p:sp>
      <p:sp>
        <p:nvSpPr>
          <p:cNvPr id="12" name="Google Shape;129;p4">
            <a:extLst>
              <a:ext uri="{FF2B5EF4-FFF2-40B4-BE49-F238E27FC236}">
                <a16:creationId xmlns:a16="http://schemas.microsoft.com/office/drawing/2014/main" id="{5A6D8F4E-D2BD-29F4-E563-058F8DDABB2E}"/>
              </a:ext>
            </a:extLst>
          </p:cNvPr>
          <p:cNvSpPr/>
          <p:nvPr/>
        </p:nvSpPr>
        <p:spPr>
          <a:xfrm>
            <a:off x="9143126" y="4459517"/>
            <a:ext cx="3063608" cy="111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lvl="8">
              <a:buClr>
                <a:srgbClr val="FFFF00"/>
              </a:buClr>
              <a:defRPr/>
            </a:pPr>
            <a:r>
              <a:rPr lang="en-GB" sz="20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Separate internal tool to forecast game day additional revenues.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57A363-8176-6DA3-7136-852820FF40F0}"/>
              </a:ext>
            </a:extLst>
          </p:cNvPr>
          <p:cNvCxnSpPr>
            <a:cxnSpLocks/>
          </p:cNvCxnSpPr>
          <p:nvPr/>
        </p:nvCxnSpPr>
        <p:spPr>
          <a:xfrm>
            <a:off x="8745815" y="2605647"/>
            <a:ext cx="36689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>
            <a:extLst>
              <a:ext uri="{FF2B5EF4-FFF2-40B4-BE49-F238E27FC236}">
                <a16:creationId xmlns:a16="http://schemas.microsoft.com/office/drawing/2014/main" id="{557A4CC8-DD48-158A-0401-9369BF55DD55}"/>
              </a:ext>
            </a:extLst>
          </p:cNvPr>
          <p:cNvSpPr/>
          <p:nvPr/>
        </p:nvSpPr>
        <p:spPr>
          <a:xfrm>
            <a:off x="8758875" y="2979675"/>
            <a:ext cx="357248" cy="1322665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07648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F2756A88-068B-4E50-3EB2-F96A55AB333D}"/>
              </a:ext>
            </a:extLst>
          </p:cNvPr>
          <p:cNvSpPr>
            <a:spLocks noGrp="1"/>
          </p:cNvSpPr>
          <p:nvPr/>
        </p:nvSpPr>
        <p:spPr>
          <a:xfrm>
            <a:off x="247697" y="144096"/>
            <a:ext cx="11944303" cy="924709"/>
          </a:xfrm>
          <a:prstGeom prst="rect">
            <a:avLst/>
          </a:prstGeom>
        </p:spPr>
        <p:txBody>
          <a:bodyPr vert="horz" lIns="91440" tIns="9144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CB05"/>
                </a:solidFill>
                <a:latin typeface="Arial Black" panose="020B0A04020102020204" pitchFamily="34" charset="0"/>
              </a:rPr>
              <a:t>Supporting tools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566D4-27F0-517A-7AAE-A0CBB38C91FF}"/>
              </a:ext>
            </a:extLst>
          </p:cNvPr>
          <p:cNvSpPr txBox="1"/>
          <p:nvPr/>
        </p:nvSpPr>
        <p:spPr>
          <a:xfrm>
            <a:off x="247697" y="4525852"/>
            <a:ext cx="762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F&amp;C Forecasting </a:t>
            </a:r>
            <a:b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2925" indent="-542925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Revenue and Cost forecasting covering Regular Season</a:t>
            </a:r>
          </a:p>
          <a:p>
            <a:pPr marL="542925" indent="-542925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95%+ accuracy in November vs. final 19-20 result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FC4ABC-0811-F8AF-8D09-D17D78CBB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093" y="3878730"/>
            <a:ext cx="4076210" cy="302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24D3D8-44C6-9EB4-A1A3-AAE48FEB6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760" y="1148363"/>
            <a:ext cx="3889542" cy="254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79B137-724D-C2F1-E7FE-39F660B3D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62" y="1292158"/>
            <a:ext cx="3607124" cy="2928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B51E78-1862-8599-C671-982D23F50603}"/>
              </a:ext>
            </a:extLst>
          </p:cNvPr>
          <p:cNvSpPr txBox="1"/>
          <p:nvPr/>
        </p:nvSpPr>
        <p:spPr>
          <a:xfrm>
            <a:off x="3653668" y="1383267"/>
            <a:ext cx="39715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Sales Persons’ actual orders + estimate for new</a:t>
            </a:r>
          </a:p>
          <a:p>
            <a:pPr algn="ctr"/>
            <a:endParaRPr lang="en-US" sz="2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B2B Order intake vs. </a:t>
            </a:r>
            <a:b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Previous seasons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5479AA1-B62E-6C3B-1BCB-0185A174E60B}"/>
              </a:ext>
            </a:extLst>
          </p:cNvPr>
          <p:cNvCxnSpPr/>
          <p:nvPr/>
        </p:nvCxnSpPr>
        <p:spPr>
          <a:xfrm flipH="1">
            <a:off x="2828260" y="2105247"/>
            <a:ext cx="1229635" cy="3147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91B36F-6551-C821-D609-850C2139B618}"/>
              </a:ext>
            </a:extLst>
          </p:cNvPr>
          <p:cNvCxnSpPr>
            <a:cxnSpLocks/>
          </p:cNvCxnSpPr>
          <p:nvPr/>
        </p:nvCxnSpPr>
        <p:spPr>
          <a:xfrm flipV="1">
            <a:off x="7070460" y="2419977"/>
            <a:ext cx="1786461" cy="8264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344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B052AFC-792F-47DE-495F-BEC3AFA0AB59}"/>
              </a:ext>
            </a:extLst>
          </p:cNvPr>
          <p:cNvGraphicFramePr>
            <a:graphicFrameLocks noGrp="1"/>
          </p:cNvGraphicFramePr>
          <p:nvPr/>
        </p:nvGraphicFramePr>
        <p:xfrm>
          <a:off x="5813193" y="1541930"/>
          <a:ext cx="6291086" cy="4081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3F32110-7316-56D5-530B-A347E8C06AA4}"/>
              </a:ext>
            </a:extLst>
          </p:cNvPr>
          <p:cNvSpPr txBox="1"/>
          <p:nvPr/>
        </p:nvSpPr>
        <p:spPr>
          <a:xfrm>
            <a:off x="1719817" y="285967"/>
            <a:ext cx="102311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>
                <a:solidFill>
                  <a:srgbClr val="FFCB05"/>
                </a:solidFill>
                <a:latin typeface="Arial Black" panose="020B0A04020102020204" pitchFamily="34" charset="0"/>
              </a:rPr>
              <a:t>Nokia </a:t>
            </a:r>
            <a:r>
              <a:rPr lang="fi-FI" sz="3200" b="1" dirty="0" err="1">
                <a:solidFill>
                  <a:srgbClr val="FFCB05"/>
                </a:solidFill>
                <a:latin typeface="Arial Black" panose="020B0A04020102020204" pitchFamily="34" charset="0"/>
              </a:rPr>
              <a:t>Arena</a:t>
            </a:r>
            <a:r>
              <a:rPr lang="fi-FI" sz="3200" b="1" dirty="0">
                <a:solidFill>
                  <a:srgbClr val="FFCB05"/>
                </a:solidFill>
                <a:latin typeface="Arial Black" panose="020B0A04020102020204" pitchFamily="34" charset="0"/>
              </a:rPr>
              <a:t> </a:t>
            </a:r>
            <a:r>
              <a:rPr lang="fi-FI" sz="3200" b="1" dirty="0" err="1">
                <a:solidFill>
                  <a:srgbClr val="FFCB05"/>
                </a:solidFill>
                <a:latin typeface="Arial Black" panose="020B0A04020102020204" pitchFamily="34" charset="0"/>
              </a:rPr>
              <a:t>impacting</a:t>
            </a:r>
            <a:r>
              <a:rPr lang="fi-FI" sz="3200" b="1" dirty="0">
                <a:solidFill>
                  <a:srgbClr val="FFCB05"/>
                </a:solidFill>
                <a:latin typeface="Arial Black" panose="020B0A04020102020204" pitchFamily="34" charset="0"/>
              </a:rPr>
              <a:t> </a:t>
            </a:r>
            <a:r>
              <a:rPr lang="fi-FI" sz="3200" b="1" dirty="0" err="1">
                <a:solidFill>
                  <a:srgbClr val="FFCB05"/>
                </a:solidFill>
                <a:latin typeface="Arial Black" panose="020B0A04020102020204" pitchFamily="34" charset="0"/>
              </a:rPr>
              <a:t>revenue</a:t>
            </a:r>
            <a:r>
              <a:rPr lang="fi-FI" sz="3200" b="1" dirty="0">
                <a:solidFill>
                  <a:srgbClr val="FFCB05"/>
                </a:solidFill>
                <a:latin typeface="Arial Black" panose="020B0A04020102020204" pitchFamily="34" charset="0"/>
              </a:rPr>
              <a:t> </a:t>
            </a:r>
            <a:r>
              <a:rPr lang="fi-FI" sz="3200" b="1" dirty="0" err="1">
                <a:solidFill>
                  <a:srgbClr val="FFCB05"/>
                </a:solidFill>
                <a:latin typeface="Arial Black" panose="020B0A04020102020204" pitchFamily="34" charset="0"/>
              </a:rPr>
              <a:t>streams</a:t>
            </a:r>
            <a:endParaRPr lang="en-FI" sz="3200" dirty="0"/>
          </a:p>
        </p:txBody>
      </p:sp>
      <p:sp>
        <p:nvSpPr>
          <p:cNvPr id="5" name="Google Shape;129;p4">
            <a:extLst>
              <a:ext uri="{FF2B5EF4-FFF2-40B4-BE49-F238E27FC236}">
                <a16:creationId xmlns:a16="http://schemas.microsoft.com/office/drawing/2014/main" id="{EB25A3CA-0D0E-9166-4BE3-827E7BFCA083}"/>
              </a:ext>
            </a:extLst>
          </p:cNvPr>
          <p:cNvSpPr/>
          <p:nvPr/>
        </p:nvSpPr>
        <p:spPr>
          <a:xfrm>
            <a:off x="329845" y="1289208"/>
            <a:ext cx="5156553" cy="439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Spectators in Nokia Arena (8,217)</a:t>
            </a:r>
            <a:b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grew +46% compared to old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Hakametsä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(5,637).  </a:t>
            </a:r>
            <a:r>
              <a:rPr lang="en-GB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(22-23 vs. 19-20)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Playoffs audience record high  10,687 </a:t>
            </a:r>
            <a:r>
              <a:rPr lang="en-GB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(22-23)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 10,625 </a:t>
            </a:r>
            <a:r>
              <a:rPr lang="en-GB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(21-22)</a:t>
            </a: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Still room to grow as capacity utilisation is 85%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&amp; Beverage sales more than doubled due high variety of services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3B5843-46E6-5827-1811-288882EA8DA7}"/>
              </a:ext>
            </a:extLst>
          </p:cNvPr>
          <p:cNvCxnSpPr>
            <a:cxnSpLocks/>
          </p:cNvCxnSpPr>
          <p:nvPr/>
        </p:nvCxnSpPr>
        <p:spPr>
          <a:xfrm>
            <a:off x="8878814" y="4323281"/>
            <a:ext cx="0" cy="1590372"/>
          </a:xfrm>
          <a:prstGeom prst="line">
            <a:avLst/>
          </a:prstGeom>
          <a:ln w="28575">
            <a:solidFill>
              <a:schemeClr val="bg2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A9F0F4-2789-DB65-9D41-AA830BFAE722}"/>
              </a:ext>
            </a:extLst>
          </p:cNvPr>
          <p:cNvCxnSpPr>
            <a:cxnSpLocks/>
          </p:cNvCxnSpPr>
          <p:nvPr/>
        </p:nvCxnSpPr>
        <p:spPr>
          <a:xfrm>
            <a:off x="9833448" y="4323281"/>
            <a:ext cx="18764" cy="1665142"/>
          </a:xfrm>
          <a:prstGeom prst="line">
            <a:avLst/>
          </a:prstGeom>
          <a:ln w="28575">
            <a:solidFill>
              <a:schemeClr val="bg2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76DE1F-F8D6-FF8E-ECF0-F0E863B221D6}"/>
              </a:ext>
            </a:extLst>
          </p:cNvPr>
          <p:cNvCxnSpPr>
            <a:cxnSpLocks/>
          </p:cNvCxnSpPr>
          <p:nvPr/>
        </p:nvCxnSpPr>
        <p:spPr>
          <a:xfrm flipV="1">
            <a:off x="9626951" y="5753928"/>
            <a:ext cx="203978" cy="8055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2FD27B-5C86-B253-8613-864F016084D8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8878814" y="5753928"/>
            <a:ext cx="168121" cy="8055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9F2053B-268B-8635-FCC7-70F0732D7304}"/>
              </a:ext>
            </a:extLst>
          </p:cNvPr>
          <p:cNvSpPr txBox="1"/>
          <p:nvPr/>
        </p:nvSpPr>
        <p:spPr>
          <a:xfrm>
            <a:off x="9046935" y="5623483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 min</a:t>
            </a:r>
            <a:endParaRPr lang="en-FI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E481EE-0A64-417A-2ED7-F135D7D5D540}"/>
              </a:ext>
            </a:extLst>
          </p:cNvPr>
          <p:cNvSpPr txBox="1"/>
          <p:nvPr/>
        </p:nvSpPr>
        <p:spPr>
          <a:xfrm>
            <a:off x="8888723" y="5859973"/>
            <a:ext cx="10214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bg1"/>
                </a:solidFill>
              </a:rPr>
              <a:t>2,000 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spectators in</a:t>
            </a:r>
            <a:endParaRPr lang="en-FI" sz="1100" i="1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230EB4-6471-01A7-B0DA-BACE180577E0}"/>
              </a:ext>
            </a:extLst>
          </p:cNvPr>
          <p:cNvCxnSpPr>
            <a:cxnSpLocks/>
          </p:cNvCxnSpPr>
          <p:nvPr/>
        </p:nvCxnSpPr>
        <p:spPr>
          <a:xfrm>
            <a:off x="11304493" y="1411485"/>
            <a:ext cx="0" cy="3823901"/>
          </a:xfrm>
          <a:prstGeom prst="line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8015DB8-2615-9A6A-681B-4AFF4132DFF5}"/>
              </a:ext>
            </a:extLst>
          </p:cNvPr>
          <p:cNvSpPr txBox="1"/>
          <p:nvPr/>
        </p:nvSpPr>
        <p:spPr>
          <a:xfrm>
            <a:off x="10814956" y="1027598"/>
            <a:ext cx="1005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Face-off time</a:t>
            </a:r>
            <a:endParaRPr lang="en-FI" sz="1100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8B9018-D41D-1842-86DD-5DDD66B72723}"/>
              </a:ext>
            </a:extLst>
          </p:cNvPr>
          <p:cNvSpPr txBox="1"/>
          <p:nvPr/>
        </p:nvSpPr>
        <p:spPr>
          <a:xfrm>
            <a:off x="9914968" y="5622353"/>
            <a:ext cx="2199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>
                <a:solidFill>
                  <a:schemeClr val="bg1"/>
                </a:solidFill>
              </a:rPr>
              <a:t>           </a:t>
            </a:r>
            <a:r>
              <a:rPr lang="en-US" sz="1100" i="1" u="sng">
                <a:solidFill>
                  <a:schemeClr val="bg1"/>
                </a:solidFill>
              </a:rPr>
              <a:t>Diagram</a:t>
            </a:r>
            <a:br>
              <a:rPr lang="en-US" sz="1100" i="1" u="sng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This data is collected from ticket scanners covering  13 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first home games on seasons 22-23  (Nokia Arena) and </a:t>
            </a:r>
            <a:br>
              <a:rPr lang="en-US" sz="1100" i="1" dirty="0">
                <a:solidFill>
                  <a:schemeClr val="bg1"/>
                </a:solidFill>
              </a:rPr>
            </a:br>
            <a:r>
              <a:rPr lang="en-US" sz="1100" i="1" dirty="0">
                <a:solidFill>
                  <a:schemeClr val="bg1"/>
                </a:solidFill>
              </a:rPr>
              <a:t>21-22 (</a:t>
            </a:r>
            <a:r>
              <a:rPr lang="en-US" sz="1100" i="1" dirty="0" err="1">
                <a:solidFill>
                  <a:schemeClr val="bg1"/>
                </a:solidFill>
              </a:rPr>
              <a:t>Hakametsä</a:t>
            </a:r>
            <a:r>
              <a:rPr lang="en-US" sz="1100" i="1" dirty="0">
                <a:solidFill>
                  <a:schemeClr val="bg1"/>
                </a:solidFill>
              </a:rPr>
              <a:t>).</a:t>
            </a:r>
            <a:endParaRPr lang="en-FI" sz="1100" i="1" dirty="0">
              <a:solidFill>
                <a:schemeClr val="bg1"/>
              </a:solidFill>
            </a:endParaRPr>
          </a:p>
        </p:txBody>
      </p:sp>
      <p:sp>
        <p:nvSpPr>
          <p:cNvPr id="2" name="Google Shape;129;p4">
            <a:extLst>
              <a:ext uri="{FF2B5EF4-FFF2-40B4-BE49-F238E27FC236}">
                <a16:creationId xmlns:a16="http://schemas.microsoft.com/office/drawing/2014/main" id="{B44A71E1-95B7-6CC0-D028-32DCD483A83F}"/>
              </a:ext>
            </a:extLst>
          </p:cNvPr>
          <p:cNvSpPr/>
          <p:nvPr/>
        </p:nvSpPr>
        <p:spPr>
          <a:xfrm>
            <a:off x="6591302" y="1821514"/>
            <a:ext cx="5156553" cy="149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Spectators arrive earlier into </a:t>
            </a:r>
            <a:b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Nokia Arena </a:t>
            </a:r>
            <a:b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vs. </a:t>
            </a:r>
            <a:r>
              <a:rPr lang="en-GB" sz="24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Hakametsä</a:t>
            </a:r>
            <a:endParaRPr lang="en-GB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8D7C2B-A983-2394-10A3-E8F76AC6E9FE}"/>
              </a:ext>
            </a:extLst>
          </p:cNvPr>
          <p:cNvCxnSpPr/>
          <p:nvPr/>
        </p:nvCxnSpPr>
        <p:spPr>
          <a:xfrm>
            <a:off x="8445500" y="2425700"/>
            <a:ext cx="19939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5F3894-9397-68B3-ED6A-2849CA8382DA}"/>
              </a:ext>
            </a:extLst>
          </p:cNvPr>
          <p:cNvCxnSpPr>
            <a:cxnSpLocks/>
          </p:cNvCxnSpPr>
          <p:nvPr/>
        </p:nvCxnSpPr>
        <p:spPr>
          <a:xfrm>
            <a:off x="8597900" y="2882900"/>
            <a:ext cx="2082800" cy="5461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16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873B6B-E582-D04C-AE6B-D23FEEF4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584" y="108065"/>
            <a:ext cx="5778357" cy="1088360"/>
          </a:xfrm>
        </p:spPr>
        <p:txBody>
          <a:bodyPr wrap="square" anchor="b">
            <a:normAutofit/>
          </a:bodyPr>
          <a:lstStyle/>
          <a:p>
            <a:r>
              <a:rPr lang="en-FI" dirty="0"/>
              <a:t>Ilves</a:t>
            </a:r>
            <a:r>
              <a:rPr lang="en-US" dirty="0"/>
              <a:t>+</a:t>
            </a:r>
            <a:endParaRPr lang="en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D6595-001F-3A5B-FA49-D68052BFAE4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1487" y="2482585"/>
            <a:ext cx="6965368" cy="4258462"/>
          </a:xfrm>
        </p:spPr>
        <p:txBody>
          <a:bodyPr>
            <a:noAutofit/>
          </a:bodyPr>
          <a:lstStyle/>
          <a:p>
            <a:pPr marL="358775" indent="-231775">
              <a:lnSpc>
                <a:spcPct val="100000"/>
              </a:lnSpc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PreGame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studio broadcast, 60  minutes.</a:t>
            </a:r>
          </a:p>
          <a:p>
            <a:pPr marL="358775" indent="-231775"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 audio commentator in all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Liiga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CHL –games away games included.</a:t>
            </a:r>
          </a:p>
          <a:p>
            <a:pPr marL="358775" lvl="1" indent="-231775"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 game audio includes a separate ring side 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commentator and program for period intervals. </a:t>
            </a:r>
          </a:p>
          <a:p>
            <a:pPr marL="358775" indent="-231775"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Own video production clips.</a:t>
            </a:r>
          </a:p>
          <a:p>
            <a:pPr marL="358775" indent="-231775"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MORE clips, goals, game review, post game 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interviews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Liiga’s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Mediapartner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58775" indent="-231775"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Weekly Podcast (60min).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0CAD4-0040-7116-BB52-8CE91C21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121" y="0"/>
            <a:ext cx="5533879" cy="6699404"/>
          </a:xfrm>
          <a:prstGeom prst="rect">
            <a:avLst/>
          </a:prstGeom>
        </p:spPr>
      </p:pic>
      <p:sp>
        <p:nvSpPr>
          <p:cNvPr id="8" name="Google Shape;129;p4">
            <a:extLst>
              <a:ext uri="{FF2B5EF4-FFF2-40B4-BE49-F238E27FC236}">
                <a16:creationId xmlns:a16="http://schemas.microsoft.com/office/drawing/2014/main" id="{962B941E-37B7-07EA-EC2B-3A11DD5575D8}"/>
              </a:ext>
            </a:extLst>
          </p:cNvPr>
          <p:cNvSpPr/>
          <p:nvPr/>
        </p:nvSpPr>
        <p:spPr>
          <a:xfrm>
            <a:off x="327163" y="1253959"/>
            <a:ext cx="57783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New web-based Media Platform for Game Day content distribution</a:t>
            </a:r>
            <a:br>
              <a:rPr lang="en-GB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at ilves.com/plus</a:t>
            </a:r>
            <a:endParaRPr sz="2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863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3048000" y="851099"/>
            <a:ext cx="6096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1" u="sng" strike="noStrike" kern="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Our Vision:</a:t>
            </a:r>
            <a:endParaRPr kumimoji="0" sz="3200" b="1" i="1" u="sng" strike="noStrike" kern="0" cap="none" spc="0" normalizeH="0" baseline="0" noProof="0" dirty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0" y="2104678"/>
            <a:ext cx="1212924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5400" b="1" dirty="0">
                <a:solidFill>
                  <a:srgbClr val="FFCB05"/>
                </a:solidFill>
                <a:latin typeface="Arial Black"/>
                <a:ea typeface="Arial Black"/>
                <a:cs typeface="Arial Black"/>
                <a:sym typeface="Arial Black"/>
              </a:rPr>
              <a:t>TO BE </a:t>
            </a: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ONE OF THE </a:t>
            </a:r>
            <a:b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GB" sz="5400" b="1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MOST SUCCESSFUL CLUBS </a:t>
            </a:r>
            <a:br>
              <a:rPr lang="en-GB" sz="5400" b="1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IN THE EUROPEAN </a:t>
            </a:r>
            <a:b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</a:b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ICE-HOCKEY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831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D40707-4E48-CC4B-87BF-8359A8C76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941782"/>
              </p:ext>
            </p:extLst>
          </p:nvPr>
        </p:nvGraphicFramePr>
        <p:xfrm>
          <a:off x="1672920" y="223110"/>
          <a:ext cx="13483952" cy="6276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1" name="Google Shape;181;p5"/>
          <p:cNvSpPr/>
          <p:nvPr/>
        </p:nvSpPr>
        <p:spPr>
          <a:xfrm>
            <a:off x="4824923" y="3439401"/>
            <a:ext cx="71799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TO BE ONE OF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 THE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GB" sz="2400" b="1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MOST SUCCESSFUL CLUBS</a:t>
            </a:r>
            <a:br>
              <a:rPr lang="en-GB" sz="2400" b="1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IN THE EUROPEAN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ICE-HOCKEY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6646410" y="2778809"/>
            <a:ext cx="3536972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srgbClr val="FFCB05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VISION</a:t>
            </a:r>
            <a:endParaRPr kumimoji="0" sz="2400" b="1" i="0" u="sng" strike="noStrike" kern="0" cap="none" spc="0" normalizeH="0" baseline="0" noProof="0" dirty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3" name="Google Shape;183;p5"/>
          <p:cNvSpPr txBox="1">
            <a:spLocks noGrp="1"/>
          </p:cNvSpPr>
          <p:nvPr>
            <p:ph type="title"/>
          </p:nvPr>
        </p:nvSpPr>
        <p:spPr>
          <a:xfrm>
            <a:off x="1749112" y="-102854"/>
            <a:ext cx="5338200" cy="2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0"/>
              <a:buFont typeface="Arial"/>
              <a:buNone/>
            </a:pPr>
            <a:r>
              <a:rPr lang="en-US" sz="5400" dirty="0"/>
              <a:t>Vision </a:t>
            </a:r>
            <a:br>
              <a:rPr lang="en-US" sz="5400" dirty="0"/>
            </a:br>
            <a:r>
              <a:rPr lang="en-US" sz="5400" dirty="0"/>
              <a:t>Perspective</a:t>
            </a:r>
            <a:endParaRPr sz="2560" dirty="0"/>
          </a:p>
        </p:txBody>
      </p:sp>
      <p:sp>
        <p:nvSpPr>
          <p:cNvPr id="27" name="Google Shape;129;p4">
            <a:extLst>
              <a:ext uri="{FF2B5EF4-FFF2-40B4-BE49-F238E27FC236}">
                <a16:creationId xmlns:a16="http://schemas.microsoft.com/office/drawing/2014/main" id="{FDFFC6DD-C9AC-3846-8BBA-40A56A193881}"/>
              </a:ext>
            </a:extLst>
          </p:cNvPr>
          <p:cNvSpPr/>
          <p:nvPr/>
        </p:nvSpPr>
        <p:spPr>
          <a:xfrm>
            <a:off x="148860" y="1925889"/>
            <a:ext cx="4433866" cy="470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The adjacent vision </a:t>
            </a:r>
            <a:r>
              <a:rPr lang="en-GB" sz="2400" b="1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 defines five critical elements what we continuously develop and measure.</a:t>
            </a:r>
            <a:br>
              <a:rPr lang="en-GB" sz="2400" b="1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en-GB" sz="24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The core of our growth strategy is to see those five vision elements as a one whole entity.   All five elements need to develop simultaneously - hand in hand</a:t>
            </a:r>
            <a:r>
              <a:rPr lang="en-GB" sz="2400" b="1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in order to reach sustainable success in the  execution. </a:t>
            </a:r>
          </a:p>
        </p:txBody>
      </p:sp>
    </p:spTree>
    <p:extLst>
      <p:ext uri="{BB962C8B-B14F-4D97-AF65-F5344CB8AC3E}">
        <p14:creationId xmlns:p14="http://schemas.microsoft.com/office/powerpoint/2010/main" val="3269328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 txBox="1">
            <a:spLocks noGrp="1"/>
          </p:cNvSpPr>
          <p:nvPr>
            <p:ph type="ctrTitle" idx="4294967295"/>
          </p:nvPr>
        </p:nvSpPr>
        <p:spPr>
          <a:xfrm>
            <a:off x="0" y="3203627"/>
            <a:ext cx="6521976" cy="1755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10000"/>
              <a:buFont typeface="Arial Black"/>
              <a:buNone/>
            </a:pPr>
            <a:r>
              <a:rPr lang="en-GB" sz="10000" dirty="0">
                <a:solidFill>
                  <a:srgbClr val="FFCB05"/>
                </a:solidFill>
                <a:latin typeface="Arial Black"/>
                <a:ea typeface="Arial Black"/>
                <a:cs typeface="Arial Black"/>
                <a:sym typeface="Arial Black"/>
              </a:rPr>
              <a:t>THANK YOU</a:t>
            </a:r>
            <a:endParaRPr dirty="0"/>
          </a:p>
        </p:txBody>
      </p:sp>
      <p:pic>
        <p:nvPicPr>
          <p:cNvPr id="232" name="Google Shape;23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5630" y="377314"/>
            <a:ext cx="1567805" cy="1518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577991-5C1D-3C4D-971C-4AB4DEF3C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8343" y="5490584"/>
            <a:ext cx="3285461" cy="679449"/>
          </a:xfrm>
        </p:spPr>
        <p:txBody>
          <a:bodyPr>
            <a:noAutofit/>
          </a:bodyPr>
          <a:lstStyle/>
          <a:p>
            <a:pPr algn="ctr"/>
            <a:r>
              <a:rPr lang="en-FI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Mikko Mattila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Director</a:t>
            </a:r>
            <a:b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Ilves Hockey</a:t>
            </a:r>
            <a:b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mikko.mattila@ilves.com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94DB22-F7B9-E942-855B-96B92F412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Ilves, Living up its Glorious past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8725ED-D863-6EC2-539C-4C3A4D3D7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28" y="2535537"/>
            <a:ext cx="1784405" cy="2380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8599A9-C66F-D476-3422-B2D12133382B}"/>
              </a:ext>
            </a:extLst>
          </p:cNvPr>
          <p:cNvSpPr>
            <a:spLocks noGrp="1"/>
          </p:cNvSpPr>
          <p:nvPr/>
        </p:nvSpPr>
        <p:spPr>
          <a:xfrm>
            <a:off x="3721544" y="1874925"/>
            <a:ext cx="7938822" cy="4295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spc="3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 algn="l">
              <a:buClr>
                <a:srgbClr val="FFC000"/>
              </a:buClr>
              <a:buFont typeface="+mj-lt"/>
              <a:buAutoNum type="arabicPeriod"/>
            </a:pPr>
            <a:r>
              <a:rPr lang="en-US" sz="2400" b="1" i="0" u="none" strike="noStrike" baseline="0" dirty="0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Ilves history </a:t>
            </a:r>
          </a:p>
          <a:p>
            <a:pPr marL="914400" lvl="1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Glory days</a:t>
            </a:r>
          </a:p>
          <a:p>
            <a:pPr marL="914400" lvl="1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 50 years</a:t>
            </a:r>
            <a:endParaRPr lang="en-US" dirty="0">
              <a:solidFill>
                <a:srgbClr val="FFCB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Clr>
                <a:srgbClr val="FFC000"/>
              </a:buClr>
              <a:buFont typeface="+mj-lt"/>
              <a:buAutoNum type="arabicPeriod"/>
            </a:pPr>
            <a:r>
              <a:rPr lang="en-US" sz="2400" b="1" i="0" u="none" strike="noStrike" baseline="0" dirty="0" err="1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Ilves-hockey</a:t>
            </a:r>
            <a:r>
              <a:rPr lang="en-US" sz="2400" b="1" i="0" u="none" strike="noStrike" baseline="0" dirty="0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oy (LTD)</a:t>
            </a:r>
          </a:p>
          <a:p>
            <a:pPr marL="914400" lvl="1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2000 – 2016</a:t>
            </a:r>
          </a:p>
          <a:p>
            <a:pPr marL="914400" lvl="1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2017 – 2024</a:t>
            </a:r>
          </a:p>
          <a:p>
            <a:pPr marL="914400" lvl="1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Change</a:t>
            </a:r>
            <a:endParaRPr lang="en-US" b="1" i="0" u="none" strike="noStrike" baseline="0" dirty="0">
              <a:solidFill>
                <a:srgbClr val="FFCB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Clr>
                <a:srgbClr val="FFC0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Revenue breakdown &amp; supporting tools</a:t>
            </a:r>
          </a:p>
          <a:p>
            <a:pPr marL="457200" indent="-457200" algn="l">
              <a:buClr>
                <a:srgbClr val="FFC0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Nokia arena</a:t>
            </a:r>
          </a:p>
          <a:p>
            <a:pPr marL="457200" indent="-457200" algn="l">
              <a:buClr>
                <a:srgbClr val="FFC0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Ilves+</a:t>
            </a:r>
            <a:endParaRPr lang="en-US" sz="2400" b="1" i="0" u="none" strike="noStrike" baseline="0" dirty="0">
              <a:solidFill>
                <a:srgbClr val="FFCB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Clr>
                <a:srgbClr val="FFC0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CB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</a:t>
            </a:r>
            <a:endParaRPr lang="en-US" sz="2400" b="1" i="0" u="none" strike="noStrike" baseline="0" dirty="0">
              <a:solidFill>
                <a:srgbClr val="FFCB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47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DCD8950D-10C6-0215-A045-8C88FEA9D002}"/>
              </a:ext>
            </a:extLst>
          </p:cNvPr>
          <p:cNvSpPr>
            <a:spLocks noGrp="1"/>
          </p:cNvSpPr>
          <p:nvPr/>
        </p:nvSpPr>
        <p:spPr>
          <a:xfrm>
            <a:off x="247697" y="111991"/>
            <a:ext cx="11944303" cy="924709"/>
          </a:xfrm>
          <a:prstGeom prst="rect">
            <a:avLst/>
          </a:prstGeom>
        </p:spPr>
        <p:txBody>
          <a:bodyPr vert="horz" lIns="91440" tIns="9144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i="0" u="none" strike="noStrike" baseline="0" dirty="0">
                <a:solidFill>
                  <a:srgbClr val="FFCB05"/>
                </a:solidFill>
                <a:latin typeface="Arial Black" panose="020B0A04020102020204" pitchFamily="34" charset="0"/>
              </a:rPr>
              <a:t>Ilves History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614A1C-0419-E317-2C05-0E727F75F546}"/>
              </a:ext>
            </a:extLst>
          </p:cNvPr>
          <p:cNvSpPr>
            <a:spLocks noGrp="1"/>
          </p:cNvSpPr>
          <p:nvPr/>
        </p:nvSpPr>
        <p:spPr>
          <a:xfrm>
            <a:off x="123849" y="1313517"/>
            <a:ext cx="11944303" cy="57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spc="3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u="none" strike="noStrike" baseline="0" dirty="0">
                <a:solidFill>
                  <a:srgbClr val="FFCB05"/>
                </a:solidFill>
                <a:latin typeface="Arial Black" panose="020B0A04020102020204" pitchFamily="34" charset="0"/>
              </a:rPr>
              <a:t>glory days – 40 years, 15 titles</a:t>
            </a:r>
            <a:endParaRPr lang="en-US" dirty="0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2A82BACB-50DA-3C95-1EB3-F53A1A18197F}"/>
              </a:ext>
            </a:extLst>
          </p:cNvPr>
          <p:cNvSpPr>
            <a:spLocks noGrp="1"/>
          </p:cNvSpPr>
          <p:nvPr/>
        </p:nvSpPr>
        <p:spPr>
          <a:xfrm>
            <a:off x="0" y="1989671"/>
            <a:ext cx="1746504" cy="3108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1931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731C931-4182-EF40-60B4-83D360055BCF}"/>
              </a:ext>
            </a:extLst>
          </p:cNvPr>
          <p:cNvSpPr>
            <a:spLocks noGrp="1"/>
          </p:cNvSpPr>
          <p:nvPr/>
        </p:nvSpPr>
        <p:spPr>
          <a:xfrm>
            <a:off x="37717" y="2444648"/>
            <a:ext cx="1612667" cy="40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kern="1200" cap="all" spc="3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APRIL </a:t>
            </a:r>
            <a:b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10</a:t>
            </a:r>
            <a:r>
              <a:rPr lang="en-US" sz="1200" baseline="30000" dirty="0">
                <a:solidFill>
                  <a:srgbClr val="FFFF00"/>
                </a:solidFill>
                <a:latin typeface="Georgia" panose="02040502050405020303" pitchFamily="18" charset="0"/>
              </a:rPr>
              <a:t>th</a:t>
            </a:r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7964961-9086-7C11-773E-C0AFD7413255}"/>
              </a:ext>
            </a:extLst>
          </p:cNvPr>
          <p:cNvSpPr>
            <a:spLocks noGrp="1"/>
          </p:cNvSpPr>
          <p:nvPr/>
        </p:nvSpPr>
        <p:spPr>
          <a:xfrm>
            <a:off x="159674" y="3004856"/>
            <a:ext cx="1741045" cy="60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Foundation of Ilves. 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AF8B3ED-AB56-0D73-F270-F7FAA2F4BD94}"/>
              </a:ext>
            </a:extLst>
          </p:cNvPr>
          <p:cNvSpPr>
            <a:spLocks noGrp="1"/>
          </p:cNvSpPr>
          <p:nvPr/>
        </p:nvSpPr>
        <p:spPr>
          <a:xfrm>
            <a:off x="1604683" y="2457890"/>
            <a:ext cx="2054890" cy="40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kern="1200" cap="all" spc="3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JANUARY </a:t>
            </a:r>
            <a:b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24</a:t>
            </a:r>
            <a:r>
              <a:rPr lang="en-US" sz="1200" baseline="30000" dirty="0">
                <a:solidFill>
                  <a:srgbClr val="FFFF00"/>
                </a:solidFill>
                <a:latin typeface="Georgia" panose="02040502050405020303" pitchFamily="18" charset="0"/>
              </a:rPr>
              <a:t>TH</a:t>
            </a:r>
            <a:endParaRPr lang="en-US" sz="1200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044A857-84E3-DD59-A09E-0953CB99BB8B}"/>
              </a:ext>
            </a:extLst>
          </p:cNvPr>
          <p:cNvSpPr>
            <a:spLocks noGrp="1"/>
          </p:cNvSpPr>
          <p:nvPr/>
        </p:nvSpPr>
        <p:spPr>
          <a:xfrm>
            <a:off x="1820432" y="3008784"/>
            <a:ext cx="1650158" cy="1146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1</a:t>
            </a:r>
            <a:r>
              <a:rPr lang="en-US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st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Game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Ilves vs. Tampereen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Palloilijat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 1-2</a:t>
            </a:r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14 Spectators 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457AF756-4344-6421-D0CE-007F586BCCE0}"/>
              </a:ext>
            </a:extLst>
          </p:cNvPr>
          <p:cNvSpPr>
            <a:spLocks noGrp="1"/>
          </p:cNvSpPr>
          <p:nvPr/>
        </p:nvSpPr>
        <p:spPr>
          <a:xfrm>
            <a:off x="1740916" y="1989671"/>
            <a:ext cx="1746504" cy="3108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1932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61B2924F-2E52-9581-0FCC-8203D653D7E1}"/>
              </a:ext>
            </a:extLst>
          </p:cNvPr>
          <p:cNvSpPr>
            <a:spLocks noGrp="1"/>
          </p:cNvSpPr>
          <p:nvPr/>
        </p:nvSpPr>
        <p:spPr>
          <a:xfrm>
            <a:off x="3481832" y="1989671"/>
            <a:ext cx="1746504" cy="3108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1936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5E1AF7E-1678-FEF6-2AFB-B1A7CAEEDBD2}"/>
              </a:ext>
            </a:extLst>
          </p:cNvPr>
          <p:cNvSpPr>
            <a:spLocks noGrp="1"/>
          </p:cNvSpPr>
          <p:nvPr/>
        </p:nvSpPr>
        <p:spPr>
          <a:xfrm>
            <a:off x="3553108" y="2460997"/>
            <a:ext cx="1638222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kern="1200" cap="all" spc="3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FEBRUARY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23</a:t>
            </a:r>
            <a:r>
              <a:rPr lang="en-US" sz="1200" baseline="30000" dirty="0">
                <a:solidFill>
                  <a:srgbClr val="FFFF00"/>
                </a:solidFill>
                <a:latin typeface="Georgia" panose="02040502050405020303" pitchFamily="18" charset="0"/>
              </a:rPr>
              <a:t>RD</a:t>
            </a:r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</a:p>
          <a:p>
            <a:endParaRPr lang="en-US" sz="1200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20784FD-FD9C-509C-E944-D54C7CFDF1F3}"/>
              </a:ext>
            </a:extLst>
          </p:cNvPr>
          <p:cNvSpPr>
            <a:spLocks noGrp="1"/>
          </p:cNvSpPr>
          <p:nvPr/>
        </p:nvSpPr>
        <p:spPr>
          <a:xfrm>
            <a:off x="3508007" y="3017208"/>
            <a:ext cx="1793818" cy="617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1</a:t>
            </a:r>
            <a:r>
              <a:rPr lang="en-US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st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National Championship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BDFAF4F-6E75-2703-0FF9-9D978BCCA1C3}"/>
              </a:ext>
            </a:extLst>
          </p:cNvPr>
          <p:cNvSpPr>
            <a:spLocks noGrp="1"/>
          </p:cNvSpPr>
          <p:nvPr/>
        </p:nvSpPr>
        <p:spPr>
          <a:xfrm>
            <a:off x="5200095" y="2451331"/>
            <a:ext cx="1741238" cy="514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kern="1200" cap="all" spc="3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December</a:t>
            </a:r>
            <a:b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14</a:t>
            </a:r>
            <a:r>
              <a:rPr lang="en-US" sz="1200" baseline="30000" dirty="0">
                <a:solidFill>
                  <a:srgbClr val="FFFF00"/>
                </a:solidFill>
                <a:latin typeface="Georgia" panose="02040502050405020303" pitchFamily="18" charset="0"/>
              </a:rPr>
              <a:t>TH</a:t>
            </a:r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D5531C9-12A9-278E-CA05-CCD2182196E6}"/>
              </a:ext>
            </a:extLst>
          </p:cNvPr>
          <p:cNvSpPr>
            <a:spLocks noGrp="1"/>
          </p:cNvSpPr>
          <p:nvPr/>
        </p:nvSpPr>
        <p:spPr>
          <a:xfrm>
            <a:off x="5231083" y="3062402"/>
            <a:ext cx="1732873" cy="749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First formal  size ice rink opened in Tampere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290FB630-A18B-60D1-CA81-DD0720EB7EBC}"/>
              </a:ext>
            </a:extLst>
          </p:cNvPr>
          <p:cNvSpPr>
            <a:spLocks noGrp="1"/>
          </p:cNvSpPr>
          <p:nvPr/>
        </p:nvSpPr>
        <p:spPr>
          <a:xfrm>
            <a:off x="5222748" y="1989671"/>
            <a:ext cx="1746504" cy="3108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1945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9402B170-272C-B1B2-CFC8-328F37F1C809}"/>
              </a:ext>
            </a:extLst>
          </p:cNvPr>
          <p:cNvSpPr>
            <a:spLocks noGrp="1"/>
          </p:cNvSpPr>
          <p:nvPr/>
        </p:nvSpPr>
        <p:spPr>
          <a:xfrm>
            <a:off x="6963664" y="1989671"/>
            <a:ext cx="1746504" cy="3108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1962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6F16263-7F5B-008A-9E2A-5101040B5313}"/>
              </a:ext>
            </a:extLst>
          </p:cNvPr>
          <p:cNvSpPr>
            <a:spLocks noGrp="1"/>
          </p:cNvSpPr>
          <p:nvPr/>
        </p:nvSpPr>
        <p:spPr>
          <a:xfrm>
            <a:off x="7000748" y="2453214"/>
            <a:ext cx="1625112" cy="40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kern="1200" cap="all" spc="3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FEBRUARY 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26</a:t>
            </a:r>
            <a:r>
              <a:rPr lang="en-US" sz="1200" baseline="30000" dirty="0">
                <a:solidFill>
                  <a:srgbClr val="FFFF00"/>
                </a:solidFill>
                <a:latin typeface="Georgia" panose="02040502050405020303" pitchFamily="18" charset="0"/>
              </a:rPr>
              <a:t>TH</a:t>
            </a:r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6E2147DF-2B24-7249-8994-C7BFAAB28391}"/>
              </a:ext>
            </a:extLst>
          </p:cNvPr>
          <p:cNvSpPr>
            <a:spLocks noGrp="1"/>
          </p:cNvSpPr>
          <p:nvPr/>
        </p:nvSpPr>
        <p:spPr>
          <a:xfrm>
            <a:off x="6974840" y="3090353"/>
            <a:ext cx="1625112" cy="79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13</a:t>
            </a:r>
            <a:r>
              <a:rPr lang="en-US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National Championship </a:t>
            </a:r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A769EE7D-9152-8FEB-A187-A15133F812A6}"/>
              </a:ext>
            </a:extLst>
          </p:cNvPr>
          <p:cNvSpPr>
            <a:spLocks noGrp="1"/>
          </p:cNvSpPr>
          <p:nvPr/>
        </p:nvSpPr>
        <p:spPr>
          <a:xfrm>
            <a:off x="8551956" y="2454731"/>
            <a:ext cx="2231094" cy="40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kern="1200" cap="all" spc="3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JANUARY </a:t>
            </a:r>
            <a:b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29</a:t>
            </a:r>
            <a:r>
              <a:rPr lang="en-US" sz="1200" baseline="30000" dirty="0">
                <a:solidFill>
                  <a:srgbClr val="FFFF00"/>
                </a:solidFill>
                <a:latin typeface="Georgia" panose="02040502050405020303" pitchFamily="18" charset="0"/>
              </a:rPr>
              <a:t>TH</a:t>
            </a:r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33AE8C1B-6A67-EEBA-7EE9-5F0191B0D7DB}"/>
              </a:ext>
            </a:extLst>
          </p:cNvPr>
          <p:cNvSpPr>
            <a:spLocks noGrp="1"/>
          </p:cNvSpPr>
          <p:nvPr/>
        </p:nvSpPr>
        <p:spPr>
          <a:xfrm>
            <a:off x="8677033" y="3051059"/>
            <a:ext cx="1746504" cy="815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1200" b="0" i="0" u="none" strike="noStrike" baseline="0" dirty="0">
                <a:solidFill>
                  <a:srgbClr val="FFFFFF"/>
                </a:solidFill>
                <a:latin typeface="Georgia" panose="02040502050405020303" pitchFamily="18" charset="0"/>
              </a:rPr>
              <a:t>Finland’s first indoor ice-hockey arena opened in Tampere. 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2FAC68D9-81A7-BBB2-BF2A-09BECF31019C}"/>
              </a:ext>
            </a:extLst>
          </p:cNvPr>
          <p:cNvSpPr>
            <a:spLocks noGrp="1"/>
          </p:cNvSpPr>
          <p:nvPr/>
        </p:nvSpPr>
        <p:spPr>
          <a:xfrm>
            <a:off x="8710295" y="1989671"/>
            <a:ext cx="1746504" cy="3108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1965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47972FAB-7DCE-5F6D-1D7B-A6D99E04489A}"/>
              </a:ext>
            </a:extLst>
          </p:cNvPr>
          <p:cNvSpPr>
            <a:spLocks noGrp="1"/>
          </p:cNvSpPr>
          <p:nvPr/>
        </p:nvSpPr>
        <p:spPr>
          <a:xfrm>
            <a:off x="10445496" y="1989671"/>
            <a:ext cx="1746504" cy="3108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1972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761B9B34-96B9-B523-D5C6-A4BB06EED611}"/>
              </a:ext>
            </a:extLst>
          </p:cNvPr>
          <p:cNvSpPr>
            <a:spLocks noGrp="1"/>
          </p:cNvSpPr>
          <p:nvPr/>
        </p:nvSpPr>
        <p:spPr>
          <a:xfrm>
            <a:off x="10539041" y="2461891"/>
            <a:ext cx="1554480" cy="40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kern="1200" cap="all" spc="3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MARCH 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16</a:t>
            </a:r>
            <a:r>
              <a:rPr lang="en-US" sz="1200" baseline="30000" dirty="0">
                <a:solidFill>
                  <a:srgbClr val="FFFF00"/>
                </a:solidFill>
                <a:latin typeface="Georgia" panose="02040502050405020303" pitchFamily="18" charset="0"/>
              </a:rPr>
              <a:t>TH</a:t>
            </a:r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1248DBF7-61D2-471C-94FB-EBC4D71DA972}"/>
              </a:ext>
            </a:extLst>
          </p:cNvPr>
          <p:cNvSpPr>
            <a:spLocks noGrp="1"/>
          </p:cNvSpPr>
          <p:nvPr/>
        </p:nvSpPr>
        <p:spPr>
          <a:xfrm>
            <a:off x="10539040" y="3051028"/>
            <a:ext cx="1652959" cy="1188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15</a:t>
            </a:r>
            <a:r>
              <a:rPr lang="en-US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National Championship </a:t>
            </a:r>
          </a:p>
          <a:p>
            <a:pPr lvl="0" algn="ctr"/>
            <a:r>
              <a:rPr lang="en-US" i="1" dirty="0">
                <a:solidFill>
                  <a:schemeClr val="bg1"/>
                </a:solidFill>
                <a:latin typeface="Georgia" panose="02040502050405020303" pitchFamily="18" charset="0"/>
              </a:rPr>
              <a:t>just within  40 years since foundation. </a:t>
            </a:r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A70BF668-0631-FDA7-460A-3EDE63DC3F10}"/>
              </a:ext>
            </a:extLst>
          </p:cNvPr>
          <p:cNvSpPr>
            <a:spLocks noGrp="1"/>
          </p:cNvSpPr>
          <p:nvPr/>
        </p:nvSpPr>
        <p:spPr>
          <a:xfrm>
            <a:off x="1727962" y="4628353"/>
            <a:ext cx="1746504" cy="1847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FI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7BBAB7F-6D8C-6D95-F02A-3368D8E04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9" y="3846783"/>
            <a:ext cx="1886186" cy="1165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82C587-9EAC-AA63-2A2A-9D8D0123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552" y="4605689"/>
            <a:ext cx="1746504" cy="2199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6D2085-A469-DDEA-031A-25D976CC7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168" y="4674649"/>
            <a:ext cx="1762495" cy="1298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135D11-D4A1-641E-6528-7E6B2DCA4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5496" y="4590984"/>
            <a:ext cx="1813092" cy="1364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85D215-FD67-AF5E-2B22-CB738EBDF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153" y="4645336"/>
            <a:ext cx="1624394" cy="210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Tällainen on ollut Hakametsän kiekkohistoria - Liiga - Aamulehti">
            <a:extLst>
              <a:ext uri="{FF2B5EF4-FFF2-40B4-BE49-F238E27FC236}">
                <a16:creationId xmlns:a16="http://schemas.microsoft.com/office/drawing/2014/main" id="{814CCD87-E01C-51DF-0160-F805F492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168" y="5792488"/>
            <a:ext cx="1762495" cy="102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ohteen kuva">
            <a:extLst>
              <a:ext uri="{FF2B5EF4-FFF2-40B4-BE49-F238E27FC236}">
                <a16:creationId xmlns:a16="http://schemas.microsoft.com/office/drawing/2014/main" id="{4A13AE99-31CD-887F-BA19-66BBF370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647" y="4597392"/>
            <a:ext cx="3087734" cy="2231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E835A6-B1C4-1ACA-8138-315C6687D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7964" y="4998901"/>
            <a:ext cx="2647989" cy="181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554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DCD8950D-10C6-0215-A045-8C88FEA9D002}"/>
              </a:ext>
            </a:extLst>
          </p:cNvPr>
          <p:cNvSpPr>
            <a:spLocks noGrp="1"/>
          </p:cNvSpPr>
          <p:nvPr/>
        </p:nvSpPr>
        <p:spPr>
          <a:xfrm>
            <a:off x="247697" y="111991"/>
            <a:ext cx="11944303" cy="924709"/>
          </a:xfrm>
          <a:prstGeom prst="rect">
            <a:avLst/>
          </a:prstGeom>
        </p:spPr>
        <p:txBody>
          <a:bodyPr vert="horz" lIns="91440" tIns="9144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i="0" u="none" strike="noStrike" baseline="0" dirty="0">
                <a:solidFill>
                  <a:srgbClr val="FFCB05"/>
                </a:solidFill>
                <a:latin typeface="Arial Black" panose="020B0A04020102020204" pitchFamily="34" charset="0"/>
              </a:rPr>
              <a:t>Ilves History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614A1C-0419-E317-2C05-0E727F75F546}"/>
              </a:ext>
            </a:extLst>
          </p:cNvPr>
          <p:cNvSpPr>
            <a:spLocks noGrp="1"/>
          </p:cNvSpPr>
          <p:nvPr/>
        </p:nvSpPr>
        <p:spPr>
          <a:xfrm>
            <a:off x="89797" y="1369528"/>
            <a:ext cx="11944303" cy="57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spc="3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B05"/>
                </a:solidFill>
                <a:latin typeface="Arial Black" panose="020B0A04020102020204" pitchFamily="34" charset="0"/>
              </a:rPr>
              <a:t>LAST 50 YEARS – 1 title</a:t>
            </a:r>
            <a:endParaRPr lang="en-US" dirty="0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2A82BACB-50DA-3C95-1EB3-F53A1A18197F}"/>
              </a:ext>
            </a:extLst>
          </p:cNvPr>
          <p:cNvSpPr>
            <a:spLocks noGrp="1"/>
          </p:cNvSpPr>
          <p:nvPr/>
        </p:nvSpPr>
        <p:spPr>
          <a:xfrm>
            <a:off x="0" y="1943307"/>
            <a:ext cx="1746504" cy="3108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1975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AF8B3ED-AB56-0D73-F270-F7FAA2F4BD94}"/>
              </a:ext>
            </a:extLst>
          </p:cNvPr>
          <p:cNvSpPr>
            <a:spLocks noGrp="1"/>
          </p:cNvSpPr>
          <p:nvPr/>
        </p:nvSpPr>
        <p:spPr>
          <a:xfrm>
            <a:off x="1746504" y="2426105"/>
            <a:ext cx="1809964" cy="360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kern="1200" cap="all" spc="3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MARCH 26</a:t>
            </a:r>
            <a:r>
              <a:rPr lang="en-US" sz="1200" baseline="30000" dirty="0">
                <a:solidFill>
                  <a:srgbClr val="FFFF00"/>
                </a:solidFill>
                <a:latin typeface="Georgia" panose="02040502050405020303" pitchFamily="18" charset="0"/>
              </a:rPr>
              <a:t>TH</a:t>
            </a:r>
            <a:endParaRPr lang="en-US" sz="1200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044A857-84E3-DD59-A09E-0953CB99BB8B}"/>
              </a:ext>
            </a:extLst>
          </p:cNvPr>
          <p:cNvSpPr>
            <a:spLocks noGrp="1"/>
          </p:cNvSpPr>
          <p:nvPr/>
        </p:nvSpPr>
        <p:spPr>
          <a:xfrm>
            <a:off x="1746504" y="2679273"/>
            <a:ext cx="1809964" cy="136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 dirty="0">
                <a:solidFill>
                  <a:schemeClr val="bg1"/>
                </a:solidFill>
                <a:latin typeface="Georgia" panose="02040502050405020303" pitchFamily="18" charset="0"/>
                <a:cs typeface="Kalinga" panose="020B0502040204020203" pitchFamily="34" charset="0"/>
              </a:rPr>
              <a:t>16</a:t>
            </a:r>
            <a:r>
              <a:rPr lang="en-US" sz="1200" b="0" i="0" baseline="30000" dirty="0">
                <a:solidFill>
                  <a:schemeClr val="bg1"/>
                </a:solidFill>
                <a:latin typeface="Georgia" panose="02040502050405020303" pitchFamily="18" charset="0"/>
                <a:cs typeface="Kalinga" panose="020B0502040204020203" pitchFamily="34" charset="0"/>
              </a:rPr>
              <a:t>th</a:t>
            </a:r>
            <a:r>
              <a:rPr lang="en-US" sz="1200" b="0" i="0" dirty="0">
                <a:solidFill>
                  <a:schemeClr val="bg1"/>
                </a:solidFill>
                <a:latin typeface="Georgia" panose="02040502050405020303" pitchFamily="18" charset="0"/>
                <a:cs typeface="Kalinga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Kalinga" panose="020B0502040204020203" pitchFamily="34" charset="0"/>
              </a:rPr>
              <a:t>N</a:t>
            </a:r>
            <a:r>
              <a:rPr lang="en-US" sz="1200" b="0" i="0" dirty="0">
                <a:solidFill>
                  <a:schemeClr val="bg1"/>
                </a:solidFill>
                <a:latin typeface="Georgia" panose="02040502050405020303" pitchFamily="18" charset="0"/>
                <a:cs typeface="Kalinga" panose="020B0502040204020203" pitchFamily="34" charset="0"/>
              </a:rPr>
              <a:t>ational Championship title.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Kalinga" panose="020B0502040204020203" pitchFamily="34" charset="0"/>
              </a:rPr>
              <a:t>1</a:t>
            </a:r>
            <a:r>
              <a:rPr lang="en-US" baseline="30000" dirty="0">
                <a:solidFill>
                  <a:schemeClr val="bg1"/>
                </a:solidFill>
                <a:latin typeface="Georgia" panose="02040502050405020303" pitchFamily="18" charset="0"/>
                <a:cs typeface="Kalinga" panose="020B0502040204020203" pitchFamily="34" charset="0"/>
              </a:rPr>
              <a:t>st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Kalinga" panose="020B0502040204020203" pitchFamily="34" charset="0"/>
              </a:rPr>
              <a:t> National Championship for women’s team</a:t>
            </a:r>
          </a:p>
          <a:p>
            <a:endParaRPr lang="en-US" sz="1200" b="0" i="0" dirty="0">
              <a:solidFill>
                <a:schemeClr val="bg1"/>
              </a:solidFill>
              <a:latin typeface="Georgia" panose="02040502050405020303" pitchFamily="18" charset="0"/>
              <a:cs typeface="Kalinga" panose="020B0502040204020203" pitchFamily="34" charset="0"/>
            </a:endParaRPr>
          </a:p>
          <a:p>
            <a:endParaRPr lang="en-US" sz="1200" b="0" i="0" spc="0" baseline="0" dirty="0">
              <a:solidFill>
                <a:schemeClr val="bg1"/>
              </a:solidFill>
              <a:latin typeface="Georgia" panose="02040502050405020303" pitchFamily="18" charset="0"/>
              <a:cs typeface="Kalinga" panose="020B0502040204020203" pitchFamily="34" charset="0"/>
            </a:endParaRP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457AF756-4344-6421-D0CE-007F586BCCE0}"/>
              </a:ext>
            </a:extLst>
          </p:cNvPr>
          <p:cNvSpPr>
            <a:spLocks noGrp="1"/>
          </p:cNvSpPr>
          <p:nvPr/>
        </p:nvSpPr>
        <p:spPr>
          <a:xfrm>
            <a:off x="1740916" y="1943307"/>
            <a:ext cx="1746504" cy="3108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1985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61B2924F-2E52-9581-0FCC-8203D653D7E1}"/>
              </a:ext>
            </a:extLst>
          </p:cNvPr>
          <p:cNvSpPr>
            <a:spLocks noGrp="1"/>
          </p:cNvSpPr>
          <p:nvPr/>
        </p:nvSpPr>
        <p:spPr>
          <a:xfrm>
            <a:off x="3481832" y="1943307"/>
            <a:ext cx="1746504" cy="3108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2000-02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20784FD-FD9C-509C-E944-D54C7CFDF1F3}"/>
              </a:ext>
            </a:extLst>
          </p:cNvPr>
          <p:cNvSpPr>
            <a:spLocks noGrp="1"/>
          </p:cNvSpPr>
          <p:nvPr/>
        </p:nvSpPr>
        <p:spPr>
          <a:xfrm>
            <a:off x="3298070" y="2697905"/>
            <a:ext cx="1962839" cy="1517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 Ilves-Hockey Oy (Ltd)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founded June 2000. 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Finnish National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Liiga’s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operator,</a:t>
            </a:r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Jääkiekon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SM-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Liiga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Oy (Ltd) established  </a:t>
            </a:r>
          </a:p>
          <a:p>
            <a:pPr lvl="0" algn="ctr"/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D5531C9-12A9-278E-CA05-CCD2182196E6}"/>
              </a:ext>
            </a:extLst>
          </p:cNvPr>
          <p:cNvSpPr>
            <a:spLocks noGrp="1"/>
          </p:cNvSpPr>
          <p:nvPr/>
        </p:nvSpPr>
        <p:spPr>
          <a:xfrm>
            <a:off x="5122299" y="2490808"/>
            <a:ext cx="1933202" cy="1456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Ilves faced qualifications</a:t>
            </a:r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three times within five seasons.</a:t>
            </a:r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Escaped relegation every time by winning </a:t>
            </a:r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series 4-1.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290FB630-A18B-60D1-CA81-DD0720EB7EBC}"/>
              </a:ext>
            </a:extLst>
          </p:cNvPr>
          <p:cNvSpPr>
            <a:spLocks noGrp="1"/>
          </p:cNvSpPr>
          <p:nvPr/>
        </p:nvSpPr>
        <p:spPr>
          <a:xfrm>
            <a:off x="5222748" y="1943307"/>
            <a:ext cx="1746504" cy="3108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2008-2013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9402B170-272C-B1B2-CFC8-328F37F1C809}"/>
              </a:ext>
            </a:extLst>
          </p:cNvPr>
          <p:cNvSpPr>
            <a:spLocks noGrp="1"/>
          </p:cNvSpPr>
          <p:nvPr/>
        </p:nvSpPr>
        <p:spPr>
          <a:xfrm>
            <a:off x="6963664" y="1943307"/>
            <a:ext cx="1746504" cy="3108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2010-11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6E2147DF-2B24-7249-8994-C7BFAAB28391}"/>
              </a:ext>
            </a:extLst>
          </p:cNvPr>
          <p:cNvSpPr>
            <a:spLocks noGrp="1"/>
          </p:cNvSpPr>
          <p:nvPr/>
        </p:nvSpPr>
        <p:spPr>
          <a:xfrm>
            <a:off x="6989004" y="2706549"/>
            <a:ext cx="1778606" cy="1606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  <a:r>
              <a:rPr lang="en-US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National Championship for women’s team.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1</a:t>
            </a:r>
            <a:r>
              <a:rPr lang="en-US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st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European Cup title for women’s team in  2011. 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33AE8C1B-6A67-EEBA-7EE9-5F0191B0D7DB}"/>
              </a:ext>
            </a:extLst>
          </p:cNvPr>
          <p:cNvSpPr>
            <a:spLocks noGrp="1"/>
          </p:cNvSpPr>
          <p:nvPr/>
        </p:nvSpPr>
        <p:spPr>
          <a:xfrm>
            <a:off x="8695305" y="2709303"/>
            <a:ext cx="1746504" cy="858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dirty="0">
                <a:solidFill>
                  <a:srgbClr val="FFFFFF"/>
                </a:solidFill>
                <a:latin typeface="Georgia" panose="02040502050405020303" pitchFamily="18" charset="0"/>
              </a:rPr>
              <a:t>22</a:t>
            </a:r>
            <a:r>
              <a:rPr lang="en-US" baseline="30000" dirty="0">
                <a:solidFill>
                  <a:srgbClr val="FFFFFF"/>
                </a:solidFill>
                <a:latin typeface="Georgia" panose="02040502050405020303" pitchFamily="18" charset="0"/>
              </a:rPr>
              <a:t>nd</a:t>
            </a:r>
            <a:r>
              <a:rPr lang="en-US" dirty="0">
                <a:solidFill>
                  <a:srgbClr val="FFFFFF"/>
                </a:solidFill>
                <a:latin typeface="Georgia" panose="02040502050405020303" pitchFamily="18" charset="0"/>
              </a:rPr>
              <a:t> National Championship for </a:t>
            </a:r>
            <a:br>
              <a:rPr lang="en-US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rgbClr val="FFFFFF"/>
                </a:solidFill>
                <a:latin typeface="Georgia" panose="02040502050405020303" pitchFamily="18" charset="0"/>
              </a:rPr>
              <a:t>U20 team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2FAC68D9-81A7-BBB2-BF2A-09BECF31019C}"/>
              </a:ext>
            </a:extLst>
          </p:cNvPr>
          <p:cNvSpPr>
            <a:spLocks noGrp="1"/>
          </p:cNvSpPr>
          <p:nvPr/>
        </p:nvSpPr>
        <p:spPr>
          <a:xfrm>
            <a:off x="8710295" y="1943307"/>
            <a:ext cx="1746504" cy="3108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2016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47972FAB-7DCE-5F6D-1D7B-A6D99E04489A}"/>
              </a:ext>
            </a:extLst>
          </p:cNvPr>
          <p:cNvSpPr>
            <a:spLocks noGrp="1"/>
          </p:cNvSpPr>
          <p:nvPr/>
        </p:nvSpPr>
        <p:spPr>
          <a:xfrm>
            <a:off x="10445496" y="1943307"/>
            <a:ext cx="1746504" cy="3108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2021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1248DBF7-61D2-471C-94FB-EBC4D71DA972}"/>
              </a:ext>
            </a:extLst>
          </p:cNvPr>
          <p:cNvSpPr>
            <a:spLocks noGrp="1"/>
          </p:cNvSpPr>
          <p:nvPr/>
        </p:nvSpPr>
        <p:spPr>
          <a:xfrm>
            <a:off x="10327870" y="2713821"/>
            <a:ext cx="1753743" cy="1637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Relocation into a new multifunctional </a:t>
            </a:r>
            <a:b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Nokia Arena.  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Ilves won Tappara in the opening game 6-3. Full house, 13,000.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A70BF668-0631-FDA7-460A-3EDE63DC3F10}"/>
              </a:ext>
            </a:extLst>
          </p:cNvPr>
          <p:cNvSpPr>
            <a:spLocks noGrp="1"/>
          </p:cNvSpPr>
          <p:nvPr/>
        </p:nvSpPr>
        <p:spPr>
          <a:xfrm>
            <a:off x="1727962" y="4628353"/>
            <a:ext cx="1746504" cy="1847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FI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8DE4DF-B429-B713-8617-451A024586DA}"/>
              </a:ext>
            </a:extLst>
          </p:cNvPr>
          <p:cNvSpPr>
            <a:spLocks noGrp="1"/>
          </p:cNvSpPr>
          <p:nvPr/>
        </p:nvSpPr>
        <p:spPr>
          <a:xfrm>
            <a:off x="26490" y="2692126"/>
            <a:ext cx="1823974" cy="671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 spc="0" baseline="0" dirty="0">
                <a:solidFill>
                  <a:schemeClr val="bg1"/>
                </a:solidFill>
                <a:latin typeface="Georgia" panose="02040502050405020303" pitchFamily="18" charset="0"/>
                <a:cs typeface="Kalinga" panose="020B0502040204020203" pitchFamily="34" charset="0"/>
              </a:rPr>
              <a:t>Finnish National </a:t>
            </a:r>
            <a:r>
              <a:rPr lang="en-US" sz="1200" b="0" i="0" spc="0" baseline="0" dirty="0" err="1">
                <a:solidFill>
                  <a:schemeClr val="bg1"/>
                </a:solidFill>
                <a:latin typeface="Georgia" panose="02040502050405020303" pitchFamily="18" charset="0"/>
                <a:cs typeface="Kalinga" panose="020B0502040204020203" pitchFamily="34" charset="0"/>
              </a:rPr>
              <a:t>Liiga</a:t>
            </a:r>
            <a:r>
              <a:rPr lang="en-US" sz="1200" b="0" i="0" spc="0" baseline="0" dirty="0">
                <a:solidFill>
                  <a:schemeClr val="bg1"/>
                </a:solidFill>
                <a:latin typeface="Georgia" panose="02040502050405020303" pitchFamily="18" charset="0"/>
                <a:cs typeface="Kalinga" panose="020B0502040204020203" pitchFamily="34" charset="0"/>
              </a:rPr>
              <a:t>  established</a:t>
            </a:r>
          </a:p>
        </p:txBody>
      </p:sp>
      <p:pic>
        <p:nvPicPr>
          <p:cNvPr id="2052" name="Picture 4" descr="Kohteen kuva">
            <a:extLst>
              <a:ext uri="{FF2B5EF4-FFF2-40B4-BE49-F238E27FC236}">
                <a16:creationId xmlns:a16="http://schemas.microsoft.com/office/drawing/2014/main" id="{0EEB782F-B565-E1CD-3EAE-17464478B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407" y="4301972"/>
            <a:ext cx="1751799" cy="2157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3DB8BAF-F094-B3B0-57DE-4421038AB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7" y="4058326"/>
            <a:ext cx="1780154" cy="27421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BCB595E-A1E4-E85E-C172-EF0AB4227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664" y="5403386"/>
            <a:ext cx="1778607" cy="120376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D6093C2-1200-C0E1-7A70-5EE691F2E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357" y="4195206"/>
            <a:ext cx="1746504" cy="1523598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AE4937D-D8B9-C334-0A92-678CDA9B4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72" y="4192925"/>
            <a:ext cx="1795470" cy="120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649AE67-23B2-2A41-004C-3EFC19D47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8879" y="4779494"/>
            <a:ext cx="1710651" cy="1140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081247B-F46B-C1E0-43CD-DBABD9A06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8401" y="5682052"/>
            <a:ext cx="1710653" cy="1140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04F4849-CEC6-83FD-E242-BBD9E0CB78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6469" y="4119301"/>
            <a:ext cx="1746504" cy="111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CA0E783-ABAB-BACD-218A-185DAC78D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4099" y="5477705"/>
            <a:ext cx="1773035" cy="112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0A109EDD-46E9-8770-4EE4-D00167FBC1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7844" y="4335167"/>
            <a:ext cx="1554480" cy="7732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AA0186-8463-8BB5-8058-EF9A2BFC7761}"/>
              </a:ext>
            </a:extLst>
          </p:cNvPr>
          <p:cNvGrpSpPr/>
          <p:nvPr/>
        </p:nvGrpSpPr>
        <p:grpSpPr>
          <a:xfrm>
            <a:off x="5227122" y="4717695"/>
            <a:ext cx="1671637" cy="1917174"/>
            <a:chOff x="5252522" y="4806595"/>
            <a:chExt cx="1671637" cy="19171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AF584F-09EE-0153-9F8C-4884C1278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52522" y="5465201"/>
              <a:ext cx="1671637" cy="12585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32" name="Lightning Bolt 1031">
              <a:extLst>
                <a:ext uri="{FF2B5EF4-FFF2-40B4-BE49-F238E27FC236}">
                  <a16:creationId xmlns:a16="http://schemas.microsoft.com/office/drawing/2014/main" id="{EB427500-B316-8AF9-8978-7DE18ACAC17D}"/>
                </a:ext>
              </a:extLst>
            </p:cNvPr>
            <p:cNvSpPr/>
            <p:nvPr/>
          </p:nvSpPr>
          <p:spPr>
            <a:xfrm>
              <a:off x="5486858" y="4806595"/>
              <a:ext cx="1244440" cy="1134243"/>
            </a:xfrm>
            <a:prstGeom prst="lightningBol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dirty="0"/>
            </a:p>
          </p:txBody>
        </p:sp>
        <p:pic>
          <p:nvPicPr>
            <p:cNvPr id="40" name="Google Shape;119;p3">
              <a:extLst>
                <a:ext uri="{FF2B5EF4-FFF2-40B4-BE49-F238E27FC236}">
                  <a16:creationId xmlns:a16="http://schemas.microsoft.com/office/drawing/2014/main" id="{13E5624A-1282-2D8E-4743-6E5799BA7772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378683" y="5132795"/>
              <a:ext cx="351592" cy="3324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761B9B34-96B9-B523-D5C6-A4BB06EED611}"/>
              </a:ext>
            </a:extLst>
          </p:cNvPr>
          <p:cNvSpPr>
            <a:spLocks noGrp="1"/>
          </p:cNvSpPr>
          <p:nvPr/>
        </p:nvSpPr>
        <p:spPr>
          <a:xfrm>
            <a:off x="10187076" y="2440843"/>
            <a:ext cx="2185291" cy="40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kern="1200" cap="all" spc="3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 DECEMBER 3</a:t>
            </a:r>
            <a:r>
              <a:rPr lang="en-US" sz="1200" baseline="30000" dirty="0">
                <a:solidFill>
                  <a:srgbClr val="FFFF00"/>
                </a:solidFill>
                <a:latin typeface="Georgia" panose="02040502050405020303" pitchFamily="18" charset="0"/>
              </a:rPr>
              <a:t>RD</a:t>
            </a:r>
            <a:r>
              <a:rPr lang="en-US" sz="12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6101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70C6AE4-CE78-B4F9-4629-80B16ED32F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355004"/>
              </p:ext>
            </p:extLst>
          </p:nvPr>
        </p:nvGraphicFramePr>
        <p:xfrm>
          <a:off x="1441450" y="660310"/>
          <a:ext cx="9309100" cy="608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308888" imgH="6082268" progId="Excel.Sheet.12">
                  <p:embed/>
                </p:oleObj>
              </mc:Choice>
              <mc:Fallback>
                <p:oleObj name="Worksheet" r:id="rId3" imgW="9308888" imgH="6082268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70C6AE4-CE78-B4F9-4629-80B16ED32F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1450" y="660310"/>
                        <a:ext cx="9309100" cy="6081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EEFA1E8-464D-94CD-B536-6CC658683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9452" y="79336"/>
            <a:ext cx="7611962" cy="81717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200" dirty="0"/>
              <a:t>Ilves Hockey Oy (Ltd) – 2000 - 2016</a:t>
            </a:r>
            <a:endParaRPr lang="en-FI" sz="3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141803-9D56-0E6C-769A-E04C68AAE444}"/>
              </a:ext>
            </a:extLst>
          </p:cNvPr>
          <p:cNvSpPr/>
          <p:nvPr/>
        </p:nvSpPr>
        <p:spPr>
          <a:xfrm>
            <a:off x="129469" y="4143666"/>
            <a:ext cx="1333571" cy="27034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89105-ED03-F28F-AF9B-D092EE38D6A9}"/>
              </a:ext>
            </a:extLst>
          </p:cNvPr>
          <p:cNvSpPr txBox="1"/>
          <p:nvPr/>
        </p:nvSpPr>
        <p:spPr>
          <a:xfrm>
            <a:off x="178612" y="4222510"/>
            <a:ext cx="13516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u="sng" dirty="0">
                <a:latin typeface="+mn-lt"/>
              </a:rPr>
              <a:t>Financial </a:t>
            </a:r>
          </a:p>
          <a:p>
            <a:pPr algn="ctr"/>
            <a:r>
              <a:rPr lang="en-US" sz="1600" b="1" i="1" u="sng" dirty="0">
                <a:latin typeface="+mn-lt"/>
              </a:rPr>
              <a:t>Performance</a:t>
            </a:r>
            <a:br>
              <a:rPr lang="en-US" sz="1600" i="1" u="sng" dirty="0">
                <a:latin typeface="+mn-lt"/>
              </a:rPr>
            </a:br>
            <a:r>
              <a:rPr lang="en-US" sz="1200" i="1" dirty="0">
                <a:latin typeface="+mn-lt"/>
              </a:rPr>
              <a:t>May 1</a:t>
            </a:r>
            <a:r>
              <a:rPr lang="en-US" sz="1200" i="1" baseline="30000" dirty="0">
                <a:latin typeface="+mn-lt"/>
              </a:rPr>
              <a:t>st</a:t>
            </a:r>
            <a:r>
              <a:rPr lang="en-US" sz="1200" i="1" dirty="0">
                <a:latin typeface="+mn-lt"/>
              </a:rPr>
              <a:t> to Apr 30</a:t>
            </a:r>
            <a:r>
              <a:rPr lang="en-US" sz="1200" i="1" baseline="30000" dirty="0">
                <a:latin typeface="+mn-lt"/>
              </a:rPr>
              <a:t>th</a:t>
            </a:r>
            <a:br>
              <a:rPr lang="en-US" sz="1200" i="1" dirty="0">
                <a:latin typeface="+mn-lt"/>
              </a:rPr>
            </a:br>
            <a:r>
              <a:rPr lang="en-US" sz="1200" i="1" dirty="0">
                <a:latin typeface="+mn-lt"/>
              </a:rPr>
              <a:t>Unit: 1,000e</a:t>
            </a:r>
            <a:endParaRPr lang="en-FI" sz="1200" i="1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2B3B66-69DA-9627-F1B0-EE39048ABC28}"/>
              </a:ext>
            </a:extLst>
          </p:cNvPr>
          <p:cNvSpPr/>
          <p:nvPr/>
        </p:nvSpPr>
        <p:spPr>
          <a:xfrm>
            <a:off x="342456" y="5179424"/>
            <a:ext cx="84200" cy="54525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1CEA88-989B-848A-B964-575AE3316A7F}"/>
              </a:ext>
            </a:extLst>
          </p:cNvPr>
          <p:cNvSpPr/>
          <p:nvPr/>
        </p:nvSpPr>
        <p:spPr>
          <a:xfrm>
            <a:off x="346273" y="6226427"/>
            <a:ext cx="84200" cy="2708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9B9EC5-E1B8-432E-325A-C148F576D2EC}"/>
              </a:ext>
            </a:extLst>
          </p:cNvPr>
          <p:cNvSpPr/>
          <p:nvPr/>
        </p:nvSpPr>
        <p:spPr>
          <a:xfrm>
            <a:off x="345306" y="5952029"/>
            <a:ext cx="84200" cy="270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0F5C68-653F-6095-4F90-E1A97ABF9D30}"/>
              </a:ext>
            </a:extLst>
          </p:cNvPr>
          <p:cNvSpPr txBox="1"/>
          <p:nvPr/>
        </p:nvSpPr>
        <p:spPr>
          <a:xfrm>
            <a:off x="542509" y="5300490"/>
            <a:ext cx="600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+mn-lt"/>
              </a:rPr>
              <a:t>Revenue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8BFFD8-93EB-B5D4-1BCA-CEA5B6D6FB9A}"/>
              </a:ext>
            </a:extLst>
          </p:cNvPr>
          <p:cNvSpPr txBox="1"/>
          <p:nvPr/>
        </p:nvSpPr>
        <p:spPr>
          <a:xfrm>
            <a:off x="586793" y="5855958"/>
            <a:ext cx="6286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+mn-lt"/>
              </a:rPr>
              <a:t>Fiscal </a:t>
            </a:r>
            <a:br>
              <a:rPr lang="en-US" i="1" dirty="0">
                <a:latin typeface="+mn-lt"/>
              </a:rPr>
            </a:br>
            <a:r>
              <a:rPr lang="en-US" i="1" dirty="0">
                <a:latin typeface="+mn-lt"/>
              </a:rPr>
              <a:t>Year</a:t>
            </a:r>
          </a:p>
          <a:p>
            <a:pPr algn="ctr"/>
            <a:r>
              <a:rPr lang="en-US" i="1" dirty="0">
                <a:latin typeface="+mn-lt"/>
              </a:rPr>
              <a:t>result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70741-D61E-3490-FF5A-9B6FDE976519}"/>
              </a:ext>
            </a:extLst>
          </p:cNvPr>
          <p:cNvSpPr txBox="1"/>
          <p:nvPr/>
        </p:nvSpPr>
        <p:spPr>
          <a:xfrm>
            <a:off x="404104" y="5869586"/>
            <a:ext cx="312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+mn-lt"/>
              </a:rPr>
              <a:t>+</a:t>
            </a:r>
          </a:p>
          <a:p>
            <a:pPr algn="ctr"/>
            <a:r>
              <a:rPr lang="en-US" sz="2000" i="1" dirty="0">
                <a:latin typeface="+mn-lt"/>
              </a:rPr>
              <a:t>-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085E57-A034-F90B-D0E5-2D41A907A925}"/>
              </a:ext>
            </a:extLst>
          </p:cNvPr>
          <p:cNvCxnSpPr>
            <a:cxnSpLocks/>
          </p:cNvCxnSpPr>
          <p:nvPr/>
        </p:nvCxnSpPr>
        <p:spPr>
          <a:xfrm>
            <a:off x="8732520" y="1737360"/>
            <a:ext cx="283464" cy="713232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48D0903-EC0C-B51D-4707-4CE1B7B42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384" y="6519617"/>
            <a:ext cx="327308" cy="3273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4D77FD-4592-0EB5-E990-34BFB6D3C245}"/>
              </a:ext>
            </a:extLst>
          </p:cNvPr>
          <p:cNvSpPr/>
          <p:nvPr/>
        </p:nvSpPr>
        <p:spPr>
          <a:xfrm>
            <a:off x="6976872" y="1062845"/>
            <a:ext cx="3188208" cy="6102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Performance on the ice</a:t>
            </a:r>
            <a:br>
              <a:rPr lang="en-US" sz="1600" b="0" i="1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Regular Season points vs. max, (unit %)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00194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6EC3FE8-6C2A-9623-AC3B-DBCE1D301A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916724"/>
              </p:ext>
            </p:extLst>
          </p:nvPr>
        </p:nvGraphicFramePr>
        <p:xfrm>
          <a:off x="1447800" y="626790"/>
          <a:ext cx="9297988" cy="606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298093" imgH="6068568" progId="Excel.Sheet.12">
                  <p:embed/>
                </p:oleObj>
              </mc:Choice>
              <mc:Fallback>
                <p:oleObj name="Worksheet" r:id="rId3" imgW="9298093" imgH="6068568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6EC3FE8-6C2A-9623-AC3B-DBCE1D301A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626790"/>
                        <a:ext cx="9297988" cy="606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EEFA1E8-464D-94CD-B536-6CC658683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9452" y="79336"/>
            <a:ext cx="7611962" cy="81717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200" dirty="0"/>
              <a:t>Ilves </a:t>
            </a:r>
            <a:r>
              <a:rPr lang="en-US" sz="3200"/>
              <a:t>Hockey Oy (Ltd) </a:t>
            </a:r>
            <a:r>
              <a:rPr lang="en-US" sz="3200" dirty="0"/>
              <a:t>– 2017 - 2024</a:t>
            </a:r>
            <a:endParaRPr lang="en-FI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1D0E9-668F-E8B4-1106-B97296CB4C25}"/>
              </a:ext>
            </a:extLst>
          </p:cNvPr>
          <p:cNvSpPr txBox="1"/>
          <p:nvPr/>
        </p:nvSpPr>
        <p:spPr>
          <a:xfrm>
            <a:off x="10694448" y="6068828"/>
            <a:ext cx="13834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Target setting</a:t>
            </a:r>
            <a:endParaRPr lang="en-FI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B8E206-5490-7715-E9D5-1BFA79F00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543" y="6523135"/>
            <a:ext cx="248984" cy="287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7251C3-B24B-52C1-8DE7-8F5800628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866" y="6511712"/>
            <a:ext cx="248984" cy="287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11EE20-3ED4-F40A-7AC4-7EE33011D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770" y="6484696"/>
            <a:ext cx="327308" cy="327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5CB65C-1F63-01FE-5DD5-7E7BED8A3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5772" y="6523137"/>
            <a:ext cx="248984" cy="287817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EC2B5E77-5876-C624-F035-A84676041758}"/>
              </a:ext>
            </a:extLst>
          </p:cNvPr>
          <p:cNvSpPr/>
          <p:nvPr/>
        </p:nvSpPr>
        <p:spPr>
          <a:xfrm>
            <a:off x="7133473" y="4901527"/>
            <a:ext cx="1333571" cy="436160"/>
          </a:xfrm>
          <a:prstGeom prst="cloud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Covid-19</a:t>
            </a:r>
            <a:endParaRPr lang="en-FI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9FB5DD-389A-94B4-9898-F1EF5CDED4D8}"/>
              </a:ext>
            </a:extLst>
          </p:cNvPr>
          <p:cNvCxnSpPr>
            <a:cxnSpLocks/>
          </p:cNvCxnSpPr>
          <p:nvPr/>
        </p:nvCxnSpPr>
        <p:spPr>
          <a:xfrm flipH="1" flipV="1">
            <a:off x="9948419" y="6068828"/>
            <a:ext cx="784990" cy="14903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085E57-A034-F90B-D0E5-2D41A907A925}"/>
              </a:ext>
            </a:extLst>
          </p:cNvPr>
          <p:cNvCxnSpPr>
            <a:cxnSpLocks/>
          </p:cNvCxnSpPr>
          <p:nvPr/>
        </p:nvCxnSpPr>
        <p:spPr>
          <a:xfrm flipH="1" flipV="1">
            <a:off x="8484245" y="1654783"/>
            <a:ext cx="1545112" cy="114556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6D44D7-2CAB-D720-9EEE-8AE42B21D394}"/>
              </a:ext>
            </a:extLst>
          </p:cNvPr>
          <p:cNvSpPr/>
          <p:nvPr/>
        </p:nvSpPr>
        <p:spPr>
          <a:xfrm>
            <a:off x="10087562" y="2565542"/>
            <a:ext cx="2026925" cy="11983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Performance on </a:t>
            </a:r>
            <a:br>
              <a:rPr lang="en-US" sz="1600" b="1" i="1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600" b="1" i="1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ice</a:t>
            </a:r>
            <a:br>
              <a:rPr lang="en-US" sz="1600" b="0" i="1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Regular Season points vs. max, (unit %)</a:t>
            </a:r>
            <a:endParaRPr lang="en-FI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97B663-2916-311F-4BF1-29848232A9D6}"/>
              </a:ext>
            </a:extLst>
          </p:cNvPr>
          <p:cNvSpPr/>
          <p:nvPr/>
        </p:nvSpPr>
        <p:spPr>
          <a:xfrm>
            <a:off x="129469" y="4143666"/>
            <a:ext cx="1333571" cy="27034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AD7DD-3F78-B8B5-7273-4FC146BDBB55}"/>
              </a:ext>
            </a:extLst>
          </p:cNvPr>
          <p:cNvSpPr txBox="1"/>
          <p:nvPr/>
        </p:nvSpPr>
        <p:spPr>
          <a:xfrm>
            <a:off x="178612" y="4222510"/>
            <a:ext cx="13516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u="sng" dirty="0">
                <a:latin typeface="+mn-lt"/>
              </a:rPr>
              <a:t>Financial </a:t>
            </a:r>
          </a:p>
          <a:p>
            <a:pPr algn="ctr"/>
            <a:r>
              <a:rPr lang="en-US" sz="1600" b="1" i="1" u="sng" dirty="0">
                <a:latin typeface="+mn-lt"/>
              </a:rPr>
              <a:t>Performance</a:t>
            </a:r>
            <a:br>
              <a:rPr lang="en-US" sz="1600" i="1" u="sng" dirty="0">
                <a:latin typeface="+mn-lt"/>
              </a:rPr>
            </a:br>
            <a:r>
              <a:rPr lang="en-US" sz="1200" i="1" dirty="0">
                <a:latin typeface="+mn-lt"/>
              </a:rPr>
              <a:t>May 1</a:t>
            </a:r>
            <a:r>
              <a:rPr lang="en-US" sz="1200" i="1" baseline="30000" dirty="0">
                <a:latin typeface="+mn-lt"/>
              </a:rPr>
              <a:t>st</a:t>
            </a:r>
            <a:r>
              <a:rPr lang="en-US" sz="1200" i="1" dirty="0">
                <a:latin typeface="+mn-lt"/>
              </a:rPr>
              <a:t> to Apr 30</a:t>
            </a:r>
            <a:r>
              <a:rPr lang="en-US" sz="1200" i="1" baseline="30000" dirty="0">
                <a:latin typeface="+mn-lt"/>
              </a:rPr>
              <a:t>th</a:t>
            </a:r>
            <a:br>
              <a:rPr lang="en-US" sz="1200" i="1" dirty="0">
                <a:latin typeface="+mn-lt"/>
              </a:rPr>
            </a:br>
            <a:r>
              <a:rPr lang="en-US" sz="1200" i="1" dirty="0">
                <a:latin typeface="+mn-lt"/>
              </a:rPr>
              <a:t>Unit: 1,000e</a:t>
            </a:r>
            <a:endParaRPr lang="en-FI" sz="1200" i="1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A437E1-F609-FEF6-5C18-A2F39B951D6D}"/>
              </a:ext>
            </a:extLst>
          </p:cNvPr>
          <p:cNvSpPr/>
          <p:nvPr/>
        </p:nvSpPr>
        <p:spPr>
          <a:xfrm>
            <a:off x="342456" y="5179424"/>
            <a:ext cx="84200" cy="54525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682984-D965-D8FE-4F28-A295D4DFB920}"/>
              </a:ext>
            </a:extLst>
          </p:cNvPr>
          <p:cNvSpPr/>
          <p:nvPr/>
        </p:nvSpPr>
        <p:spPr>
          <a:xfrm>
            <a:off x="346273" y="6226427"/>
            <a:ext cx="84200" cy="2708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D5BA15-82F6-90CD-5EC2-0F55BA1E5CB1}"/>
              </a:ext>
            </a:extLst>
          </p:cNvPr>
          <p:cNvSpPr/>
          <p:nvPr/>
        </p:nvSpPr>
        <p:spPr>
          <a:xfrm>
            <a:off x="345306" y="5952029"/>
            <a:ext cx="84200" cy="270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55987-B7EE-B0C5-11E8-6523CCBDCF92}"/>
              </a:ext>
            </a:extLst>
          </p:cNvPr>
          <p:cNvSpPr txBox="1"/>
          <p:nvPr/>
        </p:nvSpPr>
        <p:spPr>
          <a:xfrm>
            <a:off x="542509" y="5300490"/>
            <a:ext cx="600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+mn-lt"/>
              </a:rPr>
              <a:t>Revenue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5D0DC6-07EC-4CD7-ED5A-95C249024386}"/>
              </a:ext>
            </a:extLst>
          </p:cNvPr>
          <p:cNvSpPr txBox="1"/>
          <p:nvPr/>
        </p:nvSpPr>
        <p:spPr>
          <a:xfrm>
            <a:off x="586793" y="5855958"/>
            <a:ext cx="6286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+mn-lt"/>
              </a:rPr>
              <a:t>Fiscal </a:t>
            </a:r>
            <a:br>
              <a:rPr lang="en-US" i="1" dirty="0">
                <a:latin typeface="+mn-lt"/>
              </a:rPr>
            </a:br>
            <a:r>
              <a:rPr lang="en-US" i="1" dirty="0">
                <a:latin typeface="+mn-lt"/>
              </a:rPr>
              <a:t>Year</a:t>
            </a:r>
          </a:p>
          <a:p>
            <a:pPr algn="ctr"/>
            <a:r>
              <a:rPr lang="en-US" i="1" dirty="0">
                <a:latin typeface="+mn-lt"/>
              </a:rPr>
              <a:t>result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869E80-4565-DE53-26C6-6E948EC64728}"/>
              </a:ext>
            </a:extLst>
          </p:cNvPr>
          <p:cNvSpPr txBox="1"/>
          <p:nvPr/>
        </p:nvSpPr>
        <p:spPr>
          <a:xfrm>
            <a:off x="404104" y="5869586"/>
            <a:ext cx="312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+mn-lt"/>
              </a:rPr>
              <a:t>+</a:t>
            </a:r>
          </a:p>
          <a:p>
            <a:pPr algn="ctr"/>
            <a:r>
              <a:rPr lang="en-US" sz="2000" i="1" dirty="0">
                <a:latin typeface="+mn-lt"/>
              </a:rPr>
              <a:t>-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86B9836-791F-3217-0280-636EA4DDE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593" y="6465071"/>
            <a:ext cx="327308" cy="32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11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D5BED572-8181-8BBF-C775-46394888666A}"/>
              </a:ext>
            </a:extLst>
          </p:cNvPr>
          <p:cNvSpPr>
            <a:spLocks noGrp="1"/>
          </p:cNvSpPr>
          <p:nvPr/>
        </p:nvSpPr>
        <p:spPr>
          <a:xfrm>
            <a:off x="247697" y="197055"/>
            <a:ext cx="11523777" cy="924709"/>
          </a:xfrm>
          <a:prstGeom prst="rect">
            <a:avLst/>
          </a:prstGeom>
        </p:spPr>
        <p:txBody>
          <a:bodyPr vert="horz" lIns="91440" tIns="9144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CB05"/>
                </a:solidFill>
                <a:latin typeface="Arial Black" panose="020B0A04020102020204" pitchFamily="34" charset="0"/>
              </a:rPr>
              <a:t>Financial Discipline</a:t>
            </a:r>
            <a:endParaRPr lang="en-US" dirty="0"/>
          </a:p>
        </p:txBody>
      </p:sp>
      <p:sp>
        <p:nvSpPr>
          <p:cNvPr id="4" name="Google Shape;129;p4">
            <a:extLst>
              <a:ext uri="{FF2B5EF4-FFF2-40B4-BE49-F238E27FC236}">
                <a16:creationId xmlns:a16="http://schemas.microsoft.com/office/drawing/2014/main" id="{79C4F1DD-6BF3-01D3-22A6-2D2DB055A8E0}"/>
              </a:ext>
            </a:extLst>
          </p:cNvPr>
          <p:cNvSpPr/>
          <p:nvPr/>
        </p:nvSpPr>
        <p:spPr>
          <a:xfrm>
            <a:off x="451117" y="1494113"/>
            <a:ext cx="11595571" cy="120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342900" lvl="4" indent="-34290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Regular Season financial planning &amp; monitoring</a:t>
            </a:r>
          </a:p>
        </p:txBody>
      </p:sp>
      <p:sp>
        <p:nvSpPr>
          <p:cNvPr id="3" name="Google Shape;129;p4">
            <a:extLst>
              <a:ext uri="{FF2B5EF4-FFF2-40B4-BE49-F238E27FC236}">
                <a16:creationId xmlns:a16="http://schemas.microsoft.com/office/drawing/2014/main" id="{B5EEBCC6-D318-E8DE-4689-84DE7F51BC8F}"/>
              </a:ext>
            </a:extLst>
          </p:cNvPr>
          <p:cNvSpPr/>
          <p:nvPr/>
        </p:nvSpPr>
        <p:spPr>
          <a:xfrm>
            <a:off x="596432" y="1970112"/>
            <a:ext cx="11175042" cy="39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1073150" lvl="5" indent="-342900">
              <a:buClr>
                <a:srgbClr val="FFFF00"/>
              </a:buClr>
              <a:buFont typeface="Wingdings" panose="05000000000000000000" pitchFamily="2" charset="2"/>
              <a:buChar char="v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Regular Season 16/17 revenue </a:t>
            </a:r>
            <a:r>
              <a:rPr lang="en-GB" sz="2400" b="1" u="sng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income 4,40ke</a:t>
            </a: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Operative </a:t>
            </a:r>
            <a:r>
              <a:rPr lang="en-GB" sz="2400" b="1" u="sng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 -1,570ke</a:t>
            </a:r>
          </a:p>
        </p:txBody>
      </p:sp>
      <p:sp>
        <p:nvSpPr>
          <p:cNvPr id="5" name="Google Shape;129;p4">
            <a:extLst>
              <a:ext uri="{FF2B5EF4-FFF2-40B4-BE49-F238E27FC236}">
                <a16:creationId xmlns:a16="http://schemas.microsoft.com/office/drawing/2014/main" id="{7F5638B0-2BE9-6C7C-C1CD-4EF67E84A76C}"/>
              </a:ext>
            </a:extLst>
          </p:cNvPr>
          <p:cNvSpPr/>
          <p:nvPr/>
        </p:nvSpPr>
        <p:spPr>
          <a:xfrm>
            <a:off x="451117" y="3108747"/>
            <a:ext cx="11740882" cy="267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342900" lvl="4" indent="-34290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8</a:t>
            </a:r>
            <a:r>
              <a:rPr lang="en-GB" sz="2400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share issuance brought in the new board &amp; management </a:t>
            </a: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External image improved</a:t>
            </a: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4" indent="-34290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Cost cutting; Player Budget, Office relocation </a:t>
            </a:r>
          </a:p>
          <a:p>
            <a:pPr marL="342900" lvl="4" indent="-34290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Supplier contracts reviewed, terminated &amp; opened for bidding to improve the contracts</a:t>
            </a:r>
          </a:p>
          <a:p>
            <a:pPr marL="342900" lvl="4" indent="-34290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4" indent="-34290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4" indent="-34290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17/18 Ilves didn’t qualify into Playoffs, but Financials were back in black! </a:t>
            </a:r>
          </a:p>
          <a:p>
            <a:pPr marL="342900" lvl="4" indent="-34290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4" indent="-34290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4" indent="-34290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7">
              <a:buClr>
                <a:srgbClr val="FFFF00"/>
              </a:buClr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8">
              <a:buClr>
                <a:srgbClr val="FFFF00"/>
              </a:buClr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129;p4">
            <a:extLst>
              <a:ext uri="{FF2B5EF4-FFF2-40B4-BE49-F238E27FC236}">
                <a16:creationId xmlns:a16="http://schemas.microsoft.com/office/drawing/2014/main" id="{47DE77E5-1745-6FC8-32BA-CE66E8B6F25F}"/>
              </a:ext>
            </a:extLst>
          </p:cNvPr>
          <p:cNvSpPr/>
          <p:nvPr/>
        </p:nvSpPr>
        <p:spPr>
          <a:xfrm>
            <a:off x="508479" y="5437041"/>
            <a:ext cx="11175042" cy="72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1073150" lvl="5" indent="-342900">
              <a:buClr>
                <a:srgbClr val="FFFF00"/>
              </a:buClr>
              <a:buFont typeface="Wingdings" panose="05000000000000000000" pitchFamily="2" charset="2"/>
              <a:buChar char="v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Regular Season 17/18 revenue </a:t>
            </a:r>
            <a:r>
              <a:rPr lang="en-GB" sz="2400" b="1" u="sng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income 5,40ke (+23%)</a:t>
            </a:r>
            <a:r>
              <a:rPr lang="en-GB" sz="2400" u="sng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b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			  operative </a:t>
            </a:r>
            <a:r>
              <a:rPr lang="en-GB" sz="2400" b="1" u="sng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 positive +159ke</a:t>
            </a:r>
            <a:endParaRPr lang="en-GB" sz="2400" u="sng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7E0200-FE6C-2D9A-874F-95A4F19E7DC2}"/>
              </a:ext>
            </a:extLst>
          </p:cNvPr>
          <p:cNvSpPr>
            <a:spLocks noGrp="1"/>
          </p:cNvSpPr>
          <p:nvPr/>
        </p:nvSpPr>
        <p:spPr>
          <a:xfrm>
            <a:off x="219546" y="69493"/>
            <a:ext cx="11944303" cy="57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spc="3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CB05"/>
                </a:solidFill>
                <a:latin typeface="Arial Black" panose="020B0A04020102020204" pitchFamily="34" charset="0"/>
              </a:rPr>
              <a:t>THE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00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D5BED572-8181-8BBF-C775-46394888666A}"/>
              </a:ext>
            </a:extLst>
          </p:cNvPr>
          <p:cNvSpPr>
            <a:spLocks noGrp="1"/>
          </p:cNvSpPr>
          <p:nvPr/>
        </p:nvSpPr>
        <p:spPr>
          <a:xfrm>
            <a:off x="247697" y="242775"/>
            <a:ext cx="11288629" cy="1070742"/>
          </a:xfrm>
          <a:prstGeom prst="rect">
            <a:avLst/>
          </a:prstGeom>
        </p:spPr>
        <p:txBody>
          <a:bodyPr vert="horz" lIns="91440" tIns="9144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CB05"/>
                </a:solidFill>
                <a:latin typeface="Arial Black" panose="020B0A04020102020204" pitchFamily="34" charset="0"/>
              </a:rPr>
              <a:t>Strategy</a:t>
            </a:r>
          </a:p>
        </p:txBody>
      </p:sp>
      <p:sp>
        <p:nvSpPr>
          <p:cNvPr id="6" name="Google Shape;129;p4">
            <a:extLst>
              <a:ext uri="{FF2B5EF4-FFF2-40B4-BE49-F238E27FC236}">
                <a16:creationId xmlns:a16="http://schemas.microsoft.com/office/drawing/2014/main" id="{47DE77E5-1745-6FC8-32BA-CE66E8B6F25F}"/>
              </a:ext>
            </a:extLst>
          </p:cNvPr>
          <p:cNvSpPr/>
          <p:nvPr/>
        </p:nvSpPr>
        <p:spPr>
          <a:xfrm>
            <a:off x="-225172" y="2512399"/>
            <a:ext cx="12034400" cy="439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1435100" lvl="5" indent="-70485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Brand refreshment.  Ilves Hockey Brand Book version 06/20 </a:t>
            </a:r>
            <a:b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published after 9 months development work. </a:t>
            </a:r>
            <a:b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435100" lvl="5" indent="-70485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Ilves-Hockey Strategy review, latest version 09/21 published. Focus in execution.</a:t>
            </a:r>
          </a:p>
          <a:p>
            <a:pPr marL="1435100" lvl="5" indent="-70485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435100" lvl="5" indent="-704850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Digitalisation &amp; Cloud Services to increase productivity.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56EC2A4-64F3-700D-F2AC-F277002264FE}"/>
              </a:ext>
            </a:extLst>
          </p:cNvPr>
          <p:cNvSpPr>
            <a:spLocks noGrp="1"/>
          </p:cNvSpPr>
          <p:nvPr/>
        </p:nvSpPr>
        <p:spPr>
          <a:xfrm>
            <a:off x="123849" y="1313517"/>
            <a:ext cx="11944303" cy="57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spc="3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B05"/>
                </a:solidFill>
                <a:latin typeface="Arial Black" panose="020B0A04020102020204" pitchFamily="34" charset="0"/>
              </a:rPr>
              <a:t>PLANNING &amp; EXECUTION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C826F34-4895-7AA9-69E5-BAB59E3A0AE0}"/>
              </a:ext>
            </a:extLst>
          </p:cNvPr>
          <p:cNvSpPr>
            <a:spLocks noGrp="1"/>
          </p:cNvSpPr>
          <p:nvPr/>
        </p:nvSpPr>
        <p:spPr>
          <a:xfrm>
            <a:off x="219546" y="69493"/>
            <a:ext cx="11944303" cy="57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spc="3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CB05"/>
                </a:solidFill>
                <a:latin typeface="Arial Black" panose="020B0A04020102020204" pitchFamily="34" charset="0"/>
              </a:rPr>
              <a:t>THE CHANGE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34672-003B-4E0C-9053-A2B5760C7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87276">
            <a:off x="8860914" y="1443058"/>
            <a:ext cx="3028950" cy="15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070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D5BED572-8181-8BBF-C775-46394888666A}"/>
              </a:ext>
            </a:extLst>
          </p:cNvPr>
          <p:cNvSpPr>
            <a:spLocks noGrp="1"/>
          </p:cNvSpPr>
          <p:nvPr/>
        </p:nvSpPr>
        <p:spPr>
          <a:xfrm>
            <a:off x="247697" y="197055"/>
            <a:ext cx="11944303" cy="924709"/>
          </a:xfrm>
          <a:prstGeom prst="rect">
            <a:avLst/>
          </a:prstGeom>
        </p:spPr>
        <p:txBody>
          <a:bodyPr vert="horz" lIns="91440" tIns="9144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CB05"/>
                </a:solidFill>
                <a:latin typeface="Arial Black" panose="020B0A04020102020204" pitchFamily="34" charset="0"/>
              </a:rPr>
              <a:t>Sports Development</a:t>
            </a:r>
            <a:endParaRPr lang="en-US" dirty="0"/>
          </a:p>
        </p:txBody>
      </p:sp>
      <p:sp>
        <p:nvSpPr>
          <p:cNvPr id="4" name="Google Shape;129;p4">
            <a:extLst>
              <a:ext uri="{FF2B5EF4-FFF2-40B4-BE49-F238E27FC236}">
                <a16:creationId xmlns:a16="http://schemas.microsoft.com/office/drawing/2014/main" id="{79C4F1DD-6BF3-01D3-22A6-2D2DB055A8E0}"/>
              </a:ext>
            </a:extLst>
          </p:cNvPr>
          <p:cNvSpPr/>
          <p:nvPr/>
        </p:nvSpPr>
        <p:spPr>
          <a:xfrm>
            <a:off x="646051" y="1440943"/>
            <a:ext cx="11133573" cy="353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627063" marR="0" lvl="0" indent="-627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the sports strategy; from coach </a:t>
            </a:r>
            <a:r>
              <a:rPr lang="en-GB" sz="24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centrix</a:t>
            </a: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club </a:t>
            </a:r>
            <a:r>
              <a:rPr lang="en-GB" sz="24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centrix</a:t>
            </a: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marR="0" lvl="0" indent="-627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marR="0" lvl="0" indent="-627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into Players development projection / Scouting </a:t>
            </a:r>
          </a:p>
          <a:p>
            <a:pPr marL="627063" lvl="1" indent="-627063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627063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627063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627063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Investments into junior path from kids’ hockey schools to U18 –level.  </a:t>
            </a:r>
            <a:b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</a:p>
          <a:p>
            <a:pPr marL="627063" lvl="1" indent="-627063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5E4211-E9E3-C708-F19B-F96D79CA2EFF}"/>
              </a:ext>
            </a:extLst>
          </p:cNvPr>
          <p:cNvSpPr>
            <a:spLocks noGrp="1"/>
          </p:cNvSpPr>
          <p:nvPr/>
        </p:nvSpPr>
        <p:spPr>
          <a:xfrm>
            <a:off x="219546" y="69493"/>
            <a:ext cx="11944303" cy="57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spc="3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CB05"/>
                </a:solidFill>
                <a:latin typeface="Arial Black" panose="020B0A04020102020204" pitchFamily="34" charset="0"/>
              </a:rPr>
              <a:t>THE CHANGE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A7938D-8592-012A-0512-2D7544EE5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376544"/>
              </p:ext>
            </p:extLst>
          </p:nvPr>
        </p:nvGraphicFramePr>
        <p:xfrm>
          <a:off x="0" y="4505093"/>
          <a:ext cx="12191999" cy="1508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8385">
                  <a:extLst>
                    <a:ext uri="{9D8B030D-6E8A-4147-A177-3AD203B41FA5}">
                      <a16:colId xmlns:a16="http://schemas.microsoft.com/office/drawing/2014/main" val="1474659785"/>
                    </a:ext>
                  </a:extLst>
                </a:gridCol>
                <a:gridCol w="1091327">
                  <a:extLst>
                    <a:ext uri="{9D8B030D-6E8A-4147-A177-3AD203B41FA5}">
                      <a16:colId xmlns:a16="http://schemas.microsoft.com/office/drawing/2014/main" val="3051296811"/>
                    </a:ext>
                  </a:extLst>
                </a:gridCol>
                <a:gridCol w="1100198">
                  <a:extLst>
                    <a:ext uri="{9D8B030D-6E8A-4147-A177-3AD203B41FA5}">
                      <a16:colId xmlns:a16="http://schemas.microsoft.com/office/drawing/2014/main" val="1718755988"/>
                    </a:ext>
                  </a:extLst>
                </a:gridCol>
                <a:gridCol w="1082453">
                  <a:extLst>
                    <a:ext uri="{9D8B030D-6E8A-4147-A177-3AD203B41FA5}">
                      <a16:colId xmlns:a16="http://schemas.microsoft.com/office/drawing/2014/main" val="3104690913"/>
                    </a:ext>
                  </a:extLst>
                </a:gridCol>
                <a:gridCol w="1073582">
                  <a:extLst>
                    <a:ext uri="{9D8B030D-6E8A-4147-A177-3AD203B41FA5}">
                      <a16:colId xmlns:a16="http://schemas.microsoft.com/office/drawing/2014/main" val="1974191824"/>
                    </a:ext>
                  </a:extLst>
                </a:gridCol>
                <a:gridCol w="1082453">
                  <a:extLst>
                    <a:ext uri="{9D8B030D-6E8A-4147-A177-3AD203B41FA5}">
                      <a16:colId xmlns:a16="http://schemas.microsoft.com/office/drawing/2014/main" val="3285647220"/>
                    </a:ext>
                  </a:extLst>
                </a:gridCol>
                <a:gridCol w="1091327">
                  <a:extLst>
                    <a:ext uri="{9D8B030D-6E8A-4147-A177-3AD203B41FA5}">
                      <a16:colId xmlns:a16="http://schemas.microsoft.com/office/drawing/2014/main" val="3762819424"/>
                    </a:ext>
                  </a:extLst>
                </a:gridCol>
                <a:gridCol w="1138219">
                  <a:extLst>
                    <a:ext uri="{9D8B030D-6E8A-4147-A177-3AD203B41FA5}">
                      <a16:colId xmlns:a16="http://schemas.microsoft.com/office/drawing/2014/main" val="275668143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575057940"/>
                    </a:ext>
                  </a:extLst>
                </a:gridCol>
                <a:gridCol w="1346790">
                  <a:extLst>
                    <a:ext uri="{9D8B030D-6E8A-4147-A177-3AD203B41FA5}">
                      <a16:colId xmlns:a16="http://schemas.microsoft.com/office/drawing/2014/main" val="818522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16-17</a:t>
                      </a:r>
                      <a:endParaRPr lang="en-FI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17-18</a:t>
                      </a:r>
                      <a:endParaRPr lang="en-FI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18-19</a:t>
                      </a:r>
                      <a:endParaRPr lang="en-FI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19-20</a:t>
                      </a:r>
                      <a:endParaRPr lang="en-FI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20-21</a:t>
                      </a:r>
                      <a:endParaRPr lang="en-FI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21-22</a:t>
                      </a:r>
                      <a:endParaRPr lang="en-FI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22-23</a:t>
                      </a:r>
                      <a:endParaRPr lang="en-FI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23-24</a:t>
                      </a:r>
                      <a:endParaRPr lang="en-FI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Ilves Players</a:t>
                      </a:r>
                      <a:endParaRPr lang="en-FI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</a:t>
                      </a:r>
                      <a:r>
                        <a:rPr lang="en-US" sz="16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(vat-0)</a:t>
                      </a:r>
                      <a:endParaRPr lang="en-FI" sz="16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467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291,986€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477,736€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475,298€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366,332€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827,052€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227,561€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950,000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FI" sz="18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NHL Compensations</a:t>
                      </a:r>
                      <a:endParaRPr lang="en-FI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3,615,965€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833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FI" sz="18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 Men’s National teams</a:t>
                      </a:r>
                      <a:endParaRPr lang="en-FI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342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FI" sz="18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 U20 National teams</a:t>
                      </a:r>
                      <a:endParaRPr lang="en-FI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FI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63883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BFC9FF3-E9FD-E49B-17A0-B79CFBD6109C}"/>
              </a:ext>
            </a:extLst>
          </p:cNvPr>
          <p:cNvSpPr txBox="1"/>
          <p:nvPr/>
        </p:nvSpPr>
        <p:spPr>
          <a:xfrm>
            <a:off x="1297641" y="2739726"/>
            <a:ext cx="6940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lvl="3" indent="-627063">
              <a:buClr>
                <a:srgbClr val="FFFF00"/>
              </a:buClr>
              <a:buFont typeface="Wingdings" panose="05000000000000000000" pitchFamily="2" charset="2"/>
              <a:buChar char="v"/>
              <a:defRPr/>
            </a:pP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Strategic Collaboration; U20 – </a:t>
            </a:r>
            <a:r>
              <a:rPr lang="en-GB" sz="24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KooVee</a:t>
            </a: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Ilves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8B6C13B-8E84-EB33-F5F8-AD31899C7285}"/>
              </a:ext>
            </a:extLst>
          </p:cNvPr>
          <p:cNvSpPr/>
          <p:nvPr/>
        </p:nvSpPr>
        <p:spPr>
          <a:xfrm>
            <a:off x="4004262" y="5959360"/>
            <a:ext cx="1271336" cy="436160"/>
          </a:xfrm>
          <a:prstGeom prst="cloud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Covid-19</a:t>
            </a:r>
            <a:endParaRPr lang="en-FI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29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5ABEC14A19BF34883235406E6D8FC7D" ma:contentTypeVersion="8" ma:contentTypeDescription="Luo uusi asiakirja." ma:contentTypeScope="" ma:versionID="6db252411b8336927d40e32dfe640113">
  <xsd:schema xmlns:xsd="http://www.w3.org/2001/XMLSchema" xmlns:xs="http://www.w3.org/2001/XMLSchema" xmlns:p="http://schemas.microsoft.com/office/2006/metadata/properties" xmlns:ns2="a959b6b8-6185-44d1-9a6a-669c167d8119" xmlns:ns3="e827f8e4-b5e9-4eaf-9ba4-7b4948fb858c" targetNamespace="http://schemas.microsoft.com/office/2006/metadata/properties" ma:root="true" ma:fieldsID="8e95017ee435c8ea2e509f1b9c0c1100" ns2:_="" ns3:_="">
    <xsd:import namespace="a959b6b8-6185-44d1-9a6a-669c167d8119"/>
    <xsd:import namespace="e827f8e4-b5e9-4eaf-9ba4-7b4948fb85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59b6b8-6185-44d1-9a6a-669c167d811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27f8e4-b5e9-4eaf-9ba4-7b4948fb85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2C4514-36CA-4A1C-96D6-41AADD0840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237AD2-38FA-417D-9822-F31287CA62DF}">
  <ds:schemaRefs>
    <ds:schemaRef ds:uri="http://schemas.microsoft.com/office/infopath/2007/PartnerControls"/>
    <ds:schemaRef ds:uri="http://schemas.microsoft.com/office/2006/documentManagement/types"/>
    <ds:schemaRef ds:uri="e827f8e4-b5e9-4eaf-9ba4-7b4948fb858c"/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  <ds:schemaRef ds:uri="a959b6b8-6185-44d1-9a6a-669c167d8119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C15B704-1473-4A8A-B810-2ABF6EC28525}">
  <ds:schemaRefs>
    <ds:schemaRef ds:uri="a959b6b8-6185-44d1-9a6a-669c167d8119"/>
    <ds:schemaRef ds:uri="e827f8e4-b5e9-4eaf-9ba4-7b4948fb85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22361</TotalTime>
  <Words>1116</Words>
  <Application>Microsoft Office PowerPoint</Application>
  <PresentationFormat>Widescreen</PresentationFormat>
  <Paragraphs>244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 Black</vt:lpstr>
      <vt:lpstr>Wingdings</vt:lpstr>
      <vt:lpstr>Georgia</vt:lpstr>
      <vt:lpstr>Arial</vt:lpstr>
      <vt:lpstr>Calibri</vt:lpstr>
      <vt:lpstr>Office Theme</vt:lpstr>
      <vt:lpstr>Office Theme</vt:lpstr>
      <vt:lpstr>Worksheet</vt:lpstr>
      <vt:lpstr>BE MORE ILVES</vt:lpstr>
      <vt:lpstr>Ilves, Living up its Glorious past</vt:lpstr>
      <vt:lpstr>PowerPoint Presentation</vt:lpstr>
      <vt:lpstr>PowerPoint Presentation</vt:lpstr>
      <vt:lpstr>Ilves Hockey Oy (Ltd) – 2000 - 2016</vt:lpstr>
      <vt:lpstr>Ilves Hockey Oy (Ltd) – 2017 - 2024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Ilves+</vt:lpstr>
      <vt:lpstr>PowerPoint Presentation</vt:lpstr>
      <vt:lpstr>Vision  Perspective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MORE ILVES</dc:title>
  <dc:creator>Mediaporras Skype</dc:creator>
  <cp:lastModifiedBy>Mikko Mattila</cp:lastModifiedBy>
  <cp:revision>27</cp:revision>
  <cp:lastPrinted>2023-09-22T07:07:41Z</cp:lastPrinted>
  <dcterms:created xsi:type="dcterms:W3CDTF">2020-04-14T10:31:01Z</dcterms:created>
  <dcterms:modified xsi:type="dcterms:W3CDTF">2023-09-27T09:55:36Z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0x01010015ABEC14A19BF34883235406E6D8FC7D</vt:lpwstr>
  </property>
</Properties>
</file>