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8"/>
  </p:notesMasterIdLst>
  <p:sldIdLst>
    <p:sldId id="256" r:id="rId2"/>
    <p:sldId id="276" r:id="rId3"/>
    <p:sldId id="319" r:id="rId4"/>
    <p:sldId id="277" r:id="rId5"/>
    <p:sldId id="278" r:id="rId6"/>
    <p:sldId id="286" r:id="rId7"/>
    <p:sldId id="279" r:id="rId8"/>
    <p:sldId id="280" r:id="rId9"/>
    <p:sldId id="281" r:id="rId10"/>
    <p:sldId id="282" r:id="rId11"/>
    <p:sldId id="287" r:id="rId12"/>
    <p:sldId id="288" r:id="rId13"/>
    <p:sldId id="289" r:id="rId14"/>
    <p:sldId id="323" r:id="rId15"/>
    <p:sldId id="294" r:id="rId16"/>
    <p:sldId id="324" r:id="rId17"/>
    <p:sldId id="325" r:id="rId18"/>
    <p:sldId id="326" r:id="rId19"/>
    <p:sldId id="327" r:id="rId20"/>
    <p:sldId id="328" r:id="rId21"/>
    <p:sldId id="260" r:id="rId22"/>
    <p:sldId id="299" r:id="rId23"/>
    <p:sldId id="321" r:id="rId24"/>
    <p:sldId id="300" r:id="rId25"/>
    <p:sldId id="261" r:id="rId26"/>
    <p:sldId id="301" r:id="rId27"/>
    <p:sldId id="262" r:id="rId28"/>
    <p:sldId id="263" r:id="rId29"/>
    <p:sldId id="302" r:id="rId30"/>
    <p:sldId id="303" r:id="rId31"/>
    <p:sldId id="304" r:id="rId32"/>
    <p:sldId id="305" r:id="rId33"/>
    <p:sldId id="264" r:id="rId34"/>
    <p:sldId id="265" r:id="rId35"/>
    <p:sldId id="308" r:id="rId36"/>
    <p:sldId id="307" r:id="rId37"/>
    <p:sldId id="306" r:id="rId38"/>
    <p:sldId id="267" r:id="rId39"/>
    <p:sldId id="309" r:id="rId40"/>
    <p:sldId id="310" r:id="rId41"/>
    <p:sldId id="268" r:id="rId42"/>
    <p:sldId id="269" r:id="rId43"/>
    <p:sldId id="311" r:id="rId44"/>
    <p:sldId id="312" r:id="rId45"/>
    <p:sldId id="313" r:id="rId46"/>
    <p:sldId id="314" r:id="rId47"/>
    <p:sldId id="315" r:id="rId48"/>
    <p:sldId id="270" r:id="rId49"/>
    <p:sldId id="322" r:id="rId50"/>
    <p:sldId id="271" r:id="rId51"/>
    <p:sldId id="316" r:id="rId52"/>
    <p:sldId id="317" r:id="rId53"/>
    <p:sldId id="318" r:id="rId54"/>
    <p:sldId id="273" r:id="rId55"/>
    <p:sldId id="296" r:id="rId56"/>
    <p:sldId id="275" r:id="rId57"/>
  </p:sldIdLst>
  <p:sldSz cx="18288000" cy="10287000"/>
  <p:notesSz cx="6858000" cy="91440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Open Sauce" pitchFamily="2" charset="77"/>
      <p:regular r:id="rId63"/>
    </p:embeddedFont>
    <p:embeddedFont>
      <p:font typeface="Open Sauce Bold" pitchFamily="2" charset="77"/>
      <p:regular r:id="rId64"/>
      <p:bold r:id="rId65"/>
    </p:embeddedFont>
    <p:embeddedFont>
      <p:font typeface="Poppins" pitchFamily="2" charset="77"/>
      <p:regular r:id="rId66"/>
      <p:bold r:id="rId67"/>
      <p:italic r:id="rId68"/>
      <p:boldItalic r:id="rId69"/>
    </p:embeddedFont>
    <p:embeddedFont>
      <p:font typeface="Poppins Medium" panose="020B0604020202020204" pitchFamily="34" charset="0"/>
      <p:regular r:id="rId70"/>
      <p:italic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287" autoAdjust="0"/>
    <p:restoredTop sz="86667" autoAdjust="0"/>
  </p:normalViewPr>
  <p:slideViewPr>
    <p:cSldViewPr>
      <p:cViewPr>
        <p:scale>
          <a:sx n="49" d="100"/>
          <a:sy n="49" d="100"/>
        </p:scale>
        <p:origin x="160" y="7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266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24.09.2023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Hi everyone,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Before I get started with my presentation about player recruitment I would like to highlight all the work done by the EHC staff to make this event happen, since 4 years, it is an highlight for the people working in European hockey.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So please give a round of applause to Caroline, Efraim, </a:t>
            </a:r>
            <a:r>
              <a:rPr lang="en-US" dirty="0" err="1"/>
              <a:t>Risto</a:t>
            </a:r>
            <a:r>
              <a:rPr lang="en-US" dirty="0"/>
              <a:t> &amp; Szymon.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This is the platform that I built 5 years ago helping players, coaches, and agents connect to the right players. So I spend a lot of my time talking to agents or GMs.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901879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Was I a great hockey player?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100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And the answer is… no!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5054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801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6601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764553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612075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6165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2173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Now place to the presentation, few words about me…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708810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047915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4308058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799285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958231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9612473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8309475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49838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Before you ask yourself – do I have any GM experience?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1549086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0858130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4136583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economy plus </a:t>
            </a:r>
            <a:r>
              <a:rPr lang="en-US" dirty="0" err="1"/>
              <a:t>clair</a:t>
            </a:r>
            <a:endParaRPr lang="en-US" dirty="0"/>
          </a:p>
          <a:p>
            <a:r>
              <a:rPr lang="en-US" dirty="0"/>
              <a:t>Obvious but worth remembering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0953766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3540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2883261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5906037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324484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1511368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Nope.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636200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237685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Any scouting experience?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385118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Yes! I have been doing scouting reports for Scandinavian players for some top teams in Europe, in USHL, and also NCAA I.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197397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Did I coach at the pro level?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748022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 I’m currently a head coach at the U20 level in Stockholm but also served as a video coach in Lausanne and assistant and video coach in Bern two season ago.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536485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Gotmyteam</a:t>
            </a:r>
            <a:r>
              <a:rPr lang="en-US" dirty="0"/>
              <a:t>…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68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svg"/><Relationship Id="rId7" Type="http://schemas.openxmlformats.org/officeDocument/2006/relationships/image" Target="../media/image1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9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svg"/><Relationship Id="rId7" Type="http://schemas.openxmlformats.org/officeDocument/2006/relationships/image" Target="../media/image1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24.svg"/><Relationship Id="rId4" Type="http://schemas.openxmlformats.org/officeDocument/2006/relationships/image" Target="../media/image28.svg"/><Relationship Id="rId9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23.png"/><Relationship Id="rId5" Type="http://schemas.openxmlformats.org/officeDocument/2006/relationships/image" Target="../media/image29.png"/><Relationship Id="rId10" Type="http://schemas.openxmlformats.org/officeDocument/2006/relationships/image" Target="../media/image26.svg"/><Relationship Id="rId4" Type="http://schemas.openxmlformats.org/officeDocument/2006/relationships/image" Target="../media/image28.svg"/><Relationship Id="rId9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3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2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24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175580" y="1330606"/>
            <a:ext cx="7083720" cy="6134105"/>
            <a:chOff x="0" y="0"/>
            <a:chExt cx="7029450" cy="60871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29450" cy="6088380"/>
            </a:xfrm>
            <a:custGeom>
              <a:avLst/>
              <a:gdLst/>
              <a:ahLst/>
              <a:cxnLst/>
              <a:rect l="l" t="t" r="r" b="b"/>
              <a:pathLst>
                <a:path w="7029450" h="6088380">
                  <a:moveTo>
                    <a:pt x="5271770" y="0"/>
                  </a:moveTo>
                  <a:lnTo>
                    <a:pt x="1757680" y="0"/>
                  </a:lnTo>
                  <a:lnTo>
                    <a:pt x="0" y="3044190"/>
                  </a:lnTo>
                  <a:lnTo>
                    <a:pt x="0" y="4330700"/>
                  </a:lnTo>
                  <a:cubicBezTo>
                    <a:pt x="0" y="5300980"/>
                    <a:pt x="787400" y="6088380"/>
                    <a:pt x="1757680" y="6088380"/>
                  </a:cubicBezTo>
                  <a:lnTo>
                    <a:pt x="1757680" y="6088380"/>
                  </a:lnTo>
                  <a:lnTo>
                    <a:pt x="5271770" y="6088380"/>
                  </a:lnTo>
                  <a:lnTo>
                    <a:pt x="7029450" y="3044190"/>
                  </a:lnTo>
                  <a:lnTo>
                    <a:pt x="7029450" y="1757680"/>
                  </a:lnTo>
                  <a:cubicBezTo>
                    <a:pt x="7029450" y="787400"/>
                    <a:pt x="6242050" y="0"/>
                    <a:pt x="5271770" y="0"/>
                  </a:cubicBezTo>
                  <a:lnTo>
                    <a:pt x="5271770" y="0"/>
                  </a:lnTo>
                  <a:close/>
                </a:path>
              </a:pathLst>
            </a:custGeom>
            <a:blipFill>
              <a:blip r:embed="rId3"/>
              <a:stretch>
                <a:fillRect l="-14959" r="-1495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1138437"/>
            <a:ext cx="8855269" cy="6518444"/>
            <a:chOff x="0" y="0"/>
            <a:chExt cx="11807025" cy="8691259"/>
          </a:xfrm>
        </p:grpSpPr>
        <p:sp>
          <p:nvSpPr>
            <p:cNvPr id="5" name="TextBox 5"/>
            <p:cNvSpPr txBox="1"/>
            <p:nvPr/>
          </p:nvSpPr>
          <p:spPr>
            <a:xfrm>
              <a:off x="0" y="85725"/>
              <a:ext cx="11807025" cy="7500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000"/>
                </a:lnSpc>
              </a:pPr>
              <a:r>
                <a:rPr lang="en-US" sz="10000">
                  <a:solidFill>
                    <a:srgbClr val="191970"/>
                  </a:solidFill>
                  <a:latin typeface="Open Sauce Bold"/>
                </a:rPr>
                <a:t>HOW TO RECRUIT THE RIGHT PLAYERS?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832738"/>
              <a:ext cx="11807025" cy="8585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459"/>
                </a:lnSpc>
                <a:spcBef>
                  <a:spcPct val="0"/>
                </a:spcBef>
              </a:pPr>
              <a:r>
                <a:rPr lang="en-US" sz="3899">
                  <a:solidFill>
                    <a:srgbClr val="191970"/>
                  </a:solidFill>
                  <a:latin typeface="Open Sauce"/>
                </a:rPr>
                <a:t>And avoid costly mistakes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4946007" y="9196836"/>
            <a:ext cx="1552529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191970"/>
                </a:solidFill>
                <a:latin typeface="Open Sauce"/>
              </a:rPr>
              <a:t>FOUNDER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946007" y="8604383"/>
            <a:ext cx="2009432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191970"/>
                </a:solidFill>
                <a:latin typeface="Open Sauce Bold"/>
              </a:rPr>
              <a:t>LEO GIROD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700" y="8571364"/>
            <a:ext cx="3672546" cy="1047748"/>
            <a:chOff x="0" y="0"/>
            <a:chExt cx="4896728" cy="13969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96997" cy="1396997"/>
            </a:xfrm>
            <a:custGeom>
              <a:avLst/>
              <a:gdLst/>
              <a:ahLst/>
              <a:cxnLst/>
              <a:rect l="l" t="t" r="r" b="b"/>
              <a:pathLst>
                <a:path w="1396997" h="1396997">
                  <a:moveTo>
                    <a:pt x="0" y="0"/>
                  </a:moveTo>
                  <a:lnTo>
                    <a:pt x="1396997" y="0"/>
                  </a:lnTo>
                  <a:lnTo>
                    <a:pt x="1396997" y="1396997"/>
                  </a:lnTo>
                  <a:lnTo>
                    <a:pt x="0" y="1396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669974" y="382057"/>
              <a:ext cx="3226754" cy="5662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2499" dirty="0">
                  <a:solidFill>
                    <a:srgbClr val="191970"/>
                  </a:solidFill>
                  <a:latin typeface="Poppins Medium"/>
                </a:rPr>
                <a:t>GOTMYTEAM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7482537" y="2128826"/>
          <a:ext cx="9776762" cy="6029348"/>
        </p:xfrm>
        <a:graphic>
          <a:graphicData uri="http://schemas.openxmlformats.org/drawingml/2006/table">
            <a:tbl>
              <a:tblPr/>
              <a:tblGrid>
                <a:gridCol w="4888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8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191970"/>
                          </a:solidFill>
                          <a:latin typeface="Open Sauce Bold"/>
                        </a:rPr>
                        <a:t>GM experience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191970"/>
                          </a:solidFill>
                          <a:latin typeface="Open Sauce Bold"/>
                        </a:rPr>
                        <a:t>Scouting experience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191970"/>
                          </a:solidFill>
                          <a:latin typeface="Open Sauce Bold"/>
                        </a:rPr>
                        <a:t>Coached at the pro level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191970"/>
                          </a:solidFill>
                          <a:latin typeface="Open Sauce Bold"/>
                        </a:rPr>
                        <a:t>gotmyteam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4264932" y="2395506"/>
            <a:ext cx="1099394" cy="1043050"/>
          </a:xfrm>
          <a:custGeom>
            <a:avLst/>
            <a:gdLst/>
            <a:ahLst/>
            <a:cxnLst/>
            <a:rect l="l" t="t" r="r" b="b"/>
            <a:pathLst>
              <a:path w="1099394" h="1043050">
                <a:moveTo>
                  <a:pt x="0" y="0"/>
                </a:moveTo>
                <a:lnTo>
                  <a:pt x="1099394" y="0"/>
                </a:lnTo>
                <a:lnTo>
                  <a:pt x="1099394" y="1043050"/>
                </a:lnTo>
                <a:lnTo>
                  <a:pt x="0" y="104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99893" y="3860020"/>
            <a:ext cx="1629472" cy="1101930"/>
          </a:xfrm>
          <a:custGeom>
            <a:avLst/>
            <a:gdLst/>
            <a:ahLst/>
            <a:cxnLst/>
            <a:rect l="l" t="t" r="r" b="b"/>
            <a:pathLst>
              <a:path w="1629472" h="1101930">
                <a:moveTo>
                  <a:pt x="0" y="0"/>
                </a:moveTo>
                <a:lnTo>
                  <a:pt x="1629472" y="0"/>
                </a:lnTo>
                <a:lnTo>
                  <a:pt x="1629472" y="1101930"/>
                </a:lnTo>
                <a:lnTo>
                  <a:pt x="0" y="11019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99893" y="5381050"/>
            <a:ext cx="1629472" cy="1101930"/>
          </a:xfrm>
          <a:custGeom>
            <a:avLst/>
            <a:gdLst/>
            <a:ahLst/>
            <a:cxnLst/>
            <a:rect l="l" t="t" r="r" b="b"/>
            <a:pathLst>
              <a:path w="1629472" h="1101930">
                <a:moveTo>
                  <a:pt x="0" y="0"/>
                </a:moveTo>
                <a:lnTo>
                  <a:pt x="1629472" y="0"/>
                </a:lnTo>
                <a:lnTo>
                  <a:pt x="1629472" y="1101931"/>
                </a:lnTo>
                <a:lnTo>
                  <a:pt x="0" y="1101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4473892"/>
            <a:ext cx="5515448" cy="126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39"/>
              </a:lnSpc>
            </a:pPr>
            <a:r>
              <a:rPr lang="en-US" sz="7799">
                <a:solidFill>
                  <a:srgbClr val="191970"/>
                </a:solidFill>
                <a:latin typeface="Open Sauce Bold"/>
              </a:rPr>
              <a:t>ABOUT ME</a:t>
            </a:r>
          </a:p>
        </p:txBody>
      </p:sp>
      <p:sp>
        <p:nvSpPr>
          <p:cNvPr id="7" name="Freeform 7"/>
          <p:cNvSpPr/>
          <p:nvPr/>
        </p:nvSpPr>
        <p:spPr>
          <a:xfrm>
            <a:off x="13999893" y="6902081"/>
            <a:ext cx="1629472" cy="1101930"/>
          </a:xfrm>
          <a:custGeom>
            <a:avLst/>
            <a:gdLst/>
            <a:ahLst/>
            <a:cxnLst/>
            <a:rect l="l" t="t" r="r" b="b"/>
            <a:pathLst>
              <a:path w="1629472" h="1101930">
                <a:moveTo>
                  <a:pt x="0" y="0"/>
                </a:moveTo>
                <a:lnTo>
                  <a:pt x="1629472" y="0"/>
                </a:lnTo>
                <a:lnTo>
                  <a:pt x="1629472" y="1101930"/>
                </a:lnTo>
                <a:lnTo>
                  <a:pt x="0" y="11019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79968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4255619" y="810738"/>
          <a:ext cx="9776762" cy="1535912"/>
        </p:xfrm>
        <a:graphic>
          <a:graphicData uri="http://schemas.openxmlformats.org/drawingml/2006/table">
            <a:tbl>
              <a:tblPr/>
              <a:tblGrid>
                <a:gridCol w="4888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8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35912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191970"/>
                          </a:solidFill>
                          <a:latin typeface="Open Sauce Bold"/>
                        </a:rPr>
                        <a:t>Great hockey player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2898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4255619" y="810738"/>
          <a:ext cx="9776762" cy="1535912"/>
        </p:xfrm>
        <a:graphic>
          <a:graphicData uri="http://schemas.openxmlformats.org/drawingml/2006/table">
            <a:tbl>
              <a:tblPr/>
              <a:tblGrid>
                <a:gridCol w="4888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8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35912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191970"/>
                          </a:solidFill>
                          <a:latin typeface="Open Sauce Bold"/>
                        </a:rPr>
                        <a:t>Great hockey player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1038014" y="1057169"/>
            <a:ext cx="1099394" cy="1043050"/>
          </a:xfrm>
          <a:custGeom>
            <a:avLst/>
            <a:gdLst/>
            <a:ahLst/>
            <a:cxnLst/>
            <a:rect l="l" t="t" r="r" b="b"/>
            <a:pathLst>
              <a:path w="1099394" h="1043050">
                <a:moveTo>
                  <a:pt x="0" y="0"/>
                </a:moveTo>
                <a:lnTo>
                  <a:pt x="1099393" y="0"/>
                </a:lnTo>
                <a:lnTo>
                  <a:pt x="1099393" y="1043050"/>
                </a:lnTo>
                <a:lnTo>
                  <a:pt x="0" y="104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32008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4255619" y="810738"/>
          <a:ext cx="9776762" cy="1535912"/>
        </p:xfrm>
        <a:graphic>
          <a:graphicData uri="http://schemas.openxmlformats.org/drawingml/2006/table">
            <a:tbl>
              <a:tblPr/>
              <a:tblGrid>
                <a:gridCol w="4888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8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35912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191970"/>
                          </a:solidFill>
                          <a:latin typeface="Open Sauce Bold"/>
                        </a:rPr>
                        <a:t>Great hockey player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1038014" y="1057169"/>
            <a:ext cx="1099394" cy="1043050"/>
          </a:xfrm>
          <a:custGeom>
            <a:avLst/>
            <a:gdLst/>
            <a:ahLst/>
            <a:cxnLst/>
            <a:rect l="l" t="t" r="r" b="b"/>
            <a:pathLst>
              <a:path w="1099394" h="1043050">
                <a:moveTo>
                  <a:pt x="0" y="0"/>
                </a:moveTo>
                <a:lnTo>
                  <a:pt x="1099393" y="0"/>
                </a:lnTo>
                <a:lnTo>
                  <a:pt x="1099393" y="1043050"/>
                </a:lnTo>
                <a:lnTo>
                  <a:pt x="0" y="104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88029" y="2718361"/>
            <a:ext cx="13711941" cy="6757901"/>
          </a:xfrm>
          <a:custGeom>
            <a:avLst/>
            <a:gdLst/>
            <a:ahLst/>
            <a:cxnLst/>
            <a:rect l="l" t="t" r="r" b="b"/>
            <a:pathLst>
              <a:path w="13711941" h="6757901">
                <a:moveTo>
                  <a:pt x="0" y="0"/>
                </a:moveTo>
                <a:lnTo>
                  <a:pt x="13711942" y="0"/>
                </a:lnTo>
                <a:lnTo>
                  <a:pt x="13711942" y="6757901"/>
                </a:lnTo>
                <a:lnTo>
                  <a:pt x="0" y="67579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71245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4255619" y="810738"/>
          <a:ext cx="9776762" cy="1535912"/>
        </p:xfrm>
        <a:graphic>
          <a:graphicData uri="http://schemas.openxmlformats.org/drawingml/2006/table">
            <a:tbl>
              <a:tblPr/>
              <a:tblGrid>
                <a:gridCol w="4888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8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35912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191970"/>
                          </a:solidFill>
                          <a:latin typeface="Open Sauce Bold"/>
                        </a:rPr>
                        <a:t>Great hockey player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1038014" y="1057169"/>
            <a:ext cx="1099394" cy="1043050"/>
          </a:xfrm>
          <a:custGeom>
            <a:avLst/>
            <a:gdLst/>
            <a:ahLst/>
            <a:cxnLst/>
            <a:rect l="l" t="t" r="r" b="b"/>
            <a:pathLst>
              <a:path w="1099394" h="1043050">
                <a:moveTo>
                  <a:pt x="0" y="0"/>
                </a:moveTo>
                <a:lnTo>
                  <a:pt x="1099393" y="0"/>
                </a:lnTo>
                <a:lnTo>
                  <a:pt x="1099393" y="1043050"/>
                </a:lnTo>
                <a:lnTo>
                  <a:pt x="0" y="104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88029" y="2718361"/>
            <a:ext cx="13711941" cy="6757901"/>
          </a:xfrm>
          <a:custGeom>
            <a:avLst/>
            <a:gdLst/>
            <a:ahLst/>
            <a:cxnLst/>
            <a:rect l="l" t="t" r="r" b="b"/>
            <a:pathLst>
              <a:path w="13711941" h="6757901">
                <a:moveTo>
                  <a:pt x="0" y="0"/>
                </a:moveTo>
                <a:lnTo>
                  <a:pt x="13711942" y="0"/>
                </a:lnTo>
                <a:lnTo>
                  <a:pt x="13711942" y="6757901"/>
                </a:lnTo>
                <a:lnTo>
                  <a:pt x="0" y="67579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B97E89B-1A44-9F82-0577-60069C620539}"/>
              </a:ext>
            </a:extLst>
          </p:cNvPr>
          <p:cNvSpPr/>
          <p:nvPr/>
        </p:nvSpPr>
        <p:spPr>
          <a:xfrm>
            <a:off x="2288029" y="7277100"/>
            <a:ext cx="13711941" cy="685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0337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16523" y="4458335"/>
            <a:ext cx="5889342" cy="1475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40"/>
              </a:lnSpc>
            </a:pPr>
            <a:r>
              <a:rPr lang="en-US" sz="10400" dirty="0">
                <a:solidFill>
                  <a:srgbClr val="191970"/>
                </a:solidFill>
                <a:latin typeface="Open Sauce Bold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042474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16523" y="4458335"/>
            <a:ext cx="5889342" cy="1475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40"/>
              </a:lnSpc>
            </a:pPr>
            <a:r>
              <a:rPr lang="en-US" sz="10400" dirty="0">
                <a:solidFill>
                  <a:srgbClr val="191970"/>
                </a:solidFill>
                <a:latin typeface="Open Sauce Bold"/>
              </a:rPr>
              <a:t>AGENDA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064438" y="1248232"/>
            <a:ext cx="4108240" cy="62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9"/>
              </a:lnSpc>
            </a:pPr>
            <a:r>
              <a:rPr lang="en-US" sz="3899" dirty="0">
                <a:solidFill>
                  <a:srgbClr val="191970"/>
                </a:solidFill>
                <a:latin typeface="Open Sauce Bold"/>
              </a:rPr>
              <a:t>House building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699850" y="1120542"/>
            <a:ext cx="920225" cy="920225"/>
            <a:chOff x="0" y="0"/>
            <a:chExt cx="1226967" cy="1226967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Open Sauce Bold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452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16523" y="4458335"/>
            <a:ext cx="5889342" cy="1475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40"/>
              </a:lnSpc>
            </a:pPr>
            <a:r>
              <a:rPr lang="en-US" sz="10400" dirty="0">
                <a:solidFill>
                  <a:srgbClr val="191970"/>
                </a:solidFill>
                <a:latin typeface="Open Sauce Bold"/>
              </a:rPr>
              <a:t>AGENDA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064438" y="1248232"/>
            <a:ext cx="4108240" cy="62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9"/>
              </a:lnSpc>
            </a:pPr>
            <a:r>
              <a:rPr lang="en-US" sz="3899" dirty="0">
                <a:solidFill>
                  <a:srgbClr val="191970"/>
                </a:solidFill>
                <a:latin typeface="Open Sauce Bold"/>
              </a:rPr>
              <a:t>House building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064438" y="3120958"/>
            <a:ext cx="5084845" cy="62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9"/>
              </a:lnSpc>
            </a:pPr>
            <a:r>
              <a:rPr lang="en-US" sz="3899">
                <a:solidFill>
                  <a:srgbClr val="191970"/>
                </a:solidFill>
                <a:latin typeface="Open Sauce Bold"/>
              </a:rPr>
              <a:t>Sculpting an identity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699850" y="1120542"/>
            <a:ext cx="920225" cy="920225"/>
            <a:chOff x="0" y="0"/>
            <a:chExt cx="1226967" cy="1226967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Open Sauce Bold"/>
                </a:rPr>
                <a:t>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699850" y="2993268"/>
            <a:ext cx="920225" cy="920225"/>
            <a:chOff x="0" y="0"/>
            <a:chExt cx="1226967" cy="1226967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FFFFF"/>
                  </a:solidFill>
                  <a:latin typeface="Open Sauce Bold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742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16523" y="4458335"/>
            <a:ext cx="5889342" cy="1475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40"/>
              </a:lnSpc>
            </a:pPr>
            <a:r>
              <a:rPr lang="en-US" sz="10400" dirty="0">
                <a:solidFill>
                  <a:srgbClr val="191970"/>
                </a:solidFill>
                <a:latin typeface="Open Sauce Bold"/>
              </a:rPr>
              <a:t>AGENDA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064438" y="1248232"/>
            <a:ext cx="4108240" cy="62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9"/>
              </a:lnSpc>
            </a:pPr>
            <a:r>
              <a:rPr lang="en-US" sz="3899" dirty="0">
                <a:solidFill>
                  <a:srgbClr val="191970"/>
                </a:solidFill>
                <a:latin typeface="Open Sauce Bold"/>
              </a:rPr>
              <a:t>House building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064438" y="3120958"/>
            <a:ext cx="5084845" cy="62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9"/>
              </a:lnSpc>
            </a:pPr>
            <a:r>
              <a:rPr lang="en-US" sz="3899">
                <a:solidFill>
                  <a:srgbClr val="191970"/>
                </a:solidFill>
                <a:latin typeface="Open Sauce Bold"/>
              </a:rPr>
              <a:t>Sculpting an identity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064438" y="4993683"/>
            <a:ext cx="3250011" cy="62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9"/>
              </a:lnSpc>
            </a:pPr>
            <a:r>
              <a:rPr lang="en-US" sz="3899">
                <a:solidFill>
                  <a:srgbClr val="191970"/>
                </a:solidFill>
                <a:latin typeface="Open Sauce Bold"/>
              </a:rPr>
              <a:t>Be magnetic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699850" y="1120542"/>
            <a:ext cx="920225" cy="920225"/>
            <a:chOff x="0" y="0"/>
            <a:chExt cx="1226967" cy="1226967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Open Sauce Bold"/>
                </a:rPr>
                <a:t>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699850" y="2993268"/>
            <a:ext cx="920225" cy="920225"/>
            <a:chOff x="0" y="0"/>
            <a:chExt cx="1226967" cy="1226967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FFFFF"/>
                  </a:solidFill>
                  <a:latin typeface="Open Sauce Bold"/>
                </a:rPr>
                <a:t>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699850" y="4865993"/>
            <a:ext cx="920225" cy="920225"/>
            <a:chOff x="0" y="0"/>
            <a:chExt cx="1226967" cy="1226967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FFFFF"/>
                  </a:solidFill>
                  <a:latin typeface="Open Sauce Bold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913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16523" y="4458335"/>
            <a:ext cx="5889342" cy="1475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40"/>
              </a:lnSpc>
            </a:pPr>
            <a:r>
              <a:rPr lang="en-US" sz="10400" dirty="0">
                <a:solidFill>
                  <a:srgbClr val="191970"/>
                </a:solidFill>
                <a:latin typeface="Open Sauce Bold"/>
              </a:rPr>
              <a:t>AGENDA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064438" y="1248232"/>
            <a:ext cx="4108240" cy="62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9"/>
              </a:lnSpc>
            </a:pPr>
            <a:r>
              <a:rPr lang="en-US" sz="3899" dirty="0">
                <a:solidFill>
                  <a:srgbClr val="191970"/>
                </a:solidFill>
                <a:latin typeface="Open Sauce Bold"/>
              </a:rPr>
              <a:t>House building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064438" y="3120958"/>
            <a:ext cx="5084845" cy="62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9"/>
              </a:lnSpc>
            </a:pPr>
            <a:r>
              <a:rPr lang="en-US" sz="3899">
                <a:solidFill>
                  <a:srgbClr val="191970"/>
                </a:solidFill>
                <a:latin typeface="Open Sauce Bold"/>
              </a:rPr>
              <a:t>Sculpting an identity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064438" y="4993683"/>
            <a:ext cx="3250011" cy="62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9"/>
              </a:lnSpc>
            </a:pPr>
            <a:r>
              <a:rPr lang="en-US" sz="3899">
                <a:solidFill>
                  <a:srgbClr val="191970"/>
                </a:solidFill>
                <a:latin typeface="Open Sauce Bold"/>
              </a:rPr>
              <a:t>Be magnetic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699850" y="1120542"/>
            <a:ext cx="920225" cy="920225"/>
            <a:chOff x="0" y="0"/>
            <a:chExt cx="1226967" cy="1226967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Open Sauce Bold"/>
                </a:rPr>
                <a:t>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699850" y="2993268"/>
            <a:ext cx="920225" cy="920225"/>
            <a:chOff x="0" y="0"/>
            <a:chExt cx="1226967" cy="1226967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FFFFF"/>
                  </a:solidFill>
                  <a:latin typeface="Open Sauce Bold"/>
                </a:rPr>
                <a:t>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699850" y="4865993"/>
            <a:ext cx="920225" cy="920225"/>
            <a:chOff x="0" y="0"/>
            <a:chExt cx="1226967" cy="1226967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FFFFF"/>
                  </a:solidFill>
                  <a:latin typeface="Open Sauce Bold"/>
                </a:rPr>
                <a:t>3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699850" y="6738718"/>
            <a:ext cx="920225" cy="920225"/>
            <a:chOff x="0" y="0"/>
            <a:chExt cx="1226967" cy="1226967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Open Sauce Bold"/>
                </a:rPr>
                <a:t>4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1064438" y="6866408"/>
            <a:ext cx="5324968" cy="605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69"/>
              </a:lnSpc>
            </a:pPr>
            <a:r>
              <a:rPr lang="en-US" sz="3899" dirty="0">
                <a:solidFill>
                  <a:srgbClr val="191970"/>
                </a:solidFill>
                <a:latin typeface="Open Sauce Bold"/>
              </a:rPr>
              <a:t>Recruitment strategy</a:t>
            </a:r>
          </a:p>
        </p:txBody>
      </p:sp>
    </p:spTree>
    <p:extLst>
      <p:ext uri="{BB962C8B-B14F-4D97-AF65-F5344CB8AC3E}">
        <p14:creationId xmlns:p14="http://schemas.microsoft.com/office/powerpoint/2010/main" val="257411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526715"/>
              </p:ext>
            </p:extLst>
          </p:nvPr>
        </p:nvGraphicFramePr>
        <p:xfrm>
          <a:off x="7482537" y="2128826"/>
          <a:ext cx="9776762" cy="6029348"/>
        </p:xfrm>
        <a:graphic>
          <a:graphicData uri="http://schemas.openxmlformats.org/drawingml/2006/table">
            <a:tbl>
              <a:tblPr/>
              <a:tblGrid>
                <a:gridCol w="4888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8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1028700" y="4473892"/>
            <a:ext cx="5515448" cy="126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39"/>
              </a:lnSpc>
            </a:pPr>
            <a:r>
              <a:rPr lang="en-US" sz="7799">
                <a:solidFill>
                  <a:srgbClr val="191970"/>
                </a:solidFill>
                <a:latin typeface="Open Sauce Bold"/>
              </a:rPr>
              <a:t>ABOUT ME</a:t>
            </a:r>
          </a:p>
        </p:txBody>
      </p:sp>
    </p:spTree>
    <p:extLst>
      <p:ext uri="{BB962C8B-B14F-4D97-AF65-F5344CB8AC3E}">
        <p14:creationId xmlns:p14="http://schemas.microsoft.com/office/powerpoint/2010/main" val="256009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16523" y="4458335"/>
            <a:ext cx="5889342" cy="1475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40"/>
              </a:lnSpc>
            </a:pPr>
            <a:r>
              <a:rPr lang="en-US" sz="10400" dirty="0">
                <a:solidFill>
                  <a:srgbClr val="191970"/>
                </a:solidFill>
                <a:latin typeface="Open Sauce Bold"/>
              </a:rPr>
              <a:t>AGENDA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064438" y="1248232"/>
            <a:ext cx="4108240" cy="62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9"/>
              </a:lnSpc>
            </a:pPr>
            <a:r>
              <a:rPr lang="en-US" sz="3899" dirty="0">
                <a:solidFill>
                  <a:srgbClr val="191970"/>
                </a:solidFill>
                <a:latin typeface="Open Sauce Bold"/>
              </a:rPr>
              <a:t>House building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064438" y="3120958"/>
            <a:ext cx="5084845" cy="62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9"/>
              </a:lnSpc>
            </a:pPr>
            <a:r>
              <a:rPr lang="en-US" sz="3899">
                <a:solidFill>
                  <a:srgbClr val="191970"/>
                </a:solidFill>
                <a:latin typeface="Open Sauce Bold"/>
              </a:rPr>
              <a:t>Sculpting an identity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064438" y="4993683"/>
            <a:ext cx="3250011" cy="62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9"/>
              </a:lnSpc>
            </a:pPr>
            <a:r>
              <a:rPr lang="en-US" sz="3899">
                <a:solidFill>
                  <a:srgbClr val="191970"/>
                </a:solidFill>
                <a:latin typeface="Open Sauce Bold"/>
              </a:rPr>
              <a:t>Be magnetic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699850" y="1120542"/>
            <a:ext cx="920225" cy="920225"/>
            <a:chOff x="0" y="0"/>
            <a:chExt cx="1226967" cy="1226967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Open Sauce Bold"/>
                </a:rPr>
                <a:t>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699850" y="2993268"/>
            <a:ext cx="920225" cy="920225"/>
            <a:chOff x="0" y="0"/>
            <a:chExt cx="1226967" cy="1226967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FFFFF"/>
                  </a:solidFill>
                  <a:latin typeface="Open Sauce Bold"/>
                </a:rPr>
                <a:t>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699850" y="4865993"/>
            <a:ext cx="920225" cy="920225"/>
            <a:chOff x="0" y="0"/>
            <a:chExt cx="1226967" cy="1226967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FFFFF"/>
                  </a:solidFill>
                  <a:latin typeface="Open Sauce Bold"/>
                </a:rPr>
                <a:t>3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699850" y="6738718"/>
            <a:ext cx="920225" cy="920225"/>
            <a:chOff x="0" y="0"/>
            <a:chExt cx="1226967" cy="1226967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Open Sauce Bold"/>
                </a:rPr>
                <a:t>4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1064438" y="6866408"/>
            <a:ext cx="5324968" cy="605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69"/>
              </a:lnSpc>
            </a:pPr>
            <a:r>
              <a:rPr lang="en-US" sz="3899" dirty="0">
                <a:solidFill>
                  <a:srgbClr val="191970"/>
                </a:solidFill>
                <a:latin typeface="Open Sauce Bold"/>
              </a:rPr>
              <a:t>Recruitment strategy</a:t>
            </a:r>
          </a:p>
        </p:txBody>
      </p:sp>
      <p:grpSp>
        <p:nvGrpSpPr>
          <p:cNvPr id="23" name="Group 18">
            <a:extLst>
              <a:ext uri="{FF2B5EF4-FFF2-40B4-BE49-F238E27FC236}">
                <a16:creationId xmlns:a16="http://schemas.microsoft.com/office/drawing/2014/main" id="{0975FF55-9D96-C930-95DE-1BCBF26611E7}"/>
              </a:ext>
            </a:extLst>
          </p:cNvPr>
          <p:cNvGrpSpPr/>
          <p:nvPr/>
        </p:nvGrpSpPr>
        <p:grpSpPr>
          <a:xfrm>
            <a:off x="9699850" y="8444810"/>
            <a:ext cx="920225" cy="920225"/>
            <a:chOff x="0" y="0"/>
            <a:chExt cx="1226967" cy="1226967"/>
          </a:xfrm>
        </p:grpSpPr>
        <p:grpSp>
          <p:nvGrpSpPr>
            <p:cNvPr id="24" name="Group 19">
              <a:extLst>
                <a:ext uri="{FF2B5EF4-FFF2-40B4-BE49-F238E27FC236}">
                  <a16:creationId xmlns:a16="http://schemas.microsoft.com/office/drawing/2014/main" id="{6C03F3EC-6AB4-C216-5F98-AC790CEA3E15}"/>
                </a:ext>
              </a:extLst>
            </p:cNvPr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26" name="Freeform 20">
                <a:extLst>
                  <a:ext uri="{FF2B5EF4-FFF2-40B4-BE49-F238E27FC236}">
                    <a16:creationId xmlns:a16="http://schemas.microsoft.com/office/drawing/2014/main" id="{28331439-CF30-7667-8625-61FB40AE5889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35F07F2B-4966-9E98-3048-ECE05A2EE318}"/>
                </a:ext>
              </a:extLst>
            </p:cNvPr>
            <p:cNvSpPr txBox="1"/>
            <p:nvPr/>
          </p:nvSpPr>
          <p:spPr>
            <a:xfrm>
              <a:off x="185337" y="327733"/>
              <a:ext cx="856294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Open Sauce Bold"/>
                </a:rPr>
                <a:t>5</a:t>
              </a:r>
            </a:p>
          </p:txBody>
        </p:sp>
      </p:grpSp>
      <p:sp>
        <p:nvSpPr>
          <p:cNvPr id="27" name="TextBox 22">
            <a:extLst>
              <a:ext uri="{FF2B5EF4-FFF2-40B4-BE49-F238E27FC236}">
                <a16:creationId xmlns:a16="http://schemas.microsoft.com/office/drawing/2014/main" id="{0EB5B8BA-849F-B21D-7981-D4C4035ED047}"/>
              </a:ext>
            </a:extLst>
          </p:cNvPr>
          <p:cNvSpPr txBox="1"/>
          <p:nvPr/>
        </p:nvSpPr>
        <p:spPr>
          <a:xfrm>
            <a:off x="11064438" y="8572500"/>
            <a:ext cx="3430246" cy="62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9"/>
              </a:lnSpc>
            </a:pPr>
            <a:r>
              <a:rPr lang="en-US" sz="3899" dirty="0">
                <a:solidFill>
                  <a:srgbClr val="191970"/>
                </a:solidFill>
                <a:latin typeface="Open Sauce Bold"/>
              </a:rPr>
              <a:t>The roadmap</a:t>
            </a:r>
          </a:p>
        </p:txBody>
      </p:sp>
    </p:spTree>
    <p:extLst>
      <p:ext uri="{BB962C8B-B14F-4D97-AF65-F5344CB8AC3E}">
        <p14:creationId xmlns:p14="http://schemas.microsoft.com/office/powerpoint/2010/main" val="323518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440755" y="1028700"/>
            <a:ext cx="7818545" cy="8229600"/>
            <a:chOff x="0" y="0"/>
            <a:chExt cx="5845810" cy="6153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45810" cy="6153150"/>
            </a:xfrm>
            <a:custGeom>
              <a:avLst/>
              <a:gdLst/>
              <a:ahLst/>
              <a:cxnLst/>
              <a:rect l="l" t="t" r="r" b="b"/>
              <a:pathLst>
                <a:path w="5845810" h="6153150">
                  <a:moveTo>
                    <a:pt x="4033520" y="0"/>
                  </a:moveTo>
                  <a:lnTo>
                    <a:pt x="1811020" y="0"/>
                  </a:lnTo>
                  <a:cubicBezTo>
                    <a:pt x="811530" y="0"/>
                    <a:pt x="0" y="811530"/>
                    <a:pt x="0" y="1812290"/>
                  </a:cubicBezTo>
                  <a:lnTo>
                    <a:pt x="0" y="1812290"/>
                  </a:lnTo>
                  <a:cubicBezTo>
                    <a:pt x="0" y="2733040"/>
                    <a:pt x="687070" y="3493770"/>
                    <a:pt x="1577340" y="3609340"/>
                  </a:cubicBezTo>
                  <a:lnTo>
                    <a:pt x="0" y="6153150"/>
                  </a:lnTo>
                  <a:lnTo>
                    <a:pt x="4333240" y="6153150"/>
                  </a:lnTo>
                  <a:cubicBezTo>
                    <a:pt x="5168900" y="6153150"/>
                    <a:pt x="5845810" y="5476240"/>
                    <a:pt x="5845810" y="4640580"/>
                  </a:cubicBezTo>
                  <a:lnTo>
                    <a:pt x="5845810" y="1812290"/>
                  </a:lnTo>
                  <a:lnTo>
                    <a:pt x="5845810" y="1812290"/>
                  </a:lnTo>
                  <a:cubicBezTo>
                    <a:pt x="5845810" y="811530"/>
                    <a:pt x="5034280" y="0"/>
                    <a:pt x="4033520" y="0"/>
                  </a:cubicBezTo>
                  <a:close/>
                </a:path>
              </a:pathLst>
            </a:custGeom>
            <a:blipFill>
              <a:blip r:embed="rId2"/>
              <a:stretch>
                <a:fillRect l="-28943" r="-2894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655202"/>
            <a:ext cx="7560287" cy="1413747"/>
            <a:chOff x="0" y="0"/>
            <a:chExt cx="10080382" cy="1884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58595" cy="1884996"/>
            </a:xfrm>
            <a:custGeom>
              <a:avLst/>
              <a:gdLst/>
              <a:ahLst/>
              <a:cxnLst/>
              <a:rect l="l" t="t" r="r" b="b"/>
              <a:pathLst>
                <a:path w="1858595" h="1884996">
                  <a:moveTo>
                    <a:pt x="0" y="0"/>
                  </a:moveTo>
                  <a:lnTo>
                    <a:pt x="1858595" y="0"/>
                  </a:lnTo>
                  <a:lnTo>
                    <a:pt x="1858595" y="1884996"/>
                  </a:lnTo>
                  <a:lnTo>
                    <a:pt x="0" y="1884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2085425" y="670731"/>
              <a:ext cx="7994957" cy="4839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</a:pPr>
              <a:r>
                <a:rPr lang="en-US" sz="2199" dirty="0">
                  <a:solidFill>
                    <a:srgbClr val="191970"/>
                  </a:solidFill>
                  <a:latin typeface="Open Sauce Bold"/>
                </a:rPr>
                <a:t>2023 E.H.C HOCKEY BUSINESS FORUM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2762567"/>
            <a:ext cx="7560287" cy="4761865"/>
            <a:chOff x="0" y="0"/>
            <a:chExt cx="10080383" cy="6349153"/>
          </a:xfrm>
        </p:grpSpPr>
        <p:sp>
          <p:nvSpPr>
            <p:cNvPr id="8" name="TextBox 8"/>
            <p:cNvSpPr txBox="1"/>
            <p:nvPr/>
          </p:nvSpPr>
          <p:spPr>
            <a:xfrm>
              <a:off x="0" y="104775"/>
              <a:ext cx="10080383" cy="3932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440"/>
                </a:lnSpc>
              </a:pPr>
              <a:r>
                <a:rPr lang="en-US" sz="10400">
                  <a:solidFill>
                    <a:srgbClr val="191970"/>
                  </a:solidFill>
                  <a:latin typeface="Open Sauce Bold"/>
                </a:rPr>
                <a:t>House building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675293"/>
              <a:ext cx="9737293" cy="1673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69"/>
                </a:lnSpc>
              </a:pPr>
              <a:r>
                <a:rPr lang="en-US" sz="3899" dirty="0">
                  <a:solidFill>
                    <a:srgbClr val="191970"/>
                  </a:solidFill>
                  <a:latin typeface="Open Sauce"/>
                </a:rPr>
                <a:t>Find the formula to create solid foundations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5183"/>
            <a:ext cx="14240069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80"/>
              </a:lnSpc>
            </a:pPr>
            <a:r>
              <a:rPr lang="en-US" sz="7800">
                <a:solidFill>
                  <a:srgbClr val="191970"/>
                </a:solidFill>
                <a:latin typeface="Open Sauce Bold"/>
              </a:rPr>
              <a:t>Which type of architects? </a:t>
            </a:r>
          </a:p>
        </p:txBody>
      </p:sp>
    </p:spTree>
    <p:extLst>
      <p:ext uri="{BB962C8B-B14F-4D97-AF65-F5344CB8AC3E}">
        <p14:creationId xmlns:p14="http://schemas.microsoft.com/office/powerpoint/2010/main" val="3377295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5183"/>
            <a:ext cx="14240069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80"/>
              </a:lnSpc>
            </a:pPr>
            <a:r>
              <a:rPr lang="en-US" sz="7800">
                <a:solidFill>
                  <a:srgbClr val="191970"/>
                </a:solidFill>
                <a:latin typeface="Open Sauce Bold"/>
              </a:rPr>
              <a:t>Which type of architects?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90612" y="5381197"/>
            <a:ext cx="4302848" cy="2700476"/>
            <a:chOff x="0" y="0"/>
            <a:chExt cx="5737131" cy="3600635"/>
          </a:xfrm>
        </p:grpSpPr>
        <p:sp>
          <p:nvSpPr>
            <p:cNvPr id="4" name="TextBox 4"/>
            <p:cNvSpPr txBox="1"/>
            <p:nvPr/>
          </p:nvSpPr>
          <p:spPr>
            <a:xfrm>
              <a:off x="0" y="1081167"/>
              <a:ext cx="5737131" cy="2519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70"/>
                </a:lnSpc>
              </a:pPr>
              <a:r>
                <a:rPr lang="en-US" sz="2900" dirty="0">
                  <a:solidFill>
                    <a:srgbClr val="191970"/>
                  </a:solidFill>
                  <a:latin typeface="Open Sauce"/>
                </a:rPr>
                <a:t>The person at the head of the club is highly involved in the sporting decisions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737131" cy="717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19"/>
                </a:lnSpc>
              </a:pPr>
              <a:r>
                <a:rPr lang="en-US" sz="3399">
                  <a:solidFill>
                    <a:srgbClr val="191970"/>
                  </a:solidFill>
                  <a:latin typeface="Open Sauce Bold"/>
                </a:rPr>
                <a:t>Presidential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90613" y="4040161"/>
            <a:ext cx="920225" cy="920225"/>
            <a:chOff x="0" y="0"/>
            <a:chExt cx="1226967" cy="122696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4F1F1"/>
                  </a:solidFill>
                  <a:latin typeface="Open Sauce Bold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51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5183"/>
            <a:ext cx="14240069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80"/>
              </a:lnSpc>
            </a:pPr>
            <a:r>
              <a:rPr lang="en-US" sz="7800">
                <a:solidFill>
                  <a:srgbClr val="191970"/>
                </a:solidFill>
                <a:latin typeface="Open Sauce Bold"/>
              </a:rPr>
              <a:t>Which type of architects?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90612" y="5381197"/>
            <a:ext cx="4302848" cy="2700476"/>
            <a:chOff x="0" y="0"/>
            <a:chExt cx="5737131" cy="3600635"/>
          </a:xfrm>
        </p:grpSpPr>
        <p:sp>
          <p:nvSpPr>
            <p:cNvPr id="4" name="TextBox 4"/>
            <p:cNvSpPr txBox="1"/>
            <p:nvPr/>
          </p:nvSpPr>
          <p:spPr>
            <a:xfrm>
              <a:off x="0" y="1081167"/>
              <a:ext cx="5737131" cy="2519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70"/>
                </a:lnSpc>
              </a:pPr>
              <a:r>
                <a:rPr lang="en-US" sz="2900" dirty="0">
                  <a:solidFill>
                    <a:srgbClr val="191970"/>
                  </a:solidFill>
                  <a:latin typeface="Open Sauce"/>
                </a:rPr>
                <a:t>The person at the head of the club is highly involved in the sporting decisions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737131" cy="717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19"/>
                </a:lnSpc>
              </a:pPr>
              <a:r>
                <a:rPr lang="en-US" sz="3399">
                  <a:solidFill>
                    <a:srgbClr val="191970"/>
                  </a:solidFill>
                  <a:latin typeface="Open Sauce Bold"/>
                </a:rPr>
                <a:t>Presidential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65060" y="5381197"/>
            <a:ext cx="4881704" cy="2300426"/>
            <a:chOff x="0" y="0"/>
            <a:chExt cx="6508939" cy="3067235"/>
          </a:xfrm>
        </p:grpSpPr>
        <p:sp>
          <p:nvSpPr>
            <p:cNvPr id="7" name="TextBox 7"/>
            <p:cNvSpPr txBox="1"/>
            <p:nvPr/>
          </p:nvSpPr>
          <p:spPr>
            <a:xfrm>
              <a:off x="0" y="1182767"/>
              <a:ext cx="6508939" cy="1884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70"/>
                </a:lnSpc>
              </a:pPr>
              <a:r>
                <a:rPr lang="en-US" sz="2900">
                  <a:solidFill>
                    <a:srgbClr val="191970"/>
                  </a:solidFill>
                  <a:latin typeface="Open Sauce"/>
                </a:rPr>
                <a:t>The GM &amp; head coach find and reach out to players together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508939" cy="717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19"/>
                </a:lnSpc>
              </a:pPr>
              <a:r>
                <a:rPr lang="en-US" sz="3399">
                  <a:solidFill>
                    <a:srgbClr val="191970"/>
                  </a:solidFill>
                  <a:latin typeface="Open Sauce Bold"/>
                </a:rPr>
                <a:t>Tandem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90613" y="4040161"/>
            <a:ext cx="920225" cy="920225"/>
            <a:chOff x="0" y="0"/>
            <a:chExt cx="1226967" cy="122696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4F1F1"/>
                  </a:solidFill>
                  <a:latin typeface="Open Sauce Bold"/>
                </a:rPr>
                <a:t>01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65060" y="4040161"/>
            <a:ext cx="920225" cy="920225"/>
            <a:chOff x="0" y="0"/>
            <a:chExt cx="1226967" cy="1226967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4F1F1"/>
                  </a:solidFill>
                  <a:latin typeface="Open Sauce Bold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568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5183"/>
            <a:ext cx="14240069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80"/>
              </a:lnSpc>
            </a:pPr>
            <a:r>
              <a:rPr lang="en-US" sz="7800">
                <a:solidFill>
                  <a:srgbClr val="191970"/>
                </a:solidFill>
                <a:latin typeface="Open Sauce Bold"/>
              </a:rPr>
              <a:t>Which type of architects?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90612" y="5381197"/>
            <a:ext cx="4302848" cy="2700476"/>
            <a:chOff x="0" y="0"/>
            <a:chExt cx="5737131" cy="3600635"/>
          </a:xfrm>
        </p:grpSpPr>
        <p:sp>
          <p:nvSpPr>
            <p:cNvPr id="4" name="TextBox 4"/>
            <p:cNvSpPr txBox="1"/>
            <p:nvPr/>
          </p:nvSpPr>
          <p:spPr>
            <a:xfrm>
              <a:off x="0" y="1081167"/>
              <a:ext cx="5737131" cy="2519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70"/>
                </a:lnSpc>
              </a:pPr>
              <a:r>
                <a:rPr lang="en-US" sz="2900" dirty="0">
                  <a:solidFill>
                    <a:srgbClr val="191970"/>
                  </a:solidFill>
                  <a:latin typeface="Open Sauce"/>
                </a:rPr>
                <a:t>The person at the head of the club is highly involved in the sporting decisions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737131" cy="717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19"/>
                </a:lnSpc>
              </a:pPr>
              <a:r>
                <a:rPr lang="en-US" sz="3399">
                  <a:solidFill>
                    <a:srgbClr val="191970"/>
                  </a:solidFill>
                  <a:latin typeface="Open Sauce Bold"/>
                </a:rPr>
                <a:t>Presidential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65060" y="5381197"/>
            <a:ext cx="4881704" cy="2300426"/>
            <a:chOff x="0" y="0"/>
            <a:chExt cx="6508939" cy="3067235"/>
          </a:xfrm>
        </p:grpSpPr>
        <p:sp>
          <p:nvSpPr>
            <p:cNvPr id="7" name="TextBox 7"/>
            <p:cNvSpPr txBox="1"/>
            <p:nvPr/>
          </p:nvSpPr>
          <p:spPr>
            <a:xfrm>
              <a:off x="0" y="1182767"/>
              <a:ext cx="6508939" cy="1884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70"/>
                </a:lnSpc>
              </a:pPr>
              <a:r>
                <a:rPr lang="en-US" sz="2900">
                  <a:solidFill>
                    <a:srgbClr val="191970"/>
                  </a:solidFill>
                  <a:latin typeface="Open Sauce"/>
                </a:rPr>
                <a:t>The GM &amp; head coach find and reach out to players together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508939" cy="717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19"/>
                </a:lnSpc>
              </a:pPr>
              <a:r>
                <a:rPr lang="en-US" sz="3399">
                  <a:solidFill>
                    <a:srgbClr val="191970"/>
                  </a:solidFill>
                  <a:latin typeface="Open Sauce Bold"/>
                </a:rPr>
                <a:t>Tandem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89830" y="5381197"/>
            <a:ext cx="4307558" cy="2224226"/>
            <a:chOff x="0" y="0"/>
            <a:chExt cx="5743410" cy="2965635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081167"/>
              <a:ext cx="5743410" cy="1884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70"/>
                </a:lnSpc>
              </a:pPr>
              <a:r>
                <a:rPr lang="en-US" sz="2900">
                  <a:solidFill>
                    <a:srgbClr val="191970"/>
                  </a:solidFill>
                  <a:latin typeface="Open Sauce"/>
                </a:rPr>
                <a:t>The head coach shapes the profiles and the GM finds the names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5743410" cy="717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19"/>
                </a:lnSpc>
              </a:pPr>
              <a:r>
                <a:rPr lang="en-US" sz="3399">
                  <a:solidFill>
                    <a:srgbClr val="191970"/>
                  </a:solidFill>
                  <a:latin typeface="Open Sauce Bold"/>
                </a:rPr>
                <a:t>Split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90613" y="4040161"/>
            <a:ext cx="920225" cy="920225"/>
            <a:chOff x="0" y="0"/>
            <a:chExt cx="1226967" cy="122696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4F1F1"/>
                  </a:solidFill>
                  <a:latin typeface="Open Sauce Bold"/>
                </a:rPr>
                <a:t>01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65060" y="4040161"/>
            <a:ext cx="920225" cy="920225"/>
            <a:chOff x="0" y="0"/>
            <a:chExt cx="1226967" cy="1226967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4F1F1"/>
                  </a:solidFill>
                  <a:latin typeface="Open Sauce Bold"/>
                </a:rPr>
                <a:t>02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889830" y="4040161"/>
            <a:ext cx="920225" cy="920225"/>
            <a:chOff x="0" y="0"/>
            <a:chExt cx="1226967" cy="1226967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4F1F1"/>
                  </a:solidFill>
                  <a:latin typeface="Open Sauce Bold"/>
                </a:rPr>
                <a:t>03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5183"/>
            <a:ext cx="14240069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80"/>
              </a:lnSpc>
            </a:pPr>
            <a:r>
              <a:rPr lang="en-US" sz="7800">
                <a:solidFill>
                  <a:srgbClr val="191970"/>
                </a:solidFill>
                <a:latin typeface="Open Sauce Bold"/>
              </a:rPr>
              <a:t>Which type of architects?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90612" y="5381197"/>
            <a:ext cx="4302848" cy="2700476"/>
            <a:chOff x="0" y="0"/>
            <a:chExt cx="5737131" cy="3600635"/>
          </a:xfrm>
        </p:grpSpPr>
        <p:sp>
          <p:nvSpPr>
            <p:cNvPr id="4" name="TextBox 4"/>
            <p:cNvSpPr txBox="1"/>
            <p:nvPr/>
          </p:nvSpPr>
          <p:spPr>
            <a:xfrm>
              <a:off x="0" y="1081167"/>
              <a:ext cx="5737131" cy="2519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70"/>
                </a:lnSpc>
              </a:pPr>
              <a:r>
                <a:rPr lang="en-US" sz="2900" dirty="0">
                  <a:solidFill>
                    <a:srgbClr val="191970"/>
                  </a:solidFill>
                  <a:latin typeface="Open Sauce"/>
                </a:rPr>
                <a:t>The person at the head of the club is highly involved in the sporting decisions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737131" cy="717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19"/>
                </a:lnSpc>
              </a:pPr>
              <a:r>
                <a:rPr lang="en-US" sz="3399">
                  <a:solidFill>
                    <a:srgbClr val="191970"/>
                  </a:solidFill>
                  <a:latin typeface="Open Sauce Bold"/>
                </a:rPr>
                <a:t>Presidential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65060" y="5381197"/>
            <a:ext cx="4881704" cy="2300426"/>
            <a:chOff x="0" y="0"/>
            <a:chExt cx="6508939" cy="3067235"/>
          </a:xfrm>
        </p:grpSpPr>
        <p:sp>
          <p:nvSpPr>
            <p:cNvPr id="7" name="TextBox 7"/>
            <p:cNvSpPr txBox="1"/>
            <p:nvPr/>
          </p:nvSpPr>
          <p:spPr>
            <a:xfrm>
              <a:off x="0" y="1182767"/>
              <a:ext cx="6508939" cy="1884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70"/>
                </a:lnSpc>
              </a:pPr>
              <a:r>
                <a:rPr lang="en-US" sz="2900">
                  <a:solidFill>
                    <a:srgbClr val="191970"/>
                  </a:solidFill>
                  <a:latin typeface="Open Sauce"/>
                </a:rPr>
                <a:t>The GM &amp; head coach find and reach out to players together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508939" cy="717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19"/>
                </a:lnSpc>
              </a:pPr>
              <a:r>
                <a:rPr lang="en-US" sz="3399">
                  <a:solidFill>
                    <a:srgbClr val="191970"/>
                  </a:solidFill>
                  <a:latin typeface="Open Sauce Bold"/>
                </a:rPr>
                <a:t>Tandem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89830" y="5381197"/>
            <a:ext cx="4307558" cy="2224226"/>
            <a:chOff x="0" y="0"/>
            <a:chExt cx="5743410" cy="2965635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081167"/>
              <a:ext cx="5743410" cy="1884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70"/>
                </a:lnSpc>
              </a:pPr>
              <a:r>
                <a:rPr lang="en-US" sz="2900">
                  <a:solidFill>
                    <a:srgbClr val="191970"/>
                  </a:solidFill>
                  <a:latin typeface="Open Sauce"/>
                </a:rPr>
                <a:t>The head coach shapes the profiles and the GM finds the names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5743410" cy="717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19"/>
                </a:lnSpc>
              </a:pPr>
              <a:r>
                <a:rPr lang="en-US" sz="3399">
                  <a:solidFill>
                    <a:srgbClr val="191970"/>
                  </a:solidFill>
                  <a:latin typeface="Open Sauce Bold"/>
                </a:rPr>
                <a:t>Split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90613" y="4040161"/>
            <a:ext cx="920225" cy="920225"/>
            <a:chOff x="0" y="0"/>
            <a:chExt cx="1226967" cy="122696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4F1F1"/>
                  </a:solidFill>
                  <a:latin typeface="Open Sauce Bold"/>
                </a:rPr>
                <a:t>01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65060" y="4040161"/>
            <a:ext cx="920225" cy="920225"/>
            <a:chOff x="0" y="0"/>
            <a:chExt cx="1226967" cy="1226967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4F1F1"/>
                  </a:solidFill>
                  <a:latin typeface="Open Sauce Bold"/>
                </a:rPr>
                <a:t>02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889830" y="4040161"/>
            <a:ext cx="920225" cy="920225"/>
            <a:chOff x="0" y="0"/>
            <a:chExt cx="1226967" cy="1226967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185336" y="327733"/>
              <a:ext cx="856294" cy="590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 dirty="0">
                  <a:solidFill>
                    <a:srgbClr val="F4F1F1"/>
                  </a:solidFill>
                  <a:latin typeface="Open Sauce Bold"/>
                </a:rPr>
                <a:t>03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83CF949-185B-51B4-5964-4758CB859DE5}"/>
              </a:ext>
            </a:extLst>
          </p:cNvPr>
          <p:cNvSpPr/>
          <p:nvPr/>
        </p:nvSpPr>
        <p:spPr>
          <a:xfrm>
            <a:off x="12655215" y="3890673"/>
            <a:ext cx="4776788" cy="4191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26680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440755" y="1028700"/>
            <a:ext cx="7818545" cy="8229600"/>
            <a:chOff x="0" y="0"/>
            <a:chExt cx="5845810" cy="6153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45810" cy="6153150"/>
            </a:xfrm>
            <a:custGeom>
              <a:avLst/>
              <a:gdLst/>
              <a:ahLst/>
              <a:cxnLst/>
              <a:rect l="l" t="t" r="r" b="b"/>
              <a:pathLst>
                <a:path w="5845810" h="6153150">
                  <a:moveTo>
                    <a:pt x="4033520" y="0"/>
                  </a:moveTo>
                  <a:lnTo>
                    <a:pt x="1811020" y="0"/>
                  </a:lnTo>
                  <a:cubicBezTo>
                    <a:pt x="811530" y="0"/>
                    <a:pt x="0" y="811530"/>
                    <a:pt x="0" y="1812290"/>
                  </a:cubicBezTo>
                  <a:lnTo>
                    <a:pt x="0" y="1812290"/>
                  </a:lnTo>
                  <a:cubicBezTo>
                    <a:pt x="0" y="2733040"/>
                    <a:pt x="687070" y="3493770"/>
                    <a:pt x="1577340" y="3609340"/>
                  </a:cubicBezTo>
                  <a:lnTo>
                    <a:pt x="0" y="6153150"/>
                  </a:lnTo>
                  <a:lnTo>
                    <a:pt x="4333240" y="6153150"/>
                  </a:lnTo>
                  <a:cubicBezTo>
                    <a:pt x="5168900" y="6153150"/>
                    <a:pt x="5845810" y="5476240"/>
                    <a:pt x="5845810" y="4640580"/>
                  </a:cubicBezTo>
                  <a:lnTo>
                    <a:pt x="5845810" y="1812290"/>
                  </a:lnTo>
                  <a:lnTo>
                    <a:pt x="5845810" y="1812290"/>
                  </a:lnTo>
                  <a:cubicBezTo>
                    <a:pt x="5845810" y="811530"/>
                    <a:pt x="5034280" y="0"/>
                    <a:pt x="4033520" y="0"/>
                  </a:cubicBezTo>
                  <a:close/>
                </a:path>
              </a:pathLst>
            </a:custGeom>
            <a:blipFill>
              <a:blip r:embed="rId2"/>
              <a:stretch>
                <a:fillRect l="-28697" r="-2869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655202"/>
            <a:ext cx="7353299" cy="1413747"/>
            <a:chOff x="0" y="0"/>
            <a:chExt cx="9804399" cy="1884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58595" cy="1884996"/>
            </a:xfrm>
            <a:custGeom>
              <a:avLst/>
              <a:gdLst/>
              <a:ahLst/>
              <a:cxnLst/>
              <a:rect l="l" t="t" r="r" b="b"/>
              <a:pathLst>
                <a:path w="1858595" h="1884996">
                  <a:moveTo>
                    <a:pt x="0" y="0"/>
                  </a:moveTo>
                  <a:lnTo>
                    <a:pt x="1858595" y="0"/>
                  </a:lnTo>
                  <a:lnTo>
                    <a:pt x="1858595" y="1884996"/>
                  </a:lnTo>
                  <a:lnTo>
                    <a:pt x="0" y="1884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2085424" y="670731"/>
              <a:ext cx="7718975" cy="4839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</a:pPr>
              <a:r>
                <a:rPr lang="en-US" sz="2199" dirty="0">
                  <a:solidFill>
                    <a:srgbClr val="191970"/>
                  </a:solidFill>
                  <a:latin typeface="Open Sauce Bold"/>
                </a:rPr>
                <a:t>2023 E.H.C HOCKEY BUSINESS FORUM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2763837"/>
            <a:ext cx="7560287" cy="4759325"/>
            <a:chOff x="0" y="0"/>
            <a:chExt cx="10080383" cy="6345767"/>
          </a:xfrm>
        </p:grpSpPr>
        <p:sp>
          <p:nvSpPr>
            <p:cNvPr id="8" name="TextBox 8"/>
            <p:cNvSpPr txBox="1"/>
            <p:nvPr/>
          </p:nvSpPr>
          <p:spPr>
            <a:xfrm>
              <a:off x="0" y="104775"/>
              <a:ext cx="10080383" cy="3932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440"/>
                </a:lnSpc>
              </a:pPr>
              <a:r>
                <a:rPr lang="en-US" sz="10400" dirty="0">
                  <a:solidFill>
                    <a:srgbClr val="191970"/>
                  </a:solidFill>
                  <a:latin typeface="Open Sauce Bold"/>
                </a:rPr>
                <a:t>Sculpting</a:t>
              </a:r>
            </a:p>
            <a:p>
              <a:pPr>
                <a:lnSpc>
                  <a:spcPts val="11440"/>
                </a:lnSpc>
              </a:pPr>
              <a:r>
                <a:rPr lang="en-US" sz="10400" dirty="0">
                  <a:solidFill>
                    <a:srgbClr val="191970"/>
                  </a:solidFill>
                  <a:latin typeface="Open Sauce Bold"/>
                </a:rPr>
                <a:t>an identity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671907"/>
              <a:ext cx="10080383" cy="1673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69"/>
                </a:lnSpc>
              </a:pPr>
              <a:r>
                <a:rPr lang="en-US" sz="3899" dirty="0">
                  <a:solidFill>
                    <a:srgbClr val="191970"/>
                  </a:solidFill>
                  <a:latin typeface="Open Sauce"/>
                </a:rPr>
                <a:t>Sign who you need by knowing who you are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402247"/>
            <a:ext cx="15279476" cy="3482508"/>
            <a:chOff x="0" y="0"/>
            <a:chExt cx="20372634" cy="4643343"/>
          </a:xfrm>
        </p:grpSpPr>
        <p:sp>
          <p:nvSpPr>
            <p:cNvPr id="5" name="Freeform 5"/>
            <p:cNvSpPr/>
            <p:nvPr/>
          </p:nvSpPr>
          <p:spPr>
            <a:xfrm>
              <a:off x="5818870" y="505600"/>
              <a:ext cx="1046335" cy="1046335"/>
            </a:xfrm>
            <a:custGeom>
              <a:avLst/>
              <a:gdLst/>
              <a:ahLst/>
              <a:cxnLst/>
              <a:rect l="l" t="t" r="r" b="b"/>
              <a:pathLst>
                <a:path w="1046335" h="1046335">
                  <a:moveTo>
                    <a:pt x="0" y="0"/>
                  </a:moveTo>
                  <a:lnTo>
                    <a:pt x="1046335" y="0"/>
                  </a:lnTo>
                  <a:lnTo>
                    <a:pt x="1046335" y="1046335"/>
                  </a:lnTo>
                  <a:lnTo>
                    <a:pt x="0" y="1046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0199944" y="398407"/>
              <a:ext cx="1211869" cy="1260722"/>
            </a:xfrm>
            <a:custGeom>
              <a:avLst/>
              <a:gdLst/>
              <a:ahLst/>
              <a:cxnLst/>
              <a:rect l="l" t="t" r="r" b="b"/>
              <a:pathLst>
                <a:path w="1211869" h="1260722">
                  <a:moveTo>
                    <a:pt x="0" y="0"/>
                  </a:moveTo>
                  <a:lnTo>
                    <a:pt x="1211869" y="0"/>
                  </a:lnTo>
                  <a:lnTo>
                    <a:pt x="1211869" y="1260722"/>
                  </a:lnTo>
                  <a:lnTo>
                    <a:pt x="0" y="1260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9109492" y="452459"/>
              <a:ext cx="1263142" cy="1152617"/>
            </a:xfrm>
            <a:custGeom>
              <a:avLst/>
              <a:gdLst/>
              <a:ahLst/>
              <a:cxnLst/>
              <a:rect l="l" t="t" r="r" b="b"/>
              <a:pathLst>
                <a:path w="1263142" h="1152617">
                  <a:moveTo>
                    <a:pt x="0" y="0"/>
                  </a:moveTo>
                  <a:lnTo>
                    <a:pt x="1263142" y="0"/>
                  </a:lnTo>
                  <a:lnTo>
                    <a:pt x="1263142" y="1152617"/>
                  </a:lnTo>
                  <a:lnTo>
                    <a:pt x="0" y="1152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4654590" y="506979"/>
              <a:ext cx="1237763" cy="1068977"/>
            </a:xfrm>
            <a:custGeom>
              <a:avLst/>
              <a:gdLst/>
              <a:ahLst/>
              <a:cxnLst/>
              <a:rect l="l" t="t" r="r" b="b"/>
              <a:pathLst>
                <a:path w="1237763" h="1068977">
                  <a:moveTo>
                    <a:pt x="0" y="0"/>
                  </a:moveTo>
                  <a:lnTo>
                    <a:pt x="1237762" y="0"/>
                  </a:lnTo>
                  <a:lnTo>
                    <a:pt x="1237762" y="1068977"/>
                  </a:lnTo>
                  <a:lnTo>
                    <a:pt x="0" y="106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9" name="Group 19"/>
            <p:cNvGrpSpPr/>
            <p:nvPr/>
          </p:nvGrpSpPr>
          <p:grpSpPr>
            <a:xfrm>
              <a:off x="849428" y="0"/>
              <a:ext cx="2057536" cy="2057536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21" name="Freeform 21"/>
            <p:cNvSpPr/>
            <p:nvPr/>
          </p:nvSpPr>
          <p:spPr>
            <a:xfrm>
              <a:off x="1420670" y="418732"/>
              <a:ext cx="915053" cy="1220071"/>
            </a:xfrm>
            <a:custGeom>
              <a:avLst/>
              <a:gdLst/>
              <a:ahLst/>
              <a:cxnLst/>
              <a:rect l="l" t="t" r="r" b="b"/>
              <a:pathLst>
                <a:path w="915053" h="1220071">
                  <a:moveTo>
                    <a:pt x="0" y="0"/>
                  </a:moveTo>
                  <a:lnTo>
                    <a:pt x="915053" y="0"/>
                  </a:lnTo>
                  <a:lnTo>
                    <a:pt x="915053" y="1220071"/>
                  </a:lnTo>
                  <a:lnTo>
                    <a:pt x="0" y="1220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0" y="2920376"/>
              <a:ext cx="3756392" cy="1722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>
                  <a:solidFill>
                    <a:srgbClr val="191970"/>
                  </a:solidFill>
                  <a:latin typeface="Open Sauce Bold"/>
                </a:rPr>
                <a:t>Playing style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013653" y="3402247"/>
            <a:ext cx="1543152" cy="154315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5392853" y="3781447"/>
            <a:ext cx="784751" cy="784751"/>
          </a:xfrm>
          <a:custGeom>
            <a:avLst/>
            <a:gdLst/>
            <a:ahLst/>
            <a:cxnLst/>
            <a:rect l="l" t="t" r="r" b="b"/>
            <a:pathLst>
              <a:path w="1046335" h="1046335">
                <a:moveTo>
                  <a:pt x="0" y="0"/>
                </a:moveTo>
                <a:lnTo>
                  <a:pt x="1046335" y="0"/>
                </a:lnTo>
                <a:lnTo>
                  <a:pt x="1046335" y="1046335"/>
                </a:lnTo>
                <a:lnTo>
                  <a:pt x="0" y="1046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376581" y="5592529"/>
            <a:ext cx="2817294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 dirty="0">
                <a:solidFill>
                  <a:srgbClr val="191970"/>
                </a:solidFill>
                <a:latin typeface="Open Sauce Bold"/>
              </a:rPr>
              <a:t>City</a:t>
            </a:r>
          </a:p>
        </p:txBody>
      </p:sp>
      <p:sp>
        <p:nvSpPr>
          <p:cNvPr id="9" name="Freeform 9"/>
          <p:cNvSpPr/>
          <p:nvPr/>
        </p:nvSpPr>
        <p:spPr>
          <a:xfrm>
            <a:off x="8678658" y="3701052"/>
            <a:ext cx="908902" cy="945542"/>
          </a:xfrm>
          <a:custGeom>
            <a:avLst/>
            <a:gdLst/>
            <a:ahLst/>
            <a:cxnLst/>
            <a:rect l="l" t="t" r="r" b="b"/>
            <a:pathLst>
              <a:path w="1211869" h="1260722">
                <a:moveTo>
                  <a:pt x="0" y="0"/>
                </a:moveTo>
                <a:lnTo>
                  <a:pt x="1211869" y="0"/>
                </a:lnTo>
                <a:lnTo>
                  <a:pt x="1211869" y="1260722"/>
                </a:lnTo>
                <a:lnTo>
                  <a:pt x="0" y="1260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0819" y="3741591"/>
            <a:ext cx="947357" cy="864463"/>
          </a:xfrm>
          <a:custGeom>
            <a:avLst/>
            <a:gdLst/>
            <a:ahLst/>
            <a:cxnLst/>
            <a:rect l="l" t="t" r="r" b="b"/>
            <a:pathLst>
              <a:path w="1263142" h="1152617">
                <a:moveTo>
                  <a:pt x="0" y="0"/>
                </a:moveTo>
                <a:lnTo>
                  <a:pt x="1263142" y="0"/>
                </a:lnTo>
                <a:lnTo>
                  <a:pt x="1263142" y="1152617"/>
                </a:lnTo>
                <a:lnTo>
                  <a:pt x="0" y="1152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019643" y="3782481"/>
            <a:ext cx="928322" cy="801733"/>
          </a:xfrm>
          <a:custGeom>
            <a:avLst/>
            <a:gdLst/>
            <a:ahLst/>
            <a:cxnLst/>
            <a:rect l="l" t="t" r="r" b="b"/>
            <a:pathLst>
              <a:path w="1237763" h="1068977">
                <a:moveTo>
                  <a:pt x="0" y="0"/>
                </a:moveTo>
                <a:lnTo>
                  <a:pt x="1237762" y="0"/>
                </a:lnTo>
                <a:lnTo>
                  <a:pt x="1237762" y="1068977"/>
                </a:lnTo>
                <a:lnTo>
                  <a:pt x="0" y="10689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65771" y="3402247"/>
            <a:ext cx="1543152" cy="1543152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21" name="Freeform 21"/>
          <p:cNvSpPr/>
          <p:nvPr/>
        </p:nvSpPr>
        <p:spPr>
          <a:xfrm>
            <a:off x="2094203" y="3716296"/>
            <a:ext cx="686290" cy="915053"/>
          </a:xfrm>
          <a:custGeom>
            <a:avLst/>
            <a:gdLst/>
            <a:ahLst/>
            <a:cxnLst/>
            <a:rect l="l" t="t" r="r" b="b"/>
            <a:pathLst>
              <a:path w="915053" h="1220071">
                <a:moveTo>
                  <a:pt x="0" y="0"/>
                </a:moveTo>
                <a:lnTo>
                  <a:pt x="915053" y="0"/>
                </a:lnTo>
                <a:lnTo>
                  <a:pt x="915053" y="1220071"/>
                </a:lnTo>
                <a:lnTo>
                  <a:pt x="0" y="1220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028700" y="5592529"/>
            <a:ext cx="2817294" cy="129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>
                <a:solidFill>
                  <a:srgbClr val="191970"/>
                </a:solidFill>
                <a:latin typeface="Open Sauce Bold"/>
              </a:rPr>
              <a:t>Playing style</a:t>
            </a:r>
          </a:p>
        </p:txBody>
      </p:sp>
    </p:spTree>
    <p:extLst>
      <p:ext uri="{BB962C8B-B14F-4D97-AF65-F5344CB8AC3E}">
        <p14:creationId xmlns:p14="http://schemas.microsoft.com/office/powerpoint/2010/main" val="299867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7482537" y="2128826"/>
          <a:ext cx="9776762" cy="6029348"/>
        </p:xfrm>
        <a:graphic>
          <a:graphicData uri="http://schemas.openxmlformats.org/drawingml/2006/table">
            <a:tbl>
              <a:tblPr/>
              <a:tblGrid>
                <a:gridCol w="4888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8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dirty="0">
                          <a:solidFill>
                            <a:srgbClr val="191970"/>
                          </a:solidFill>
                          <a:latin typeface="Open Sauce Bold"/>
                        </a:rPr>
                        <a:t>GM experience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1028700" y="4473892"/>
            <a:ext cx="5515448" cy="126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39"/>
              </a:lnSpc>
            </a:pPr>
            <a:r>
              <a:rPr lang="en-US" sz="7799">
                <a:solidFill>
                  <a:srgbClr val="191970"/>
                </a:solidFill>
                <a:latin typeface="Open Sauce Bold"/>
              </a:rPr>
              <a:t>ABOUT ME</a:t>
            </a:r>
          </a:p>
        </p:txBody>
      </p:sp>
    </p:spTree>
    <p:extLst>
      <p:ext uri="{BB962C8B-B14F-4D97-AF65-F5344CB8AC3E}">
        <p14:creationId xmlns:p14="http://schemas.microsoft.com/office/powerpoint/2010/main" val="2853812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013653" y="3402247"/>
            <a:ext cx="1543152" cy="154315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5392853" y="3781447"/>
            <a:ext cx="784751" cy="784751"/>
          </a:xfrm>
          <a:custGeom>
            <a:avLst/>
            <a:gdLst/>
            <a:ahLst/>
            <a:cxnLst/>
            <a:rect l="l" t="t" r="r" b="b"/>
            <a:pathLst>
              <a:path w="1046335" h="1046335">
                <a:moveTo>
                  <a:pt x="0" y="0"/>
                </a:moveTo>
                <a:lnTo>
                  <a:pt x="1046335" y="0"/>
                </a:lnTo>
                <a:lnTo>
                  <a:pt x="1046335" y="1046335"/>
                </a:lnTo>
                <a:lnTo>
                  <a:pt x="0" y="1046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376581" y="5592529"/>
            <a:ext cx="2817294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>
                <a:solidFill>
                  <a:srgbClr val="191970"/>
                </a:solidFill>
                <a:latin typeface="Open Sauce Bold"/>
              </a:rPr>
              <a:t>City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361533" y="3402247"/>
            <a:ext cx="1543152" cy="154315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8678658" y="3701052"/>
            <a:ext cx="908902" cy="945542"/>
          </a:xfrm>
          <a:custGeom>
            <a:avLst/>
            <a:gdLst/>
            <a:ahLst/>
            <a:cxnLst/>
            <a:rect l="l" t="t" r="r" b="b"/>
            <a:pathLst>
              <a:path w="1211869" h="1260722">
                <a:moveTo>
                  <a:pt x="0" y="0"/>
                </a:moveTo>
                <a:lnTo>
                  <a:pt x="1211869" y="0"/>
                </a:lnTo>
                <a:lnTo>
                  <a:pt x="1211869" y="1260722"/>
                </a:lnTo>
                <a:lnTo>
                  <a:pt x="0" y="1260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724462" y="5592529"/>
            <a:ext cx="2817294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>
                <a:solidFill>
                  <a:srgbClr val="191970"/>
                </a:solidFill>
                <a:latin typeface="Open Sauce Bold"/>
              </a:rPr>
              <a:t>Players</a:t>
            </a:r>
          </a:p>
        </p:txBody>
      </p:sp>
      <p:sp>
        <p:nvSpPr>
          <p:cNvPr id="17" name="Freeform 17"/>
          <p:cNvSpPr/>
          <p:nvPr/>
        </p:nvSpPr>
        <p:spPr>
          <a:xfrm>
            <a:off x="12019643" y="3782481"/>
            <a:ext cx="928322" cy="801733"/>
          </a:xfrm>
          <a:custGeom>
            <a:avLst/>
            <a:gdLst/>
            <a:ahLst/>
            <a:cxnLst/>
            <a:rect l="l" t="t" r="r" b="b"/>
            <a:pathLst>
              <a:path w="1237763" h="1068977">
                <a:moveTo>
                  <a:pt x="0" y="0"/>
                </a:moveTo>
                <a:lnTo>
                  <a:pt x="1237762" y="0"/>
                </a:lnTo>
                <a:lnTo>
                  <a:pt x="1237762" y="1068977"/>
                </a:lnTo>
                <a:lnTo>
                  <a:pt x="0" y="1068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65771" y="3402247"/>
            <a:ext cx="1543152" cy="1543152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21" name="Freeform 21"/>
          <p:cNvSpPr/>
          <p:nvPr/>
        </p:nvSpPr>
        <p:spPr>
          <a:xfrm>
            <a:off x="2094203" y="3716296"/>
            <a:ext cx="686290" cy="915053"/>
          </a:xfrm>
          <a:custGeom>
            <a:avLst/>
            <a:gdLst/>
            <a:ahLst/>
            <a:cxnLst/>
            <a:rect l="l" t="t" r="r" b="b"/>
            <a:pathLst>
              <a:path w="915053" h="1220071">
                <a:moveTo>
                  <a:pt x="0" y="0"/>
                </a:moveTo>
                <a:lnTo>
                  <a:pt x="915053" y="0"/>
                </a:lnTo>
                <a:lnTo>
                  <a:pt x="915053" y="1220071"/>
                </a:lnTo>
                <a:lnTo>
                  <a:pt x="0" y="12200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028700" y="5592529"/>
            <a:ext cx="2817294" cy="129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>
                <a:solidFill>
                  <a:srgbClr val="191970"/>
                </a:solidFill>
                <a:latin typeface="Open Sauce Bold"/>
              </a:rPr>
              <a:t>Playing style</a:t>
            </a:r>
          </a:p>
        </p:txBody>
      </p:sp>
    </p:spTree>
    <p:extLst>
      <p:ext uri="{BB962C8B-B14F-4D97-AF65-F5344CB8AC3E}">
        <p14:creationId xmlns:p14="http://schemas.microsoft.com/office/powerpoint/2010/main" val="213490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013653" y="3402247"/>
            <a:ext cx="1543152" cy="154315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5392853" y="3781447"/>
            <a:ext cx="784751" cy="784751"/>
          </a:xfrm>
          <a:custGeom>
            <a:avLst/>
            <a:gdLst/>
            <a:ahLst/>
            <a:cxnLst/>
            <a:rect l="l" t="t" r="r" b="b"/>
            <a:pathLst>
              <a:path w="1046335" h="1046335">
                <a:moveTo>
                  <a:pt x="0" y="0"/>
                </a:moveTo>
                <a:lnTo>
                  <a:pt x="1046335" y="0"/>
                </a:lnTo>
                <a:lnTo>
                  <a:pt x="1046335" y="1046335"/>
                </a:lnTo>
                <a:lnTo>
                  <a:pt x="0" y="1046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376581" y="5592529"/>
            <a:ext cx="2817294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>
                <a:solidFill>
                  <a:srgbClr val="191970"/>
                </a:solidFill>
                <a:latin typeface="Open Sauce Bold"/>
              </a:rPr>
              <a:t>City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361534" y="3402247"/>
            <a:ext cx="1543152" cy="154315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8678658" y="3701052"/>
            <a:ext cx="908902" cy="945542"/>
          </a:xfrm>
          <a:custGeom>
            <a:avLst/>
            <a:gdLst/>
            <a:ahLst/>
            <a:cxnLst/>
            <a:rect l="l" t="t" r="r" b="b"/>
            <a:pathLst>
              <a:path w="1211869" h="1260722">
                <a:moveTo>
                  <a:pt x="0" y="0"/>
                </a:moveTo>
                <a:lnTo>
                  <a:pt x="1211869" y="0"/>
                </a:lnTo>
                <a:lnTo>
                  <a:pt x="1211869" y="1260722"/>
                </a:lnTo>
                <a:lnTo>
                  <a:pt x="0" y="1260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724462" y="5592529"/>
            <a:ext cx="2817294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>
                <a:solidFill>
                  <a:srgbClr val="191970"/>
                </a:solidFill>
                <a:latin typeface="Open Sauce Bold"/>
              </a:rPr>
              <a:t>Players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712228" y="3411772"/>
            <a:ext cx="1543152" cy="154315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12019643" y="3782481"/>
            <a:ext cx="928322" cy="801733"/>
          </a:xfrm>
          <a:custGeom>
            <a:avLst/>
            <a:gdLst/>
            <a:ahLst/>
            <a:cxnLst/>
            <a:rect l="l" t="t" r="r" b="b"/>
            <a:pathLst>
              <a:path w="1237763" h="1068977">
                <a:moveTo>
                  <a:pt x="0" y="0"/>
                </a:moveTo>
                <a:lnTo>
                  <a:pt x="1237762" y="0"/>
                </a:lnTo>
                <a:lnTo>
                  <a:pt x="1237762" y="1068977"/>
                </a:lnTo>
                <a:lnTo>
                  <a:pt x="0" y="1068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075157" y="5602054"/>
            <a:ext cx="2817294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>
                <a:solidFill>
                  <a:srgbClr val="191970"/>
                </a:solidFill>
                <a:latin typeface="Open Sauce Bold"/>
              </a:rPr>
              <a:t> History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665771" y="3402247"/>
            <a:ext cx="1543152" cy="1543152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21" name="Freeform 21"/>
          <p:cNvSpPr/>
          <p:nvPr/>
        </p:nvSpPr>
        <p:spPr>
          <a:xfrm>
            <a:off x="2094203" y="3716296"/>
            <a:ext cx="686290" cy="915053"/>
          </a:xfrm>
          <a:custGeom>
            <a:avLst/>
            <a:gdLst/>
            <a:ahLst/>
            <a:cxnLst/>
            <a:rect l="l" t="t" r="r" b="b"/>
            <a:pathLst>
              <a:path w="915053" h="1220071">
                <a:moveTo>
                  <a:pt x="0" y="0"/>
                </a:moveTo>
                <a:lnTo>
                  <a:pt x="915053" y="0"/>
                </a:lnTo>
                <a:lnTo>
                  <a:pt x="915053" y="1220071"/>
                </a:lnTo>
                <a:lnTo>
                  <a:pt x="0" y="12200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028700" y="5592529"/>
            <a:ext cx="2817294" cy="129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>
                <a:solidFill>
                  <a:srgbClr val="191970"/>
                </a:solidFill>
                <a:latin typeface="Open Sauce Bold"/>
              </a:rPr>
              <a:t>Playing style</a:t>
            </a:r>
          </a:p>
        </p:txBody>
      </p:sp>
    </p:spTree>
    <p:extLst>
      <p:ext uri="{BB962C8B-B14F-4D97-AF65-F5344CB8AC3E}">
        <p14:creationId xmlns:p14="http://schemas.microsoft.com/office/powerpoint/2010/main" val="326244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013653" y="3402247"/>
            <a:ext cx="1543152" cy="154315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5392853" y="3781447"/>
            <a:ext cx="784751" cy="784751"/>
          </a:xfrm>
          <a:custGeom>
            <a:avLst/>
            <a:gdLst/>
            <a:ahLst/>
            <a:cxnLst/>
            <a:rect l="l" t="t" r="r" b="b"/>
            <a:pathLst>
              <a:path w="1046335" h="1046335">
                <a:moveTo>
                  <a:pt x="0" y="0"/>
                </a:moveTo>
                <a:lnTo>
                  <a:pt x="1046335" y="0"/>
                </a:lnTo>
                <a:lnTo>
                  <a:pt x="1046335" y="1046335"/>
                </a:lnTo>
                <a:lnTo>
                  <a:pt x="0" y="1046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376581" y="5592529"/>
            <a:ext cx="2817294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>
                <a:solidFill>
                  <a:srgbClr val="191970"/>
                </a:solidFill>
                <a:latin typeface="Open Sauce Bold"/>
              </a:rPr>
              <a:t>City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361534" y="3402247"/>
            <a:ext cx="1543152" cy="154315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8678658" y="3701052"/>
            <a:ext cx="908902" cy="945542"/>
          </a:xfrm>
          <a:custGeom>
            <a:avLst/>
            <a:gdLst/>
            <a:ahLst/>
            <a:cxnLst/>
            <a:rect l="l" t="t" r="r" b="b"/>
            <a:pathLst>
              <a:path w="1211869" h="1260722">
                <a:moveTo>
                  <a:pt x="0" y="0"/>
                </a:moveTo>
                <a:lnTo>
                  <a:pt x="1211869" y="0"/>
                </a:lnTo>
                <a:lnTo>
                  <a:pt x="1211869" y="1260722"/>
                </a:lnTo>
                <a:lnTo>
                  <a:pt x="0" y="1260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724462" y="5592529"/>
            <a:ext cx="2817294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>
                <a:solidFill>
                  <a:srgbClr val="191970"/>
                </a:solidFill>
                <a:latin typeface="Open Sauce Bold"/>
              </a:rPr>
              <a:t>Players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5062922" y="3402247"/>
            <a:ext cx="1543152" cy="154315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5360820" y="3741591"/>
            <a:ext cx="947357" cy="864463"/>
          </a:xfrm>
          <a:custGeom>
            <a:avLst/>
            <a:gdLst/>
            <a:ahLst/>
            <a:cxnLst/>
            <a:rect l="l" t="t" r="r" b="b"/>
            <a:pathLst>
              <a:path w="1263142" h="1152617">
                <a:moveTo>
                  <a:pt x="0" y="0"/>
                </a:moveTo>
                <a:lnTo>
                  <a:pt x="1263142" y="0"/>
                </a:lnTo>
                <a:lnTo>
                  <a:pt x="1263142" y="1152617"/>
                </a:lnTo>
                <a:lnTo>
                  <a:pt x="0" y="1152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425851" y="5592529"/>
            <a:ext cx="2817294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>
                <a:solidFill>
                  <a:srgbClr val="191970"/>
                </a:solidFill>
                <a:latin typeface="Open Sauce Bold"/>
              </a:rPr>
              <a:t>Core values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712228" y="3411772"/>
            <a:ext cx="1543152" cy="154315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12019643" y="3782481"/>
            <a:ext cx="928322" cy="801733"/>
          </a:xfrm>
          <a:custGeom>
            <a:avLst/>
            <a:gdLst/>
            <a:ahLst/>
            <a:cxnLst/>
            <a:rect l="l" t="t" r="r" b="b"/>
            <a:pathLst>
              <a:path w="1237763" h="1068977">
                <a:moveTo>
                  <a:pt x="0" y="0"/>
                </a:moveTo>
                <a:lnTo>
                  <a:pt x="1237762" y="0"/>
                </a:lnTo>
                <a:lnTo>
                  <a:pt x="1237762" y="1068977"/>
                </a:lnTo>
                <a:lnTo>
                  <a:pt x="0" y="10689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075157" y="5602054"/>
            <a:ext cx="2817294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 dirty="0">
                <a:solidFill>
                  <a:srgbClr val="191970"/>
                </a:solidFill>
                <a:latin typeface="Open Sauce Bold"/>
              </a:rPr>
              <a:t> History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665771" y="3402247"/>
            <a:ext cx="1543152" cy="1543152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21" name="Freeform 21"/>
          <p:cNvSpPr/>
          <p:nvPr/>
        </p:nvSpPr>
        <p:spPr>
          <a:xfrm>
            <a:off x="2094203" y="3716296"/>
            <a:ext cx="686290" cy="915053"/>
          </a:xfrm>
          <a:custGeom>
            <a:avLst/>
            <a:gdLst/>
            <a:ahLst/>
            <a:cxnLst/>
            <a:rect l="l" t="t" r="r" b="b"/>
            <a:pathLst>
              <a:path w="915053" h="1220071">
                <a:moveTo>
                  <a:pt x="0" y="0"/>
                </a:moveTo>
                <a:lnTo>
                  <a:pt x="915053" y="0"/>
                </a:lnTo>
                <a:lnTo>
                  <a:pt x="915053" y="1220071"/>
                </a:lnTo>
                <a:lnTo>
                  <a:pt x="0" y="1220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028700" y="5592529"/>
            <a:ext cx="2817294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>
                <a:solidFill>
                  <a:srgbClr val="191970"/>
                </a:solidFill>
                <a:latin typeface="Open Sauce Bold"/>
              </a:rPr>
              <a:t>Playing style</a:t>
            </a:r>
          </a:p>
        </p:txBody>
      </p:sp>
    </p:spTree>
    <p:extLst>
      <p:ext uri="{BB962C8B-B14F-4D97-AF65-F5344CB8AC3E}">
        <p14:creationId xmlns:p14="http://schemas.microsoft.com/office/powerpoint/2010/main" val="393222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440755" y="1028700"/>
            <a:ext cx="7818545" cy="8229600"/>
            <a:chOff x="0" y="0"/>
            <a:chExt cx="5845810" cy="6153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45810" cy="6153150"/>
            </a:xfrm>
            <a:custGeom>
              <a:avLst/>
              <a:gdLst/>
              <a:ahLst/>
              <a:cxnLst/>
              <a:rect l="l" t="t" r="r" b="b"/>
              <a:pathLst>
                <a:path w="5845810" h="6153150">
                  <a:moveTo>
                    <a:pt x="4033520" y="0"/>
                  </a:moveTo>
                  <a:lnTo>
                    <a:pt x="1811020" y="0"/>
                  </a:lnTo>
                  <a:cubicBezTo>
                    <a:pt x="811530" y="0"/>
                    <a:pt x="0" y="811530"/>
                    <a:pt x="0" y="1812290"/>
                  </a:cubicBezTo>
                  <a:lnTo>
                    <a:pt x="0" y="1812290"/>
                  </a:lnTo>
                  <a:cubicBezTo>
                    <a:pt x="0" y="2733040"/>
                    <a:pt x="687070" y="3493770"/>
                    <a:pt x="1577340" y="3609340"/>
                  </a:cubicBezTo>
                  <a:lnTo>
                    <a:pt x="0" y="6153150"/>
                  </a:lnTo>
                  <a:lnTo>
                    <a:pt x="4333240" y="6153150"/>
                  </a:lnTo>
                  <a:cubicBezTo>
                    <a:pt x="5168900" y="6153150"/>
                    <a:pt x="5845810" y="5476240"/>
                    <a:pt x="5845810" y="4640580"/>
                  </a:cubicBezTo>
                  <a:lnTo>
                    <a:pt x="5845810" y="1812290"/>
                  </a:lnTo>
                  <a:lnTo>
                    <a:pt x="5845810" y="1812290"/>
                  </a:lnTo>
                  <a:cubicBezTo>
                    <a:pt x="5845810" y="811530"/>
                    <a:pt x="5034280" y="0"/>
                    <a:pt x="4033520" y="0"/>
                  </a:cubicBezTo>
                  <a:close/>
                </a:path>
              </a:pathLst>
            </a:custGeom>
            <a:blipFill>
              <a:blip r:embed="rId2"/>
              <a:stretch>
                <a:fillRect l="-2744" r="-2744" b="-823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655202"/>
            <a:ext cx="7560287" cy="1413747"/>
            <a:chOff x="0" y="0"/>
            <a:chExt cx="10080382" cy="1884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58595" cy="1884996"/>
            </a:xfrm>
            <a:custGeom>
              <a:avLst/>
              <a:gdLst/>
              <a:ahLst/>
              <a:cxnLst/>
              <a:rect l="l" t="t" r="r" b="b"/>
              <a:pathLst>
                <a:path w="1858595" h="1884996">
                  <a:moveTo>
                    <a:pt x="0" y="0"/>
                  </a:moveTo>
                  <a:lnTo>
                    <a:pt x="1858595" y="0"/>
                  </a:lnTo>
                  <a:lnTo>
                    <a:pt x="1858595" y="1884996"/>
                  </a:lnTo>
                  <a:lnTo>
                    <a:pt x="0" y="1884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2085425" y="670731"/>
              <a:ext cx="7994957" cy="4839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</a:pPr>
              <a:r>
                <a:rPr lang="en-US" sz="2199" dirty="0">
                  <a:solidFill>
                    <a:srgbClr val="191970"/>
                  </a:solidFill>
                  <a:latin typeface="Open Sauce Bold"/>
                </a:rPr>
                <a:t>2023 E.H.C HOCKEY BUSINESS FORUM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3082925"/>
            <a:ext cx="7560287" cy="4121151"/>
            <a:chOff x="0" y="0"/>
            <a:chExt cx="10080383" cy="5494867"/>
          </a:xfrm>
        </p:grpSpPr>
        <p:sp>
          <p:nvSpPr>
            <p:cNvPr id="8" name="TextBox 8"/>
            <p:cNvSpPr txBox="1"/>
            <p:nvPr/>
          </p:nvSpPr>
          <p:spPr>
            <a:xfrm>
              <a:off x="0" y="104775"/>
              <a:ext cx="10080383" cy="3932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440"/>
                </a:lnSpc>
              </a:pPr>
              <a:r>
                <a:rPr lang="en-US" sz="10400">
                  <a:solidFill>
                    <a:srgbClr val="191970"/>
                  </a:solidFill>
                  <a:latin typeface="Open Sauce Bold"/>
                </a:rPr>
                <a:t>Be magnetic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671907"/>
              <a:ext cx="9618917" cy="822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69"/>
                </a:lnSpc>
              </a:pPr>
              <a:r>
                <a:rPr lang="en-US" sz="3899">
                  <a:solidFill>
                    <a:srgbClr val="191970"/>
                  </a:solidFill>
                  <a:latin typeface="Open Sauce"/>
                </a:rPr>
                <a:t>Let your identity do the work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52839" y="1315111"/>
            <a:ext cx="8582322" cy="7656777"/>
          </a:xfrm>
          <a:custGeom>
            <a:avLst/>
            <a:gdLst/>
            <a:ahLst/>
            <a:cxnLst/>
            <a:rect l="l" t="t" r="r" b="b"/>
            <a:pathLst>
              <a:path w="8582322" h="7656777">
                <a:moveTo>
                  <a:pt x="0" y="0"/>
                </a:moveTo>
                <a:lnTo>
                  <a:pt x="8582322" y="0"/>
                </a:lnTo>
                <a:lnTo>
                  <a:pt x="8582322" y="7656778"/>
                </a:lnTo>
                <a:lnTo>
                  <a:pt x="0" y="7656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343711"/>
            <a:ext cx="4881704" cy="189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0"/>
              </a:lnSpc>
            </a:pPr>
            <a:r>
              <a:rPr lang="en-US" sz="2900">
                <a:solidFill>
                  <a:srgbClr val="191970"/>
                </a:solidFill>
                <a:latin typeface="Open Sauce"/>
              </a:rPr>
              <a:t>An organization where your former legends can serve as ambassadors of your culture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873230"/>
            <a:ext cx="4881704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9"/>
              </a:lnSpc>
            </a:pPr>
            <a:r>
              <a:rPr lang="en-US" sz="3399">
                <a:solidFill>
                  <a:srgbClr val="191970"/>
                </a:solidFill>
                <a:latin typeface="Open Sauce Bold"/>
              </a:rPr>
              <a:t>Create an </a:t>
            </a:r>
          </a:p>
          <a:p>
            <a:pPr>
              <a:lnSpc>
                <a:spcPts val="4419"/>
              </a:lnSpc>
            </a:pPr>
            <a:r>
              <a:rPr lang="en-US" sz="3399">
                <a:solidFill>
                  <a:srgbClr val="191970"/>
                </a:solidFill>
                <a:latin typeface="Open Sauce Bold"/>
              </a:rPr>
              <a:t>Alumni club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28700" y="2570294"/>
            <a:ext cx="920225" cy="920225"/>
            <a:chOff x="0" y="0"/>
            <a:chExt cx="1226967" cy="1226967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6F6F6"/>
                  </a:solidFill>
                  <a:latin typeface="Open Sauce Bold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492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343711"/>
            <a:ext cx="4881704" cy="189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0"/>
              </a:lnSpc>
            </a:pPr>
            <a:r>
              <a:rPr lang="en-US" sz="2900" dirty="0">
                <a:solidFill>
                  <a:srgbClr val="191970"/>
                </a:solidFill>
                <a:latin typeface="Open Sauce"/>
              </a:rPr>
              <a:t>An organization where your former legends can serve as ambassadors of your culture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873230"/>
            <a:ext cx="4881704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9"/>
              </a:lnSpc>
            </a:pPr>
            <a:r>
              <a:rPr lang="en-US" sz="3399">
                <a:solidFill>
                  <a:srgbClr val="191970"/>
                </a:solidFill>
                <a:latin typeface="Open Sauce Bold"/>
              </a:rPr>
              <a:t>Create an </a:t>
            </a:r>
          </a:p>
          <a:p>
            <a:pPr>
              <a:lnSpc>
                <a:spcPts val="4419"/>
              </a:lnSpc>
            </a:pPr>
            <a:r>
              <a:rPr lang="en-US" sz="3399">
                <a:solidFill>
                  <a:srgbClr val="191970"/>
                </a:solidFill>
                <a:latin typeface="Open Sauce Bold"/>
              </a:rPr>
              <a:t>Alumni club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703148" y="3911330"/>
            <a:ext cx="4698125" cy="3805376"/>
            <a:chOff x="0" y="0"/>
            <a:chExt cx="6264167" cy="5073835"/>
          </a:xfrm>
        </p:grpSpPr>
        <p:sp>
          <p:nvSpPr>
            <p:cNvPr id="5" name="TextBox 5"/>
            <p:cNvSpPr txBox="1"/>
            <p:nvPr/>
          </p:nvSpPr>
          <p:spPr>
            <a:xfrm>
              <a:off x="0" y="1919367"/>
              <a:ext cx="6264167" cy="3154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70"/>
                </a:lnSpc>
              </a:pPr>
              <a:r>
                <a:rPr lang="en-US" sz="2900">
                  <a:solidFill>
                    <a:srgbClr val="191970"/>
                  </a:solidFill>
                  <a:latin typeface="Open Sauce"/>
                </a:rPr>
                <a:t>Players, as fans do, check your social networks and can have strong opinion about your club just by scrolling for 10s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6264167" cy="1453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19"/>
                </a:lnSpc>
              </a:pPr>
              <a:r>
                <a:rPr lang="en-US" sz="3399">
                  <a:solidFill>
                    <a:srgbClr val="191970"/>
                  </a:solidFill>
                  <a:latin typeface="Open Sauce Bold"/>
                </a:rPr>
                <a:t>Improve your online presence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2570294"/>
            <a:ext cx="920225" cy="920225"/>
            <a:chOff x="0" y="0"/>
            <a:chExt cx="1226967" cy="1226967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6F6F6"/>
                  </a:solidFill>
                  <a:latin typeface="Open Sauce Bold"/>
                </a:rPr>
                <a:t>1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703148" y="2570294"/>
            <a:ext cx="920225" cy="920225"/>
            <a:chOff x="0" y="0"/>
            <a:chExt cx="1226967" cy="1226967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6F6F6"/>
                  </a:solidFill>
                  <a:latin typeface="Open Sauce Bold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878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343711"/>
            <a:ext cx="4881704" cy="189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0"/>
              </a:lnSpc>
            </a:pPr>
            <a:r>
              <a:rPr lang="en-US" sz="2900">
                <a:solidFill>
                  <a:srgbClr val="191970"/>
                </a:solidFill>
                <a:latin typeface="Open Sauce"/>
              </a:rPr>
              <a:t>An organization where your former legends can serve as ambassadors of your culture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873230"/>
            <a:ext cx="4881704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9"/>
              </a:lnSpc>
            </a:pPr>
            <a:r>
              <a:rPr lang="en-US" sz="3399">
                <a:solidFill>
                  <a:srgbClr val="191970"/>
                </a:solidFill>
                <a:latin typeface="Open Sauce Bold"/>
              </a:rPr>
              <a:t>Create an </a:t>
            </a:r>
          </a:p>
          <a:p>
            <a:pPr>
              <a:lnSpc>
                <a:spcPts val="4419"/>
              </a:lnSpc>
            </a:pPr>
            <a:r>
              <a:rPr lang="en-US" sz="3399">
                <a:solidFill>
                  <a:srgbClr val="191970"/>
                </a:solidFill>
                <a:latin typeface="Open Sauce Bold"/>
              </a:rPr>
              <a:t>Alumni club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703148" y="3911330"/>
            <a:ext cx="4698125" cy="3805376"/>
            <a:chOff x="0" y="0"/>
            <a:chExt cx="6264167" cy="5073835"/>
          </a:xfrm>
        </p:grpSpPr>
        <p:sp>
          <p:nvSpPr>
            <p:cNvPr id="5" name="TextBox 5"/>
            <p:cNvSpPr txBox="1"/>
            <p:nvPr/>
          </p:nvSpPr>
          <p:spPr>
            <a:xfrm>
              <a:off x="0" y="1919367"/>
              <a:ext cx="6264167" cy="3154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70"/>
                </a:lnSpc>
              </a:pPr>
              <a:r>
                <a:rPr lang="en-US" sz="2900">
                  <a:solidFill>
                    <a:srgbClr val="191970"/>
                  </a:solidFill>
                  <a:latin typeface="Open Sauce"/>
                </a:rPr>
                <a:t>Players, as fans do, check your social networks and can have strong opinion about your club just by scrolling for 10s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6264167" cy="1453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19"/>
                </a:lnSpc>
              </a:pPr>
              <a:r>
                <a:rPr lang="en-US" sz="3399">
                  <a:solidFill>
                    <a:srgbClr val="191970"/>
                  </a:solidFill>
                  <a:latin typeface="Open Sauce Bold"/>
                </a:rPr>
                <a:t>Improve your online presence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377596" y="3911330"/>
            <a:ext cx="4881704" cy="3252926"/>
            <a:chOff x="0" y="0"/>
            <a:chExt cx="6508939" cy="4337235"/>
          </a:xfrm>
        </p:grpSpPr>
        <p:sp>
          <p:nvSpPr>
            <p:cNvPr id="8" name="TextBox 8"/>
            <p:cNvSpPr txBox="1"/>
            <p:nvPr/>
          </p:nvSpPr>
          <p:spPr>
            <a:xfrm>
              <a:off x="0" y="1817767"/>
              <a:ext cx="6508939" cy="2519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70"/>
                </a:lnSpc>
              </a:pPr>
              <a:r>
                <a:rPr lang="en-US" sz="2900">
                  <a:solidFill>
                    <a:srgbClr val="191970"/>
                  </a:solidFill>
                  <a:latin typeface="Open Sauce"/>
                </a:rPr>
                <a:t>Whenever you have the chance, accentuate what your club stands for and who should be a part of it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6508939" cy="1453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19"/>
                </a:lnSpc>
              </a:pPr>
              <a:r>
                <a:rPr lang="en-US" sz="3399">
                  <a:solidFill>
                    <a:srgbClr val="191970"/>
                  </a:solidFill>
                  <a:latin typeface="Open Sauce Bold"/>
                </a:rPr>
                <a:t>Be vocal and loud about your brand 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2570294"/>
            <a:ext cx="920225" cy="920225"/>
            <a:chOff x="0" y="0"/>
            <a:chExt cx="1226967" cy="1226967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6F6F6"/>
                  </a:solidFill>
                  <a:latin typeface="Open Sauce Bold"/>
                </a:rPr>
                <a:t>1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703148" y="2570294"/>
            <a:ext cx="920225" cy="920225"/>
            <a:chOff x="0" y="0"/>
            <a:chExt cx="1226967" cy="1226967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6F6F6"/>
                  </a:solidFill>
                  <a:latin typeface="Open Sauce Bold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377596" y="2570294"/>
            <a:ext cx="920225" cy="920225"/>
            <a:chOff x="0" y="0"/>
            <a:chExt cx="1226967" cy="1226967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6F6F6"/>
                  </a:solidFill>
                  <a:latin typeface="Open Sauce Bold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945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911330"/>
            <a:ext cx="4881704" cy="3176726"/>
            <a:chOff x="0" y="0"/>
            <a:chExt cx="6508939" cy="4235635"/>
          </a:xfrm>
        </p:grpSpPr>
        <p:sp>
          <p:nvSpPr>
            <p:cNvPr id="3" name="TextBox 3"/>
            <p:cNvSpPr txBox="1"/>
            <p:nvPr/>
          </p:nvSpPr>
          <p:spPr>
            <a:xfrm>
              <a:off x="0" y="1081167"/>
              <a:ext cx="6508939" cy="3154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70"/>
                </a:lnSpc>
              </a:pPr>
              <a:r>
                <a:rPr lang="en-US" sz="2900">
                  <a:solidFill>
                    <a:srgbClr val="191970"/>
                  </a:solidFill>
                  <a:latin typeface="Open Sauce"/>
                </a:rPr>
                <a:t>They want the best for their clients, be top of mind when they have someone who could be a good fit for you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508939" cy="717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19"/>
                </a:lnSpc>
              </a:pPr>
              <a:r>
                <a:rPr lang="en-US" sz="3399">
                  <a:solidFill>
                    <a:srgbClr val="191970"/>
                  </a:solidFill>
                  <a:latin typeface="Open Sauce Bold"/>
                </a:rPr>
                <a:t>Be nice to agents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2570294"/>
            <a:ext cx="920225" cy="920225"/>
            <a:chOff x="0" y="0"/>
            <a:chExt cx="1226967" cy="1226967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4F1F1"/>
                  </a:solidFill>
                  <a:latin typeface="Open Sauce Bold"/>
                </a:rPr>
                <a:t>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911330"/>
            <a:ext cx="4881704" cy="3176726"/>
            <a:chOff x="0" y="0"/>
            <a:chExt cx="6508939" cy="4235635"/>
          </a:xfrm>
        </p:grpSpPr>
        <p:sp>
          <p:nvSpPr>
            <p:cNvPr id="3" name="TextBox 3"/>
            <p:cNvSpPr txBox="1"/>
            <p:nvPr/>
          </p:nvSpPr>
          <p:spPr>
            <a:xfrm>
              <a:off x="0" y="1081167"/>
              <a:ext cx="6508939" cy="3154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70"/>
                </a:lnSpc>
              </a:pPr>
              <a:r>
                <a:rPr lang="en-US" sz="2900">
                  <a:solidFill>
                    <a:srgbClr val="191970"/>
                  </a:solidFill>
                  <a:latin typeface="Open Sauce"/>
                </a:rPr>
                <a:t>They want the best for their clients, be top of mind when they have someone who could be a good fit for you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508939" cy="717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19"/>
                </a:lnSpc>
              </a:pPr>
              <a:r>
                <a:rPr lang="en-US" sz="3399">
                  <a:solidFill>
                    <a:srgbClr val="191970"/>
                  </a:solidFill>
                  <a:latin typeface="Open Sauce Bold"/>
                </a:rPr>
                <a:t>Be nice to agents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03148" y="3911330"/>
            <a:ext cx="4698125" cy="3805376"/>
            <a:chOff x="0" y="0"/>
            <a:chExt cx="6264167" cy="5073835"/>
          </a:xfrm>
        </p:grpSpPr>
        <p:sp>
          <p:nvSpPr>
            <p:cNvPr id="6" name="TextBox 6"/>
            <p:cNvSpPr txBox="1"/>
            <p:nvPr/>
          </p:nvSpPr>
          <p:spPr>
            <a:xfrm>
              <a:off x="0" y="1919367"/>
              <a:ext cx="6264167" cy="3154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70"/>
                </a:lnSpc>
              </a:pPr>
              <a:r>
                <a:rPr lang="en-US" sz="2900">
                  <a:solidFill>
                    <a:srgbClr val="191970"/>
                  </a:solidFill>
                  <a:latin typeface="Open Sauce"/>
                </a:rPr>
                <a:t>Think about Google Reviews, what do you want the players to say about your club to others?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264167" cy="1453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19"/>
                </a:lnSpc>
              </a:pPr>
              <a:r>
                <a:rPr lang="en-US" sz="3399">
                  <a:solidFill>
                    <a:srgbClr val="191970"/>
                  </a:solidFill>
                  <a:latin typeface="Open Sauce Bold"/>
                </a:rPr>
                <a:t>And to your former players as well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2570294"/>
            <a:ext cx="920225" cy="920225"/>
            <a:chOff x="0" y="0"/>
            <a:chExt cx="1226967" cy="1226967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4F1F1"/>
                  </a:solidFill>
                  <a:latin typeface="Open Sauce Bold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703148" y="2570294"/>
            <a:ext cx="920225" cy="920225"/>
            <a:chOff x="0" y="0"/>
            <a:chExt cx="1226967" cy="1226967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4F1F1"/>
                  </a:solidFill>
                  <a:latin typeface="Open Sauce Bold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696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26955"/>
              </p:ext>
            </p:extLst>
          </p:nvPr>
        </p:nvGraphicFramePr>
        <p:xfrm>
          <a:off x="7482537" y="2128826"/>
          <a:ext cx="9776762" cy="6029348"/>
        </p:xfrm>
        <a:graphic>
          <a:graphicData uri="http://schemas.openxmlformats.org/drawingml/2006/table">
            <a:tbl>
              <a:tblPr/>
              <a:tblGrid>
                <a:gridCol w="4888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8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191970"/>
                          </a:solidFill>
                          <a:latin typeface="Open Sauce Bold"/>
                        </a:rPr>
                        <a:t>GM experience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4264932" y="2395506"/>
            <a:ext cx="1099394" cy="1043050"/>
          </a:xfrm>
          <a:custGeom>
            <a:avLst/>
            <a:gdLst/>
            <a:ahLst/>
            <a:cxnLst/>
            <a:rect l="l" t="t" r="r" b="b"/>
            <a:pathLst>
              <a:path w="1099394" h="1043050">
                <a:moveTo>
                  <a:pt x="0" y="0"/>
                </a:moveTo>
                <a:lnTo>
                  <a:pt x="1099394" y="0"/>
                </a:lnTo>
                <a:lnTo>
                  <a:pt x="1099394" y="1043050"/>
                </a:lnTo>
                <a:lnTo>
                  <a:pt x="0" y="104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4473892"/>
            <a:ext cx="5515448" cy="126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39"/>
              </a:lnSpc>
            </a:pPr>
            <a:r>
              <a:rPr lang="en-US" sz="7799">
                <a:solidFill>
                  <a:srgbClr val="191970"/>
                </a:solidFill>
                <a:latin typeface="Open Sauce Bold"/>
              </a:rPr>
              <a:t>ABOUT ME</a:t>
            </a:r>
          </a:p>
        </p:txBody>
      </p:sp>
    </p:spTree>
    <p:extLst>
      <p:ext uri="{BB962C8B-B14F-4D97-AF65-F5344CB8AC3E}">
        <p14:creationId xmlns:p14="http://schemas.microsoft.com/office/powerpoint/2010/main" val="15480604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911330"/>
            <a:ext cx="4881704" cy="3176726"/>
            <a:chOff x="0" y="0"/>
            <a:chExt cx="6508939" cy="4235635"/>
          </a:xfrm>
        </p:grpSpPr>
        <p:sp>
          <p:nvSpPr>
            <p:cNvPr id="3" name="TextBox 3"/>
            <p:cNvSpPr txBox="1"/>
            <p:nvPr/>
          </p:nvSpPr>
          <p:spPr>
            <a:xfrm>
              <a:off x="0" y="1081167"/>
              <a:ext cx="6508939" cy="3154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70"/>
                </a:lnSpc>
              </a:pPr>
              <a:r>
                <a:rPr lang="en-US" sz="2900" dirty="0">
                  <a:solidFill>
                    <a:srgbClr val="191970"/>
                  </a:solidFill>
                  <a:latin typeface="Open Sauce"/>
                </a:rPr>
                <a:t>They want the best for their clients, be top of mind when they have someone who could be a good fit for you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508939" cy="717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19"/>
                </a:lnSpc>
              </a:pPr>
              <a:r>
                <a:rPr lang="en-US" sz="3399" dirty="0">
                  <a:solidFill>
                    <a:srgbClr val="191970"/>
                  </a:solidFill>
                  <a:latin typeface="Open Sauce Bold"/>
                </a:rPr>
                <a:t>Be nice to agents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03148" y="3911330"/>
            <a:ext cx="4698125" cy="3805376"/>
            <a:chOff x="0" y="0"/>
            <a:chExt cx="6264167" cy="5073835"/>
          </a:xfrm>
        </p:grpSpPr>
        <p:sp>
          <p:nvSpPr>
            <p:cNvPr id="6" name="TextBox 6"/>
            <p:cNvSpPr txBox="1"/>
            <p:nvPr/>
          </p:nvSpPr>
          <p:spPr>
            <a:xfrm>
              <a:off x="0" y="1919367"/>
              <a:ext cx="6264167" cy="3154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70"/>
                </a:lnSpc>
              </a:pPr>
              <a:r>
                <a:rPr lang="en-US" sz="2900" dirty="0">
                  <a:solidFill>
                    <a:srgbClr val="191970"/>
                  </a:solidFill>
                  <a:latin typeface="Open Sauce"/>
                </a:rPr>
                <a:t>Think about Google Reviews, what do you want the players to say about your club to others?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264167" cy="1453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19"/>
                </a:lnSpc>
              </a:pPr>
              <a:r>
                <a:rPr lang="en-US" sz="3399" dirty="0">
                  <a:solidFill>
                    <a:srgbClr val="191970"/>
                  </a:solidFill>
                  <a:latin typeface="Open Sauce Bold"/>
                </a:rPr>
                <a:t>And to your former players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77596" y="3911330"/>
            <a:ext cx="4881704" cy="3252926"/>
            <a:chOff x="0" y="0"/>
            <a:chExt cx="6508939" cy="4337235"/>
          </a:xfrm>
        </p:grpSpPr>
        <p:sp>
          <p:nvSpPr>
            <p:cNvPr id="9" name="TextBox 9"/>
            <p:cNvSpPr txBox="1"/>
            <p:nvPr/>
          </p:nvSpPr>
          <p:spPr>
            <a:xfrm>
              <a:off x="0" y="1817767"/>
              <a:ext cx="6508939" cy="2519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70"/>
                </a:lnSpc>
              </a:pPr>
              <a:r>
                <a:rPr lang="en-US" sz="2900" dirty="0">
                  <a:solidFill>
                    <a:srgbClr val="191970"/>
                  </a:solidFill>
                  <a:latin typeface="Open Sauce"/>
                </a:rPr>
                <a:t>Great facilities? Fans? City? Financial situation? Highlight that and make sure that it is known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508939" cy="1453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19"/>
                </a:lnSpc>
              </a:pPr>
              <a:r>
                <a:rPr lang="en-US" sz="3399" dirty="0">
                  <a:solidFill>
                    <a:srgbClr val="191970"/>
                  </a:solidFill>
                  <a:latin typeface="Open Sauce Bold"/>
                </a:rPr>
                <a:t>Maximize what you do best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2570294"/>
            <a:ext cx="920225" cy="920225"/>
            <a:chOff x="0" y="0"/>
            <a:chExt cx="1226967" cy="1226967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4F1F1"/>
                  </a:solidFill>
                  <a:latin typeface="Open Sauce Bold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703148" y="2570294"/>
            <a:ext cx="920225" cy="920225"/>
            <a:chOff x="0" y="0"/>
            <a:chExt cx="1226967" cy="1226967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4F1F1"/>
                  </a:solidFill>
                  <a:latin typeface="Open Sauce Bold"/>
                </a:rPr>
                <a:t>5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377596" y="2570294"/>
            <a:ext cx="920225" cy="920225"/>
            <a:chOff x="0" y="0"/>
            <a:chExt cx="1226967" cy="1226967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226967" cy="1226967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185337" y="327734"/>
              <a:ext cx="856294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>
                  <a:solidFill>
                    <a:srgbClr val="F4F1F1"/>
                  </a:solidFill>
                  <a:latin typeface="Open Sauce Bold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0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705268" y="269718"/>
            <a:ext cx="9745699" cy="9745699"/>
            <a:chOff x="-177800" y="-179070"/>
            <a:chExt cx="6629401" cy="6629401"/>
          </a:xfrm>
        </p:grpSpPr>
        <p:sp>
          <p:nvSpPr>
            <p:cNvPr id="3" name="Freeform 3"/>
            <p:cNvSpPr/>
            <p:nvPr/>
          </p:nvSpPr>
          <p:spPr>
            <a:xfrm>
              <a:off x="-177800" y="-179070"/>
              <a:ext cx="6629400" cy="6629400"/>
            </a:xfrm>
            <a:custGeom>
              <a:avLst/>
              <a:gdLst/>
              <a:ahLst/>
              <a:cxnLst/>
              <a:rect l="l" t="t" r="r" b="b"/>
              <a:pathLst>
                <a:path w="6629400" h="6629400">
                  <a:moveTo>
                    <a:pt x="5915660" y="3328670"/>
                  </a:moveTo>
                  <a:cubicBezTo>
                    <a:pt x="6629400" y="4043680"/>
                    <a:pt x="6629400" y="5201920"/>
                    <a:pt x="5915660" y="5915660"/>
                  </a:cubicBezTo>
                  <a:cubicBezTo>
                    <a:pt x="5200650" y="6629400"/>
                    <a:pt x="4042410" y="6629400"/>
                    <a:pt x="3328670" y="5915660"/>
                  </a:cubicBezTo>
                  <a:lnTo>
                    <a:pt x="3314700" y="5901690"/>
                  </a:lnTo>
                  <a:lnTo>
                    <a:pt x="3300730" y="5915660"/>
                  </a:lnTo>
                  <a:cubicBezTo>
                    <a:pt x="2585720" y="6629400"/>
                    <a:pt x="1427480" y="6629400"/>
                    <a:pt x="713740" y="5915660"/>
                  </a:cubicBezTo>
                  <a:cubicBezTo>
                    <a:pt x="0" y="5200650"/>
                    <a:pt x="0" y="4042410"/>
                    <a:pt x="713740" y="3328670"/>
                  </a:cubicBezTo>
                  <a:lnTo>
                    <a:pt x="727710" y="3314700"/>
                  </a:lnTo>
                  <a:lnTo>
                    <a:pt x="713740" y="3300730"/>
                  </a:lnTo>
                  <a:cubicBezTo>
                    <a:pt x="0" y="2585720"/>
                    <a:pt x="0" y="1427480"/>
                    <a:pt x="713740" y="713740"/>
                  </a:cubicBezTo>
                  <a:cubicBezTo>
                    <a:pt x="1427480" y="1270"/>
                    <a:pt x="2585720" y="1270"/>
                    <a:pt x="3300730" y="713740"/>
                  </a:cubicBezTo>
                  <a:lnTo>
                    <a:pt x="3314700" y="727710"/>
                  </a:lnTo>
                  <a:lnTo>
                    <a:pt x="3328670" y="713740"/>
                  </a:lnTo>
                  <a:cubicBezTo>
                    <a:pt x="4043680" y="0"/>
                    <a:pt x="5201920" y="0"/>
                    <a:pt x="5915660" y="713740"/>
                  </a:cubicBezTo>
                  <a:cubicBezTo>
                    <a:pt x="6629400" y="1428750"/>
                    <a:pt x="6629400" y="2586990"/>
                    <a:pt x="5915660" y="3300730"/>
                  </a:cubicBezTo>
                  <a:lnTo>
                    <a:pt x="5901690" y="3314700"/>
                  </a:lnTo>
                  <a:lnTo>
                    <a:pt x="5915660" y="3328670"/>
                  </a:lnTo>
                  <a:close/>
                </a:path>
              </a:pathLst>
            </a:custGeom>
            <a:blipFill>
              <a:blip r:embed="rId3"/>
              <a:stretch>
                <a:fillRect l="-45740" r="-6805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3014094"/>
            <a:ext cx="8115300" cy="4258813"/>
            <a:chOff x="0" y="0"/>
            <a:chExt cx="10820400" cy="5678417"/>
          </a:xfrm>
        </p:grpSpPr>
        <p:sp>
          <p:nvSpPr>
            <p:cNvPr id="5" name="TextBox 5"/>
            <p:cNvSpPr txBox="1"/>
            <p:nvPr/>
          </p:nvSpPr>
          <p:spPr>
            <a:xfrm>
              <a:off x="0" y="4855457"/>
              <a:ext cx="10001434" cy="822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69"/>
                </a:lnSpc>
              </a:pPr>
              <a:r>
                <a:rPr lang="en-US" sz="3899">
                  <a:solidFill>
                    <a:srgbClr val="191970"/>
                  </a:solidFill>
                  <a:latin typeface="Open Sauce"/>
                </a:rPr>
                <a:t>Find the right bricks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10820400" cy="4206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480"/>
                </a:lnSpc>
              </a:pPr>
              <a:r>
                <a:rPr lang="en-US" sz="10400">
                  <a:solidFill>
                    <a:srgbClr val="191970"/>
                  </a:solidFill>
                  <a:latin typeface="Open Sauce Bold"/>
                </a:rPr>
                <a:t>Recruitment strategy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655202"/>
            <a:ext cx="7200899" cy="1413747"/>
            <a:chOff x="0" y="0"/>
            <a:chExt cx="9601199" cy="18849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58595" cy="1884996"/>
            </a:xfrm>
            <a:custGeom>
              <a:avLst/>
              <a:gdLst/>
              <a:ahLst/>
              <a:cxnLst/>
              <a:rect l="l" t="t" r="r" b="b"/>
              <a:pathLst>
                <a:path w="1858595" h="1884996">
                  <a:moveTo>
                    <a:pt x="0" y="0"/>
                  </a:moveTo>
                  <a:lnTo>
                    <a:pt x="1858595" y="0"/>
                  </a:lnTo>
                  <a:lnTo>
                    <a:pt x="1858595" y="1884996"/>
                  </a:lnTo>
                  <a:lnTo>
                    <a:pt x="0" y="1884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2085424" y="670731"/>
              <a:ext cx="7515775" cy="4839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</a:pPr>
              <a:r>
                <a:rPr lang="en-US" sz="2199" dirty="0">
                  <a:solidFill>
                    <a:srgbClr val="191970"/>
                  </a:solidFill>
                  <a:latin typeface="Open Sauce Bold"/>
                </a:rPr>
                <a:t>2023 E.H.C HOCKEY BUSINESS FORUM</a:t>
              </a: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7"/>
          <p:cNvGrpSpPr/>
          <p:nvPr/>
        </p:nvGrpSpPr>
        <p:grpSpPr>
          <a:xfrm>
            <a:off x="3869207" y="1809325"/>
            <a:ext cx="3046768" cy="2825282"/>
            <a:chOff x="0" y="0"/>
            <a:chExt cx="4062358" cy="3767042"/>
          </a:xfrm>
        </p:grpSpPr>
        <p:grpSp>
          <p:nvGrpSpPr>
            <p:cNvPr id="28" name="Group 28"/>
            <p:cNvGrpSpPr/>
            <p:nvPr/>
          </p:nvGrpSpPr>
          <p:grpSpPr>
            <a:xfrm>
              <a:off x="1002411" y="0"/>
              <a:ext cx="2057536" cy="2057536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30" name="Freeform 30"/>
            <p:cNvSpPr/>
            <p:nvPr/>
          </p:nvSpPr>
          <p:spPr>
            <a:xfrm>
              <a:off x="1479785" y="449877"/>
              <a:ext cx="1102787" cy="1157781"/>
            </a:xfrm>
            <a:custGeom>
              <a:avLst/>
              <a:gdLst/>
              <a:ahLst/>
              <a:cxnLst/>
              <a:rect l="l" t="t" r="r" b="b"/>
              <a:pathLst>
                <a:path w="1102787" h="1157781">
                  <a:moveTo>
                    <a:pt x="0" y="0"/>
                  </a:moveTo>
                  <a:lnTo>
                    <a:pt x="1102787" y="0"/>
                  </a:lnTo>
                  <a:lnTo>
                    <a:pt x="1102787" y="1157781"/>
                  </a:lnTo>
                  <a:lnTo>
                    <a:pt x="0" y="1157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0" y="2920376"/>
              <a:ext cx="4062358" cy="84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>
                  <a:solidFill>
                    <a:srgbClr val="191970"/>
                  </a:solidFill>
                  <a:latin typeface="Open Sauce Bold"/>
                </a:rPr>
                <a:t>Adaptability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2"/>
          <p:cNvGrpSpPr/>
          <p:nvPr/>
        </p:nvGrpSpPr>
        <p:grpSpPr>
          <a:xfrm>
            <a:off x="8372424" y="1809325"/>
            <a:ext cx="1543152" cy="2825080"/>
            <a:chOff x="0" y="0"/>
            <a:chExt cx="2057536" cy="3766773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2057536" cy="2057536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240146" y="2920106"/>
              <a:ext cx="1577243" cy="84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>
                  <a:solidFill>
                    <a:srgbClr val="191970"/>
                  </a:solidFill>
                  <a:latin typeface="Open Sauce Bold"/>
                </a:rPr>
                <a:t>Skill</a:t>
              </a:r>
            </a:p>
          </p:txBody>
        </p:sp>
        <p:sp>
          <p:nvSpPr>
            <p:cNvPr id="26" name="Freeform 26"/>
            <p:cNvSpPr/>
            <p:nvPr/>
          </p:nvSpPr>
          <p:spPr>
            <a:xfrm>
              <a:off x="444493" y="443433"/>
              <a:ext cx="1164226" cy="1164226"/>
            </a:xfrm>
            <a:custGeom>
              <a:avLst/>
              <a:gdLst/>
              <a:ahLst/>
              <a:cxnLst/>
              <a:rect l="l" t="t" r="r" b="b"/>
              <a:pathLst>
                <a:path w="1164226" h="1164226">
                  <a:moveTo>
                    <a:pt x="0" y="0"/>
                  </a:moveTo>
                  <a:lnTo>
                    <a:pt x="1164225" y="0"/>
                  </a:lnTo>
                  <a:lnTo>
                    <a:pt x="1164225" y="1164225"/>
                  </a:lnTo>
                  <a:lnTo>
                    <a:pt x="0" y="11642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3869207" y="1809325"/>
            <a:ext cx="3046768" cy="2825282"/>
            <a:chOff x="0" y="0"/>
            <a:chExt cx="4062358" cy="3767042"/>
          </a:xfrm>
        </p:grpSpPr>
        <p:grpSp>
          <p:nvGrpSpPr>
            <p:cNvPr id="28" name="Group 28"/>
            <p:cNvGrpSpPr/>
            <p:nvPr/>
          </p:nvGrpSpPr>
          <p:grpSpPr>
            <a:xfrm>
              <a:off x="1002411" y="0"/>
              <a:ext cx="2057536" cy="2057536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30" name="Freeform 30"/>
            <p:cNvSpPr/>
            <p:nvPr/>
          </p:nvSpPr>
          <p:spPr>
            <a:xfrm>
              <a:off x="1479785" y="449877"/>
              <a:ext cx="1102787" cy="1157781"/>
            </a:xfrm>
            <a:custGeom>
              <a:avLst/>
              <a:gdLst/>
              <a:ahLst/>
              <a:cxnLst/>
              <a:rect l="l" t="t" r="r" b="b"/>
              <a:pathLst>
                <a:path w="1102787" h="1157781">
                  <a:moveTo>
                    <a:pt x="0" y="0"/>
                  </a:moveTo>
                  <a:lnTo>
                    <a:pt x="1102787" y="0"/>
                  </a:lnTo>
                  <a:lnTo>
                    <a:pt x="1102787" y="1157781"/>
                  </a:lnTo>
                  <a:lnTo>
                    <a:pt x="0" y="1157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0" y="2920376"/>
              <a:ext cx="4062358" cy="84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>
                  <a:solidFill>
                    <a:srgbClr val="191970"/>
                  </a:solidFill>
                  <a:latin typeface="Open Sauce Bold"/>
                </a:rPr>
                <a:t>Adaptability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054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46347" y="1809325"/>
            <a:ext cx="2049144" cy="2825080"/>
            <a:chOff x="0" y="0"/>
            <a:chExt cx="2732192" cy="3766773"/>
          </a:xfrm>
        </p:grpSpPr>
        <p:grpSp>
          <p:nvGrpSpPr>
            <p:cNvPr id="3" name="Group 3"/>
            <p:cNvGrpSpPr/>
            <p:nvPr/>
          </p:nvGrpSpPr>
          <p:grpSpPr>
            <a:xfrm>
              <a:off x="337328" y="0"/>
              <a:ext cx="2057536" cy="2057536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0" y="2920106"/>
              <a:ext cx="2732192" cy="84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>
                  <a:solidFill>
                    <a:srgbClr val="191970"/>
                  </a:solidFill>
                  <a:latin typeface="Open Sauce Bold"/>
                </a:rPr>
                <a:t>Tactical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798546" y="261808"/>
              <a:ext cx="1135101" cy="1533920"/>
            </a:xfrm>
            <a:custGeom>
              <a:avLst/>
              <a:gdLst/>
              <a:ahLst/>
              <a:cxnLst/>
              <a:rect l="l" t="t" r="r" b="b"/>
              <a:pathLst>
                <a:path w="1135101" h="1533920">
                  <a:moveTo>
                    <a:pt x="0" y="0"/>
                  </a:moveTo>
                  <a:lnTo>
                    <a:pt x="1135100" y="0"/>
                  </a:lnTo>
                  <a:lnTo>
                    <a:pt x="1135100" y="1533920"/>
                  </a:lnTo>
                  <a:lnTo>
                    <a:pt x="0" y="1533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8372424" y="1809325"/>
            <a:ext cx="1543152" cy="2825080"/>
            <a:chOff x="0" y="0"/>
            <a:chExt cx="2057536" cy="3766773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2057536" cy="2057536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240146" y="2920106"/>
              <a:ext cx="1577243" cy="84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>
                  <a:solidFill>
                    <a:srgbClr val="191970"/>
                  </a:solidFill>
                  <a:latin typeface="Open Sauce Bold"/>
                </a:rPr>
                <a:t>Skill</a:t>
              </a:r>
            </a:p>
          </p:txBody>
        </p:sp>
        <p:sp>
          <p:nvSpPr>
            <p:cNvPr id="26" name="Freeform 26"/>
            <p:cNvSpPr/>
            <p:nvPr/>
          </p:nvSpPr>
          <p:spPr>
            <a:xfrm>
              <a:off x="444493" y="443433"/>
              <a:ext cx="1164226" cy="1164226"/>
            </a:xfrm>
            <a:custGeom>
              <a:avLst/>
              <a:gdLst/>
              <a:ahLst/>
              <a:cxnLst/>
              <a:rect l="l" t="t" r="r" b="b"/>
              <a:pathLst>
                <a:path w="1164226" h="1164226">
                  <a:moveTo>
                    <a:pt x="0" y="0"/>
                  </a:moveTo>
                  <a:lnTo>
                    <a:pt x="1164225" y="0"/>
                  </a:lnTo>
                  <a:lnTo>
                    <a:pt x="1164225" y="1164225"/>
                  </a:lnTo>
                  <a:lnTo>
                    <a:pt x="0" y="11642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3869207" y="1809325"/>
            <a:ext cx="3046768" cy="2825282"/>
            <a:chOff x="0" y="0"/>
            <a:chExt cx="4062358" cy="3767042"/>
          </a:xfrm>
        </p:grpSpPr>
        <p:grpSp>
          <p:nvGrpSpPr>
            <p:cNvPr id="28" name="Group 28"/>
            <p:cNvGrpSpPr/>
            <p:nvPr/>
          </p:nvGrpSpPr>
          <p:grpSpPr>
            <a:xfrm>
              <a:off x="1002411" y="0"/>
              <a:ext cx="2057536" cy="2057536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30" name="Freeform 30"/>
            <p:cNvSpPr/>
            <p:nvPr/>
          </p:nvSpPr>
          <p:spPr>
            <a:xfrm>
              <a:off x="1479785" y="449877"/>
              <a:ext cx="1102787" cy="1157781"/>
            </a:xfrm>
            <a:custGeom>
              <a:avLst/>
              <a:gdLst/>
              <a:ahLst/>
              <a:cxnLst/>
              <a:rect l="l" t="t" r="r" b="b"/>
              <a:pathLst>
                <a:path w="1102787" h="1157781">
                  <a:moveTo>
                    <a:pt x="0" y="0"/>
                  </a:moveTo>
                  <a:lnTo>
                    <a:pt x="1102787" y="0"/>
                  </a:lnTo>
                  <a:lnTo>
                    <a:pt x="1102787" y="1157781"/>
                  </a:lnTo>
                  <a:lnTo>
                    <a:pt x="0" y="1157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0" y="2920376"/>
              <a:ext cx="4062358" cy="84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>
                  <a:solidFill>
                    <a:srgbClr val="191970"/>
                  </a:solidFill>
                  <a:latin typeface="Open Sauce Bold"/>
                </a:rPr>
                <a:t>Adaptability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705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46347" y="1809325"/>
            <a:ext cx="2049144" cy="2825080"/>
            <a:chOff x="0" y="0"/>
            <a:chExt cx="2732192" cy="3766773"/>
          </a:xfrm>
        </p:grpSpPr>
        <p:grpSp>
          <p:nvGrpSpPr>
            <p:cNvPr id="3" name="Group 3"/>
            <p:cNvGrpSpPr/>
            <p:nvPr/>
          </p:nvGrpSpPr>
          <p:grpSpPr>
            <a:xfrm>
              <a:off x="337328" y="0"/>
              <a:ext cx="2057536" cy="2057536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0" y="2920106"/>
              <a:ext cx="2732192" cy="84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>
                  <a:solidFill>
                    <a:srgbClr val="191970"/>
                  </a:solidFill>
                  <a:latin typeface="Open Sauce Bold"/>
                </a:rPr>
                <a:t>Tactical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798546" y="261808"/>
              <a:ext cx="1135101" cy="1533920"/>
            </a:xfrm>
            <a:custGeom>
              <a:avLst/>
              <a:gdLst/>
              <a:ahLst/>
              <a:cxnLst/>
              <a:rect l="l" t="t" r="r" b="b"/>
              <a:pathLst>
                <a:path w="1135101" h="1533920">
                  <a:moveTo>
                    <a:pt x="0" y="0"/>
                  </a:moveTo>
                  <a:lnTo>
                    <a:pt x="1135100" y="0"/>
                  </a:lnTo>
                  <a:lnTo>
                    <a:pt x="1135100" y="1533920"/>
                  </a:lnTo>
                  <a:lnTo>
                    <a:pt x="0" y="1533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4139208" y="5647315"/>
            <a:ext cx="2506765" cy="2825282"/>
            <a:chOff x="0" y="0"/>
            <a:chExt cx="3342354" cy="3767042"/>
          </a:xfrm>
        </p:grpSpPr>
        <p:grpSp>
          <p:nvGrpSpPr>
            <p:cNvPr id="8" name="Group 8"/>
            <p:cNvGrpSpPr/>
            <p:nvPr/>
          </p:nvGrpSpPr>
          <p:grpSpPr>
            <a:xfrm>
              <a:off x="642409" y="0"/>
              <a:ext cx="2057536" cy="2057536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0" y="2920376"/>
              <a:ext cx="3342354" cy="84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>
                  <a:solidFill>
                    <a:srgbClr val="191970"/>
                  </a:solidFill>
                  <a:latin typeface="Open Sauce Bold"/>
                </a:rPr>
                <a:t> Mentality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961211" y="583554"/>
              <a:ext cx="1419932" cy="937155"/>
            </a:xfrm>
            <a:custGeom>
              <a:avLst/>
              <a:gdLst/>
              <a:ahLst/>
              <a:cxnLst/>
              <a:rect l="l" t="t" r="r" b="b"/>
              <a:pathLst>
                <a:path w="1419932" h="937155">
                  <a:moveTo>
                    <a:pt x="0" y="0"/>
                  </a:moveTo>
                  <a:lnTo>
                    <a:pt x="1419932" y="0"/>
                  </a:lnTo>
                  <a:lnTo>
                    <a:pt x="1419932" y="937155"/>
                  </a:lnTo>
                  <a:lnTo>
                    <a:pt x="0" y="937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8372424" y="1809325"/>
            <a:ext cx="1543152" cy="2825080"/>
            <a:chOff x="0" y="0"/>
            <a:chExt cx="2057536" cy="3766773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2057536" cy="2057536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240146" y="2920106"/>
              <a:ext cx="1577243" cy="84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>
                  <a:solidFill>
                    <a:srgbClr val="191970"/>
                  </a:solidFill>
                  <a:latin typeface="Open Sauce Bold"/>
                </a:rPr>
                <a:t>Skill</a:t>
              </a:r>
            </a:p>
          </p:txBody>
        </p:sp>
        <p:sp>
          <p:nvSpPr>
            <p:cNvPr id="26" name="Freeform 26"/>
            <p:cNvSpPr/>
            <p:nvPr/>
          </p:nvSpPr>
          <p:spPr>
            <a:xfrm>
              <a:off x="444493" y="443433"/>
              <a:ext cx="1164226" cy="1164226"/>
            </a:xfrm>
            <a:custGeom>
              <a:avLst/>
              <a:gdLst/>
              <a:ahLst/>
              <a:cxnLst/>
              <a:rect l="l" t="t" r="r" b="b"/>
              <a:pathLst>
                <a:path w="1164226" h="1164226">
                  <a:moveTo>
                    <a:pt x="0" y="0"/>
                  </a:moveTo>
                  <a:lnTo>
                    <a:pt x="1164225" y="0"/>
                  </a:lnTo>
                  <a:lnTo>
                    <a:pt x="1164225" y="1164225"/>
                  </a:lnTo>
                  <a:lnTo>
                    <a:pt x="0" y="11642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3869207" y="1809325"/>
            <a:ext cx="3046768" cy="2825282"/>
            <a:chOff x="0" y="0"/>
            <a:chExt cx="4062358" cy="3767042"/>
          </a:xfrm>
        </p:grpSpPr>
        <p:grpSp>
          <p:nvGrpSpPr>
            <p:cNvPr id="28" name="Group 28"/>
            <p:cNvGrpSpPr/>
            <p:nvPr/>
          </p:nvGrpSpPr>
          <p:grpSpPr>
            <a:xfrm>
              <a:off x="1002411" y="0"/>
              <a:ext cx="2057536" cy="2057536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30" name="Freeform 30"/>
            <p:cNvSpPr/>
            <p:nvPr/>
          </p:nvSpPr>
          <p:spPr>
            <a:xfrm>
              <a:off x="1479785" y="449877"/>
              <a:ext cx="1102787" cy="1157781"/>
            </a:xfrm>
            <a:custGeom>
              <a:avLst/>
              <a:gdLst/>
              <a:ahLst/>
              <a:cxnLst/>
              <a:rect l="l" t="t" r="r" b="b"/>
              <a:pathLst>
                <a:path w="1102787" h="1157781">
                  <a:moveTo>
                    <a:pt x="0" y="0"/>
                  </a:moveTo>
                  <a:lnTo>
                    <a:pt x="1102787" y="0"/>
                  </a:lnTo>
                  <a:lnTo>
                    <a:pt x="1102787" y="1157781"/>
                  </a:lnTo>
                  <a:lnTo>
                    <a:pt x="0" y="1157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0" y="2920376"/>
              <a:ext cx="4062358" cy="84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>
                  <a:solidFill>
                    <a:srgbClr val="191970"/>
                  </a:solidFill>
                  <a:latin typeface="Open Sauce Bold"/>
                </a:rPr>
                <a:t>Adaptability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33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46347" y="1809325"/>
            <a:ext cx="2049144" cy="2825080"/>
            <a:chOff x="0" y="0"/>
            <a:chExt cx="2732192" cy="3766773"/>
          </a:xfrm>
        </p:grpSpPr>
        <p:grpSp>
          <p:nvGrpSpPr>
            <p:cNvPr id="3" name="Group 3"/>
            <p:cNvGrpSpPr/>
            <p:nvPr/>
          </p:nvGrpSpPr>
          <p:grpSpPr>
            <a:xfrm>
              <a:off x="337328" y="0"/>
              <a:ext cx="2057536" cy="2057536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0" y="2920106"/>
              <a:ext cx="2732192" cy="84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>
                  <a:solidFill>
                    <a:srgbClr val="191970"/>
                  </a:solidFill>
                  <a:latin typeface="Open Sauce Bold"/>
                </a:rPr>
                <a:t>Tactical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798546" y="261808"/>
              <a:ext cx="1135101" cy="1533920"/>
            </a:xfrm>
            <a:custGeom>
              <a:avLst/>
              <a:gdLst/>
              <a:ahLst/>
              <a:cxnLst/>
              <a:rect l="l" t="t" r="r" b="b"/>
              <a:pathLst>
                <a:path w="1135101" h="1533920">
                  <a:moveTo>
                    <a:pt x="0" y="0"/>
                  </a:moveTo>
                  <a:lnTo>
                    <a:pt x="1135100" y="0"/>
                  </a:lnTo>
                  <a:lnTo>
                    <a:pt x="1135100" y="1533920"/>
                  </a:lnTo>
                  <a:lnTo>
                    <a:pt x="0" y="1533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4139208" y="5647315"/>
            <a:ext cx="2506765" cy="2825282"/>
            <a:chOff x="0" y="0"/>
            <a:chExt cx="3342354" cy="3767042"/>
          </a:xfrm>
        </p:grpSpPr>
        <p:grpSp>
          <p:nvGrpSpPr>
            <p:cNvPr id="8" name="Group 8"/>
            <p:cNvGrpSpPr/>
            <p:nvPr/>
          </p:nvGrpSpPr>
          <p:grpSpPr>
            <a:xfrm>
              <a:off x="642409" y="0"/>
              <a:ext cx="2057536" cy="2057536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0" y="2920376"/>
              <a:ext cx="3342354" cy="84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>
                  <a:solidFill>
                    <a:srgbClr val="191970"/>
                  </a:solidFill>
                  <a:latin typeface="Open Sauce Bold"/>
                </a:rPr>
                <a:t> Mentality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961211" y="583554"/>
              <a:ext cx="1419932" cy="937155"/>
            </a:xfrm>
            <a:custGeom>
              <a:avLst/>
              <a:gdLst/>
              <a:ahLst/>
              <a:cxnLst/>
              <a:rect l="l" t="t" r="r" b="b"/>
              <a:pathLst>
                <a:path w="1419932" h="937155">
                  <a:moveTo>
                    <a:pt x="0" y="0"/>
                  </a:moveTo>
                  <a:lnTo>
                    <a:pt x="1419932" y="0"/>
                  </a:lnTo>
                  <a:lnTo>
                    <a:pt x="1419932" y="937155"/>
                  </a:lnTo>
                  <a:lnTo>
                    <a:pt x="0" y="937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7988679" y="5647315"/>
            <a:ext cx="2310642" cy="2825282"/>
            <a:chOff x="0" y="0"/>
            <a:chExt cx="3080856" cy="3767042"/>
          </a:xfrm>
        </p:grpSpPr>
        <p:grpSp>
          <p:nvGrpSpPr>
            <p:cNvPr id="13" name="Group 13"/>
            <p:cNvGrpSpPr/>
            <p:nvPr/>
          </p:nvGrpSpPr>
          <p:grpSpPr>
            <a:xfrm>
              <a:off x="511660" y="0"/>
              <a:ext cx="2057536" cy="2057536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0" y="2920376"/>
              <a:ext cx="3080856" cy="84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>
                  <a:solidFill>
                    <a:srgbClr val="191970"/>
                  </a:solidFill>
                  <a:latin typeface="Open Sauce Bold"/>
                </a:rPr>
                <a:t>Potential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30771" y="542474"/>
              <a:ext cx="1019315" cy="1019315"/>
            </a:xfrm>
            <a:custGeom>
              <a:avLst/>
              <a:gdLst/>
              <a:ahLst/>
              <a:cxnLst/>
              <a:rect l="l" t="t" r="r" b="b"/>
              <a:pathLst>
                <a:path w="1019315" h="1019315">
                  <a:moveTo>
                    <a:pt x="0" y="0"/>
                  </a:moveTo>
                  <a:lnTo>
                    <a:pt x="1019315" y="0"/>
                  </a:lnTo>
                  <a:lnTo>
                    <a:pt x="1019315" y="1019315"/>
                  </a:lnTo>
                  <a:lnTo>
                    <a:pt x="0" y="1019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8372424" y="1809325"/>
            <a:ext cx="1543152" cy="2825080"/>
            <a:chOff x="0" y="0"/>
            <a:chExt cx="2057536" cy="3766773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2057536" cy="2057536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240146" y="2920106"/>
              <a:ext cx="1577243" cy="84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>
                  <a:solidFill>
                    <a:srgbClr val="191970"/>
                  </a:solidFill>
                  <a:latin typeface="Open Sauce Bold"/>
                </a:rPr>
                <a:t>Skill</a:t>
              </a:r>
            </a:p>
          </p:txBody>
        </p:sp>
        <p:sp>
          <p:nvSpPr>
            <p:cNvPr id="26" name="Freeform 26"/>
            <p:cNvSpPr/>
            <p:nvPr/>
          </p:nvSpPr>
          <p:spPr>
            <a:xfrm>
              <a:off x="444493" y="443433"/>
              <a:ext cx="1164226" cy="1164226"/>
            </a:xfrm>
            <a:custGeom>
              <a:avLst/>
              <a:gdLst/>
              <a:ahLst/>
              <a:cxnLst/>
              <a:rect l="l" t="t" r="r" b="b"/>
              <a:pathLst>
                <a:path w="1164226" h="1164226">
                  <a:moveTo>
                    <a:pt x="0" y="0"/>
                  </a:moveTo>
                  <a:lnTo>
                    <a:pt x="1164225" y="0"/>
                  </a:lnTo>
                  <a:lnTo>
                    <a:pt x="1164225" y="1164225"/>
                  </a:lnTo>
                  <a:lnTo>
                    <a:pt x="0" y="11642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3869207" y="1809325"/>
            <a:ext cx="3046768" cy="2825282"/>
            <a:chOff x="0" y="0"/>
            <a:chExt cx="4062358" cy="3767042"/>
          </a:xfrm>
        </p:grpSpPr>
        <p:grpSp>
          <p:nvGrpSpPr>
            <p:cNvPr id="28" name="Group 28"/>
            <p:cNvGrpSpPr/>
            <p:nvPr/>
          </p:nvGrpSpPr>
          <p:grpSpPr>
            <a:xfrm>
              <a:off x="1002411" y="0"/>
              <a:ext cx="2057536" cy="2057536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30" name="Freeform 30"/>
            <p:cNvSpPr/>
            <p:nvPr/>
          </p:nvSpPr>
          <p:spPr>
            <a:xfrm>
              <a:off x="1479785" y="449877"/>
              <a:ext cx="1102787" cy="1157781"/>
            </a:xfrm>
            <a:custGeom>
              <a:avLst/>
              <a:gdLst/>
              <a:ahLst/>
              <a:cxnLst/>
              <a:rect l="l" t="t" r="r" b="b"/>
              <a:pathLst>
                <a:path w="1102787" h="1157781">
                  <a:moveTo>
                    <a:pt x="0" y="0"/>
                  </a:moveTo>
                  <a:lnTo>
                    <a:pt x="1102787" y="0"/>
                  </a:lnTo>
                  <a:lnTo>
                    <a:pt x="1102787" y="1157781"/>
                  </a:lnTo>
                  <a:lnTo>
                    <a:pt x="0" y="1157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0" y="2920376"/>
              <a:ext cx="4062358" cy="84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>
                  <a:solidFill>
                    <a:srgbClr val="191970"/>
                  </a:solidFill>
                  <a:latin typeface="Open Sauce Bold"/>
                </a:rPr>
                <a:t>Adaptability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215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46347" y="1809325"/>
            <a:ext cx="2049144" cy="2825080"/>
            <a:chOff x="0" y="0"/>
            <a:chExt cx="2732192" cy="3766773"/>
          </a:xfrm>
        </p:grpSpPr>
        <p:grpSp>
          <p:nvGrpSpPr>
            <p:cNvPr id="3" name="Group 3"/>
            <p:cNvGrpSpPr/>
            <p:nvPr/>
          </p:nvGrpSpPr>
          <p:grpSpPr>
            <a:xfrm>
              <a:off x="337328" y="0"/>
              <a:ext cx="2057536" cy="2057536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0" y="2920106"/>
              <a:ext cx="2732192" cy="84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>
                  <a:solidFill>
                    <a:srgbClr val="191970"/>
                  </a:solidFill>
                  <a:latin typeface="Open Sauce Bold"/>
                </a:rPr>
                <a:t>Tactical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798546" y="261808"/>
              <a:ext cx="1135101" cy="1533920"/>
            </a:xfrm>
            <a:custGeom>
              <a:avLst/>
              <a:gdLst/>
              <a:ahLst/>
              <a:cxnLst/>
              <a:rect l="l" t="t" r="r" b="b"/>
              <a:pathLst>
                <a:path w="1135101" h="1533920">
                  <a:moveTo>
                    <a:pt x="0" y="0"/>
                  </a:moveTo>
                  <a:lnTo>
                    <a:pt x="1135100" y="0"/>
                  </a:lnTo>
                  <a:lnTo>
                    <a:pt x="1135100" y="1533920"/>
                  </a:lnTo>
                  <a:lnTo>
                    <a:pt x="0" y="1533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4139208" y="5647315"/>
            <a:ext cx="2506765" cy="2825282"/>
            <a:chOff x="0" y="0"/>
            <a:chExt cx="3342354" cy="3767042"/>
          </a:xfrm>
        </p:grpSpPr>
        <p:grpSp>
          <p:nvGrpSpPr>
            <p:cNvPr id="8" name="Group 8"/>
            <p:cNvGrpSpPr/>
            <p:nvPr/>
          </p:nvGrpSpPr>
          <p:grpSpPr>
            <a:xfrm>
              <a:off x="642409" y="0"/>
              <a:ext cx="2057536" cy="2057536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0" y="2920376"/>
              <a:ext cx="3342354" cy="84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>
                  <a:solidFill>
                    <a:srgbClr val="191970"/>
                  </a:solidFill>
                  <a:latin typeface="Open Sauce Bold"/>
                </a:rPr>
                <a:t> Mentality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961211" y="583554"/>
              <a:ext cx="1419932" cy="937155"/>
            </a:xfrm>
            <a:custGeom>
              <a:avLst/>
              <a:gdLst/>
              <a:ahLst/>
              <a:cxnLst/>
              <a:rect l="l" t="t" r="r" b="b"/>
              <a:pathLst>
                <a:path w="1419932" h="937155">
                  <a:moveTo>
                    <a:pt x="0" y="0"/>
                  </a:moveTo>
                  <a:lnTo>
                    <a:pt x="1419932" y="0"/>
                  </a:lnTo>
                  <a:lnTo>
                    <a:pt x="1419932" y="937155"/>
                  </a:lnTo>
                  <a:lnTo>
                    <a:pt x="0" y="937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7988679" y="5647315"/>
            <a:ext cx="2310642" cy="2825282"/>
            <a:chOff x="0" y="0"/>
            <a:chExt cx="3080856" cy="3767042"/>
          </a:xfrm>
        </p:grpSpPr>
        <p:grpSp>
          <p:nvGrpSpPr>
            <p:cNvPr id="13" name="Group 13"/>
            <p:cNvGrpSpPr/>
            <p:nvPr/>
          </p:nvGrpSpPr>
          <p:grpSpPr>
            <a:xfrm>
              <a:off x="511660" y="0"/>
              <a:ext cx="2057536" cy="2057536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0" y="2920376"/>
              <a:ext cx="3080856" cy="84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>
                  <a:solidFill>
                    <a:srgbClr val="191970"/>
                  </a:solidFill>
                  <a:latin typeface="Open Sauce Bold"/>
                </a:rPr>
                <a:t>Potential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30771" y="542474"/>
              <a:ext cx="1019315" cy="1019315"/>
            </a:xfrm>
            <a:custGeom>
              <a:avLst/>
              <a:gdLst/>
              <a:ahLst/>
              <a:cxnLst/>
              <a:rect l="l" t="t" r="r" b="b"/>
              <a:pathLst>
                <a:path w="1019315" h="1019315">
                  <a:moveTo>
                    <a:pt x="0" y="0"/>
                  </a:moveTo>
                  <a:lnTo>
                    <a:pt x="1019315" y="0"/>
                  </a:lnTo>
                  <a:lnTo>
                    <a:pt x="1019315" y="1019315"/>
                  </a:lnTo>
                  <a:lnTo>
                    <a:pt x="0" y="1019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1362272" y="5647315"/>
            <a:ext cx="2817294" cy="2825282"/>
            <a:chOff x="0" y="0"/>
            <a:chExt cx="3756392" cy="3767042"/>
          </a:xfrm>
        </p:grpSpPr>
        <p:grpSp>
          <p:nvGrpSpPr>
            <p:cNvPr id="18" name="Group 18"/>
            <p:cNvGrpSpPr/>
            <p:nvPr/>
          </p:nvGrpSpPr>
          <p:grpSpPr>
            <a:xfrm>
              <a:off x="849428" y="0"/>
              <a:ext cx="2057536" cy="2057536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0" y="2920376"/>
              <a:ext cx="3756392" cy="84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>
                  <a:solidFill>
                    <a:srgbClr val="191970"/>
                  </a:solidFill>
                  <a:latin typeface="Open Sauce Bold"/>
                </a:rPr>
                <a:t>Economics</a:t>
              </a:r>
            </a:p>
          </p:txBody>
        </p:sp>
        <p:sp>
          <p:nvSpPr>
            <p:cNvPr id="21" name="Freeform 21"/>
            <p:cNvSpPr/>
            <p:nvPr/>
          </p:nvSpPr>
          <p:spPr>
            <a:xfrm>
              <a:off x="1279015" y="492783"/>
              <a:ext cx="1083738" cy="1118697"/>
            </a:xfrm>
            <a:custGeom>
              <a:avLst/>
              <a:gdLst/>
              <a:ahLst/>
              <a:cxnLst/>
              <a:rect l="l" t="t" r="r" b="b"/>
              <a:pathLst>
                <a:path w="1083738" h="1118697">
                  <a:moveTo>
                    <a:pt x="0" y="0"/>
                  </a:moveTo>
                  <a:lnTo>
                    <a:pt x="1083738" y="0"/>
                  </a:lnTo>
                  <a:lnTo>
                    <a:pt x="1083738" y="1118697"/>
                  </a:lnTo>
                  <a:lnTo>
                    <a:pt x="0" y="1118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8372424" y="1809325"/>
            <a:ext cx="1543152" cy="2825080"/>
            <a:chOff x="0" y="0"/>
            <a:chExt cx="2057536" cy="3766773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2057536" cy="2057536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240146" y="2920106"/>
              <a:ext cx="1577243" cy="84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>
                  <a:solidFill>
                    <a:srgbClr val="191970"/>
                  </a:solidFill>
                  <a:latin typeface="Open Sauce Bold"/>
                </a:rPr>
                <a:t>Skill</a:t>
              </a:r>
            </a:p>
          </p:txBody>
        </p:sp>
        <p:sp>
          <p:nvSpPr>
            <p:cNvPr id="26" name="Freeform 26"/>
            <p:cNvSpPr/>
            <p:nvPr/>
          </p:nvSpPr>
          <p:spPr>
            <a:xfrm>
              <a:off x="444493" y="443433"/>
              <a:ext cx="1164226" cy="1164226"/>
            </a:xfrm>
            <a:custGeom>
              <a:avLst/>
              <a:gdLst/>
              <a:ahLst/>
              <a:cxnLst/>
              <a:rect l="l" t="t" r="r" b="b"/>
              <a:pathLst>
                <a:path w="1164226" h="1164226">
                  <a:moveTo>
                    <a:pt x="0" y="0"/>
                  </a:moveTo>
                  <a:lnTo>
                    <a:pt x="1164225" y="0"/>
                  </a:lnTo>
                  <a:lnTo>
                    <a:pt x="1164225" y="1164225"/>
                  </a:lnTo>
                  <a:lnTo>
                    <a:pt x="0" y="11642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3869207" y="1809325"/>
            <a:ext cx="3046768" cy="2825282"/>
            <a:chOff x="0" y="0"/>
            <a:chExt cx="4062358" cy="3767042"/>
          </a:xfrm>
        </p:grpSpPr>
        <p:grpSp>
          <p:nvGrpSpPr>
            <p:cNvPr id="28" name="Group 28"/>
            <p:cNvGrpSpPr/>
            <p:nvPr/>
          </p:nvGrpSpPr>
          <p:grpSpPr>
            <a:xfrm>
              <a:off x="1002411" y="0"/>
              <a:ext cx="2057536" cy="2057536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1970"/>
              </a:solidFill>
            </p:spPr>
          </p:sp>
        </p:grpSp>
        <p:sp>
          <p:nvSpPr>
            <p:cNvPr id="30" name="Freeform 30"/>
            <p:cNvSpPr/>
            <p:nvPr/>
          </p:nvSpPr>
          <p:spPr>
            <a:xfrm>
              <a:off x="1479785" y="449877"/>
              <a:ext cx="1102787" cy="1157781"/>
            </a:xfrm>
            <a:custGeom>
              <a:avLst/>
              <a:gdLst/>
              <a:ahLst/>
              <a:cxnLst/>
              <a:rect l="l" t="t" r="r" b="b"/>
              <a:pathLst>
                <a:path w="1102787" h="1157781">
                  <a:moveTo>
                    <a:pt x="0" y="0"/>
                  </a:moveTo>
                  <a:lnTo>
                    <a:pt x="1102787" y="0"/>
                  </a:lnTo>
                  <a:lnTo>
                    <a:pt x="1102787" y="1157781"/>
                  </a:lnTo>
                  <a:lnTo>
                    <a:pt x="0" y="1157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0" y="2920376"/>
              <a:ext cx="4062358" cy="84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>
                  <a:solidFill>
                    <a:srgbClr val="191970"/>
                  </a:solidFill>
                  <a:latin typeface="Open Sauce Bold"/>
                </a:rPr>
                <a:t>Adaptability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617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440755" y="1028700"/>
            <a:ext cx="7818545" cy="8229600"/>
            <a:chOff x="0" y="0"/>
            <a:chExt cx="5845810" cy="6153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45810" cy="6153150"/>
            </a:xfrm>
            <a:custGeom>
              <a:avLst/>
              <a:gdLst/>
              <a:ahLst/>
              <a:cxnLst/>
              <a:rect l="l" t="t" r="r" b="b"/>
              <a:pathLst>
                <a:path w="5845810" h="6153150">
                  <a:moveTo>
                    <a:pt x="4033520" y="0"/>
                  </a:moveTo>
                  <a:lnTo>
                    <a:pt x="1811020" y="0"/>
                  </a:lnTo>
                  <a:cubicBezTo>
                    <a:pt x="811530" y="0"/>
                    <a:pt x="0" y="811530"/>
                    <a:pt x="0" y="1812290"/>
                  </a:cubicBezTo>
                  <a:lnTo>
                    <a:pt x="0" y="1812290"/>
                  </a:lnTo>
                  <a:cubicBezTo>
                    <a:pt x="0" y="2733040"/>
                    <a:pt x="687070" y="3493770"/>
                    <a:pt x="1577340" y="3609340"/>
                  </a:cubicBezTo>
                  <a:lnTo>
                    <a:pt x="0" y="6153150"/>
                  </a:lnTo>
                  <a:lnTo>
                    <a:pt x="4333240" y="6153150"/>
                  </a:lnTo>
                  <a:cubicBezTo>
                    <a:pt x="5168900" y="6153150"/>
                    <a:pt x="5845810" y="5476240"/>
                    <a:pt x="5845810" y="4640580"/>
                  </a:cubicBezTo>
                  <a:lnTo>
                    <a:pt x="5845810" y="1812290"/>
                  </a:lnTo>
                  <a:lnTo>
                    <a:pt x="5845810" y="1812290"/>
                  </a:lnTo>
                  <a:cubicBezTo>
                    <a:pt x="5845810" y="811530"/>
                    <a:pt x="5034280" y="0"/>
                    <a:pt x="4033520" y="0"/>
                  </a:cubicBezTo>
                  <a:close/>
                </a:path>
              </a:pathLst>
            </a:custGeom>
            <a:blipFill>
              <a:blip r:embed="rId3"/>
              <a:stretch>
                <a:fillRect l="-37585" r="-3758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655202"/>
            <a:ext cx="7560287" cy="1413747"/>
            <a:chOff x="0" y="0"/>
            <a:chExt cx="10080382" cy="1884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58595" cy="1884996"/>
            </a:xfrm>
            <a:custGeom>
              <a:avLst/>
              <a:gdLst/>
              <a:ahLst/>
              <a:cxnLst/>
              <a:rect l="l" t="t" r="r" b="b"/>
              <a:pathLst>
                <a:path w="1858595" h="1884996">
                  <a:moveTo>
                    <a:pt x="0" y="0"/>
                  </a:moveTo>
                  <a:lnTo>
                    <a:pt x="1858595" y="0"/>
                  </a:lnTo>
                  <a:lnTo>
                    <a:pt x="1858595" y="1884996"/>
                  </a:lnTo>
                  <a:lnTo>
                    <a:pt x="0" y="1884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2085425" y="670731"/>
              <a:ext cx="7994957" cy="4839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</a:pPr>
              <a:r>
                <a:rPr lang="en-US" sz="2199" dirty="0">
                  <a:solidFill>
                    <a:srgbClr val="191970"/>
                  </a:solidFill>
                  <a:latin typeface="Open Sauce Bold"/>
                </a:rPr>
                <a:t>2023 E.H.C HOCKEY BUSINESS FORUM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2700972"/>
            <a:ext cx="7560287" cy="4756785"/>
            <a:chOff x="0" y="0"/>
            <a:chExt cx="10080383" cy="6342380"/>
          </a:xfrm>
        </p:grpSpPr>
        <p:sp>
          <p:nvSpPr>
            <p:cNvPr id="8" name="TextBox 8"/>
            <p:cNvSpPr txBox="1"/>
            <p:nvPr/>
          </p:nvSpPr>
          <p:spPr>
            <a:xfrm>
              <a:off x="0" y="104775"/>
              <a:ext cx="10080383" cy="3932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440"/>
                </a:lnSpc>
              </a:pPr>
              <a:r>
                <a:rPr lang="en-US" sz="10400">
                  <a:solidFill>
                    <a:srgbClr val="191970"/>
                  </a:solidFill>
                  <a:latin typeface="Open Sauce Bold"/>
                </a:rPr>
                <a:t>The roadmap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668520"/>
              <a:ext cx="9500540" cy="1673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69"/>
                </a:lnSpc>
              </a:pPr>
              <a:r>
                <a:rPr lang="en-US" sz="3899">
                  <a:solidFill>
                    <a:srgbClr val="191970"/>
                  </a:solidFill>
                  <a:latin typeface="Open Sauce"/>
                </a:rPr>
                <a:t>A plan to execute with confidence</a:t>
              </a: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800049" y="6940570"/>
            <a:ext cx="7373855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5400000">
            <a:off x="3994098" y="7118444"/>
            <a:ext cx="7729605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400000">
            <a:off x="7459722" y="7034270"/>
            <a:ext cx="7542205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5400000">
            <a:off x="10831646" y="7034270"/>
            <a:ext cx="7542205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-176175" y="3258405"/>
            <a:ext cx="18780128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-449362" y="6782329"/>
            <a:ext cx="19186724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0" y="0"/>
            <a:ext cx="18288000" cy="2136255"/>
          </a:xfrm>
          <a:prstGeom prst="rect">
            <a:avLst/>
          </a:prstGeom>
          <a:solidFill>
            <a:srgbClr val="191970"/>
          </a:solidFill>
        </p:spPr>
      </p:sp>
      <p:sp>
        <p:nvSpPr>
          <p:cNvPr id="9" name="TextBox 9"/>
          <p:cNvSpPr txBox="1"/>
          <p:nvPr/>
        </p:nvSpPr>
        <p:spPr>
          <a:xfrm>
            <a:off x="585623" y="4600575"/>
            <a:ext cx="3308195" cy="102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149">
                <a:solidFill>
                  <a:srgbClr val="191970"/>
                </a:solidFill>
                <a:latin typeface="Open Sauce Bold"/>
              </a:rPr>
              <a:t>Assistant GM</a:t>
            </a:r>
          </a:p>
          <a:p>
            <a:pPr algn="ctr">
              <a:lnSpc>
                <a:spcPts val="4199"/>
              </a:lnSpc>
            </a:pPr>
            <a:r>
              <a:rPr lang="en-US" sz="2999" spc="149">
                <a:solidFill>
                  <a:srgbClr val="191970"/>
                </a:solidFill>
                <a:latin typeface="Open Sauce Bold"/>
              </a:rPr>
              <a:t>Analyst/Scouts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6590" y="8253942"/>
            <a:ext cx="3606261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 spc="149">
                <a:solidFill>
                  <a:srgbClr val="191970"/>
                </a:solidFill>
                <a:latin typeface="Open Sauce Bold"/>
              </a:rPr>
              <a:t>General Manager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32789" y="2488733"/>
            <a:ext cx="1710771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191970"/>
                </a:solidFill>
                <a:latin typeface="Open Sauce Bold"/>
              </a:rPr>
              <a:t>Dec-Feb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495687" y="2488733"/>
            <a:ext cx="1904137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191970"/>
                </a:solidFill>
                <a:latin typeface="Open Sauce Bold"/>
              </a:rPr>
              <a:t>March-May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52969" y="2488733"/>
            <a:ext cx="2044701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191970"/>
                </a:solidFill>
                <a:latin typeface="Open Sauce Bold"/>
              </a:rPr>
              <a:t>June-August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15345" y="2488733"/>
            <a:ext cx="1878427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191970"/>
                </a:solidFill>
                <a:latin typeface="Open Sauce Bold"/>
              </a:rPr>
              <a:t>Sep-Nov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644736"/>
            <a:ext cx="7586645" cy="812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500"/>
              </a:lnSpc>
            </a:pPr>
            <a:r>
              <a:rPr lang="en-US" sz="5000" spc="-150" dirty="0">
                <a:solidFill>
                  <a:srgbClr val="F4F1F1"/>
                </a:solidFill>
                <a:latin typeface="Open Sauce Bold"/>
              </a:rPr>
              <a:t>Roadmap for 2024-2025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972008" y="361254"/>
            <a:ext cx="7315991" cy="1413747"/>
            <a:chOff x="0" y="0"/>
            <a:chExt cx="9754655" cy="18849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58595" cy="1884996"/>
            </a:xfrm>
            <a:custGeom>
              <a:avLst/>
              <a:gdLst/>
              <a:ahLst/>
              <a:cxnLst/>
              <a:rect l="l" t="t" r="r" b="b"/>
              <a:pathLst>
                <a:path w="1858595" h="1884996">
                  <a:moveTo>
                    <a:pt x="0" y="0"/>
                  </a:moveTo>
                  <a:lnTo>
                    <a:pt x="1858595" y="0"/>
                  </a:lnTo>
                  <a:lnTo>
                    <a:pt x="1858595" y="1884996"/>
                  </a:lnTo>
                  <a:lnTo>
                    <a:pt x="0" y="1884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2085424" y="670731"/>
              <a:ext cx="7669231" cy="4839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</a:pPr>
              <a:r>
                <a:rPr lang="en-US" sz="2199" dirty="0">
                  <a:solidFill>
                    <a:schemeClr val="bg1"/>
                  </a:solidFill>
                  <a:latin typeface="Open Sauce Bold"/>
                </a:rPr>
                <a:t>2023 E.H.C HOCKEY BUSINESS FORUM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2153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958219"/>
              </p:ext>
            </p:extLst>
          </p:nvPr>
        </p:nvGraphicFramePr>
        <p:xfrm>
          <a:off x="7482537" y="2128826"/>
          <a:ext cx="9776762" cy="6029348"/>
        </p:xfrm>
        <a:graphic>
          <a:graphicData uri="http://schemas.openxmlformats.org/drawingml/2006/table">
            <a:tbl>
              <a:tblPr/>
              <a:tblGrid>
                <a:gridCol w="4888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8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191970"/>
                          </a:solidFill>
                          <a:latin typeface="Open Sauce Bold"/>
                        </a:rPr>
                        <a:t>GM experience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191970"/>
                          </a:solidFill>
                          <a:latin typeface="Open Sauce Bold"/>
                        </a:rPr>
                        <a:t>Scouting experience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4264932" y="2395506"/>
            <a:ext cx="1099394" cy="1043050"/>
          </a:xfrm>
          <a:custGeom>
            <a:avLst/>
            <a:gdLst/>
            <a:ahLst/>
            <a:cxnLst/>
            <a:rect l="l" t="t" r="r" b="b"/>
            <a:pathLst>
              <a:path w="1099394" h="1043050">
                <a:moveTo>
                  <a:pt x="0" y="0"/>
                </a:moveTo>
                <a:lnTo>
                  <a:pt x="1099394" y="0"/>
                </a:lnTo>
                <a:lnTo>
                  <a:pt x="1099394" y="1043050"/>
                </a:lnTo>
                <a:lnTo>
                  <a:pt x="0" y="104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4473892"/>
            <a:ext cx="5515448" cy="126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39"/>
              </a:lnSpc>
            </a:pPr>
            <a:r>
              <a:rPr lang="en-US" sz="7799">
                <a:solidFill>
                  <a:srgbClr val="191970"/>
                </a:solidFill>
                <a:latin typeface="Open Sauce Bold"/>
              </a:rPr>
              <a:t>ABOUT ME</a:t>
            </a:r>
          </a:p>
        </p:txBody>
      </p:sp>
    </p:spTree>
    <p:extLst>
      <p:ext uri="{BB962C8B-B14F-4D97-AF65-F5344CB8AC3E}">
        <p14:creationId xmlns:p14="http://schemas.microsoft.com/office/powerpoint/2010/main" val="40205973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800049" y="6940570"/>
            <a:ext cx="7373855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5400000">
            <a:off x="3994098" y="7118444"/>
            <a:ext cx="7729605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400000">
            <a:off x="7459722" y="7034270"/>
            <a:ext cx="7542205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5400000">
            <a:off x="10831646" y="7034270"/>
            <a:ext cx="7542205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-176175" y="3258405"/>
            <a:ext cx="18780128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-449362" y="6782329"/>
            <a:ext cx="19186724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0" y="0"/>
            <a:ext cx="18288000" cy="2136255"/>
          </a:xfrm>
          <a:prstGeom prst="rect">
            <a:avLst/>
          </a:prstGeom>
          <a:solidFill>
            <a:srgbClr val="191970"/>
          </a:solidFill>
        </p:spPr>
      </p:sp>
      <p:sp>
        <p:nvSpPr>
          <p:cNvPr id="9" name="TextBox 9"/>
          <p:cNvSpPr txBox="1"/>
          <p:nvPr/>
        </p:nvSpPr>
        <p:spPr>
          <a:xfrm>
            <a:off x="585623" y="4600575"/>
            <a:ext cx="3308195" cy="102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149">
                <a:solidFill>
                  <a:srgbClr val="191970"/>
                </a:solidFill>
                <a:latin typeface="Open Sauce Bold"/>
              </a:rPr>
              <a:t>Assistant GM</a:t>
            </a:r>
          </a:p>
          <a:p>
            <a:pPr algn="ctr">
              <a:lnSpc>
                <a:spcPts val="4199"/>
              </a:lnSpc>
            </a:pPr>
            <a:r>
              <a:rPr lang="en-US" sz="2999" spc="149">
                <a:solidFill>
                  <a:srgbClr val="191970"/>
                </a:solidFill>
                <a:latin typeface="Open Sauce Bold"/>
              </a:rPr>
              <a:t>Analyst/Scouts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6590" y="8253942"/>
            <a:ext cx="3606261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 spc="149">
                <a:solidFill>
                  <a:srgbClr val="191970"/>
                </a:solidFill>
                <a:latin typeface="Open Sauce Bold"/>
              </a:rPr>
              <a:t>General Manager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32789" y="2488733"/>
            <a:ext cx="1710771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191970"/>
                </a:solidFill>
                <a:latin typeface="Open Sauce Bold"/>
              </a:rPr>
              <a:t>Dec-Feb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495687" y="2488733"/>
            <a:ext cx="1904137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191970"/>
                </a:solidFill>
                <a:latin typeface="Open Sauce Bold"/>
              </a:rPr>
              <a:t>March-May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52969" y="2488733"/>
            <a:ext cx="2044701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191970"/>
                </a:solidFill>
                <a:latin typeface="Open Sauce Bold"/>
              </a:rPr>
              <a:t>June-August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15345" y="2488733"/>
            <a:ext cx="1878427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191970"/>
                </a:solidFill>
                <a:latin typeface="Open Sauce Bold"/>
              </a:rPr>
              <a:t>Sep-Nov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644736"/>
            <a:ext cx="7586645" cy="812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500"/>
              </a:lnSpc>
            </a:pPr>
            <a:r>
              <a:rPr lang="en-US" sz="5000" spc="-150" dirty="0">
                <a:solidFill>
                  <a:srgbClr val="F4F1F1"/>
                </a:solidFill>
                <a:latin typeface="Open Sauce Bold"/>
              </a:rPr>
              <a:t>Roadmap for 2024-2025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972008" y="361254"/>
            <a:ext cx="7239791" cy="1413747"/>
            <a:chOff x="0" y="0"/>
            <a:chExt cx="9653055" cy="18849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58595" cy="1884996"/>
            </a:xfrm>
            <a:custGeom>
              <a:avLst/>
              <a:gdLst/>
              <a:ahLst/>
              <a:cxnLst/>
              <a:rect l="l" t="t" r="r" b="b"/>
              <a:pathLst>
                <a:path w="1858595" h="1884996">
                  <a:moveTo>
                    <a:pt x="0" y="0"/>
                  </a:moveTo>
                  <a:lnTo>
                    <a:pt x="1858595" y="0"/>
                  </a:lnTo>
                  <a:lnTo>
                    <a:pt x="1858595" y="1884996"/>
                  </a:lnTo>
                  <a:lnTo>
                    <a:pt x="0" y="1884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2085424" y="670731"/>
              <a:ext cx="7567631" cy="4839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</a:pPr>
              <a:r>
                <a:rPr lang="en-US" sz="2199" dirty="0">
                  <a:solidFill>
                    <a:schemeClr val="bg1"/>
                  </a:solidFill>
                  <a:latin typeface="Open Sauce Bold"/>
                </a:rPr>
                <a:t>2023 E.H.C HOCKEY BUSINESS FORUM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4487050" y="4264408"/>
            <a:ext cx="3371850" cy="700234"/>
            <a:chOff x="0" y="0"/>
            <a:chExt cx="9143873" cy="1898914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9143873" cy="1898914"/>
            </a:xfrm>
            <a:custGeom>
              <a:avLst/>
              <a:gdLst/>
              <a:ahLst/>
              <a:cxnLst/>
              <a:rect l="l" t="t" r="r" b="b"/>
              <a:pathLst>
                <a:path w="9143873" h="1898914">
                  <a:moveTo>
                    <a:pt x="9143873" y="949457"/>
                  </a:moveTo>
                  <a:cubicBezTo>
                    <a:pt x="9143873" y="1470416"/>
                    <a:pt x="8715501" y="1898914"/>
                    <a:pt x="8186927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186927" y="0"/>
                  </a:lnTo>
                  <a:cubicBezTo>
                    <a:pt x="8715375" y="0"/>
                    <a:pt x="9143873" y="428371"/>
                    <a:pt x="9143873" y="949457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4976115" y="4396614"/>
            <a:ext cx="2412624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9"/>
              </a:lnSpc>
            </a:pPr>
            <a:r>
              <a:rPr lang="en-US" sz="2599" dirty="0">
                <a:solidFill>
                  <a:srgbClr val="FFFFFF"/>
                </a:solidFill>
                <a:latin typeface="Open Sauce Bold"/>
              </a:rPr>
              <a:t>Wide scouting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4491739" y="7372263"/>
            <a:ext cx="3367161" cy="700234"/>
            <a:chOff x="0" y="0"/>
            <a:chExt cx="9131158" cy="1898914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9131157" cy="1898914"/>
            </a:xfrm>
            <a:custGeom>
              <a:avLst/>
              <a:gdLst/>
              <a:ahLst/>
              <a:cxnLst/>
              <a:rect l="l" t="t" r="r" b="b"/>
              <a:pathLst>
                <a:path w="9131157" h="1898914">
                  <a:moveTo>
                    <a:pt x="9131157" y="949457"/>
                  </a:moveTo>
                  <a:cubicBezTo>
                    <a:pt x="9131157" y="1470416"/>
                    <a:pt x="8702787" y="1898914"/>
                    <a:pt x="8174213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174213" y="0"/>
                  </a:lnTo>
                  <a:cubicBezTo>
                    <a:pt x="8702659" y="0"/>
                    <a:pt x="9131157" y="428371"/>
                    <a:pt x="9131157" y="949457"/>
                  </a:cubicBezTo>
                  <a:close/>
                </a:path>
              </a:pathLst>
            </a:custGeom>
            <a:solidFill>
              <a:srgbClr val="D8B357"/>
            </a:solidFill>
          </p:spPr>
        </p:sp>
      </p:grpSp>
      <p:sp>
        <p:nvSpPr>
          <p:cNvPr id="48" name="TextBox 48"/>
          <p:cNvSpPr txBox="1"/>
          <p:nvPr/>
        </p:nvSpPr>
        <p:spPr>
          <a:xfrm>
            <a:off x="4781527" y="7504469"/>
            <a:ext cx="2778207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Open Sauce Bold"/>
              </a:rPr>
              <a:t>Wide scouting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800049" y="6940570"/>
            <a:ext cx="7373855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5400000">
            <a:off x="3994098" y="7118444"/>
            <a:ext cx="7729605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400000">
            <a:off x="7459722" y="7034270"/>
            <a:ext cx="7542205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5400000">
            <a:off x="10831646" y="7034270"/>
            <a:ext cx="7542205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-176175" y="3258405"/>
            <a:ext cx="18780128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-449362" y="6782329"/>
            <a:ext cx="19186724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0" y="0"/>
            <a:ext cx="18288000" cy="2136255"/>
          </a:xfrm>
          <a:prstGeom prst="rect">
            <a:avLst/>
          </a:prstGeom>
          <a:solidFill>
            <a:srgbClr val="191970"/>
          </a:solidFill>
        </p:spPr>
      </p:sp>
      <p:sp>
        <p:nvSpPr>
          <p:cNvPr id="9" name="TextBox 9"/>
          <p:cNvSpPr txBox="1"/>
          <p:nvPr/>
        </p:nvSpPr>
        <p:spPr>
          <a:xfrm>
            <a:off x="585623" y="4600575"/>
            <a:ext cx="3308195" cy="102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149">
                <a:solidFill>
                  <a:srgbClr val="191970"/>
                </a:solidFill>
                <a:latin typeface="Open Sauce Bold"/>
              </a:rPr>
              <a:t>Assistant GM</a:t>
            </a:r>
          </a:p>
          <a:p>
            <a:pPr algn="ctr">
              <a:lnSpc>
                <a:spcPts val="4199"/>
              </a:lnSpc>
            </a:pPr>
            <a:r>
              <a:rPr lang="en-US" sz="2999" spc="149">
                <a:solidFill>
                  <a:srgbClr val="191970"/>
                </a:solidFill>
                <a:latin typeface="Open Sauce Bold"/>
              </a:rPr>
              <a:t>Analyst/Scouts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6590" y="8253942"/>
            <a:ext cx="3606261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 spc="149">
                <a:solidFill>
                  <a:srgbClr val="191970"/>
                </a:solidFill>
                <a:latin typeface="Open Sauce Bold"/>
              </a:rPr>
              <a:t>General Manager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32789" y="2488733"/>
            <a:ext cx="1710771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191970"/>
                </a:solidFill>
                <a:latin typeface="Open Sauce Bold"/>
              </a:rPr>
              <a:t>Dec-Feb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495687" y="2488733"/>
            <a:ext cx="1904137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191970"/>
                </a:solidFill>
                <a:latin typeface="Open Sauce Bold"/>
              </a:rPr>
              <a:t>March-May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52969" y="2488733"/>
            <a:ext cx="2044701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191970"/>
                </a:solidFill>
                <a:latin typeface="Open Sauce Bold"/>
              </a:rPr>
              <a:t>June-August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15345" y="2488733"/>
            <a:ext cx="1878427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191970"/>
                </a:solidFill>
                <a:latin typeface="Open Sauce Bold"/>
              </a:rPr>
              <a:t>Sep-Nov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644736"/>
            <a:ext cx="7586645" cy="812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500"/>
              </a:lnSpc>
            </a:pPr>
            <a:r>
              <a:rPr lang="en-US" sz="5000" spc="-150" dirty="0">
                <a:solidFill>
                  <a:srgbClr val="F4F1F1"/>
                </a:solidFill>
                <a:latin typeface="Open Sauce Bold"/>
              </a:rPr>
              <a:t>Roadmap for 2024-2025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972008" y="361254"/>
            <a:ext cx="7163591" cy="1413747"/>
            <a:chOff x="0" y="0"/>
            <a:chExt cx="9551455" cy="18849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58595" cy="1884996"/>
            </a:xfrm>
            <a:custGeom>
              <a:avLst/>
              <a:gdLst/>
              <a:ahLst/>
              <a:cxnLst/>
              <a:rect l="l" t="t" r="r" b="b"/>
              <a:pathLst>
                <a:path w="1858595" h="1884996">
                  <a:moveTo>
                    <a:pt x="0" y="0"/>
                  </a:moveTo>
                  <a:lnTo>
                    <a:pt x="1858595" y="0"/>
                  </a:lnTo>
                  <a:lnTo>
                    <a:pt x="1858595" y="1884996"/>
                  </a:lnTo>
                  <a:lnTo>
                    <a:pt x="0" y="1884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2085424" y="670731"/>
              <a:ext cx="7466031" cy="4839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</a:pPr>
              <a:r>
                <a:rPr lang="en-US" sz="2199" dirty="0">
                  <a:solidFill>
                    <a:schemeClr val="bg1"/>
                  </a:solidFill>
                  <a:latin typeface="Open Sauce Bold"/>
                </a:rPr>
                <a:t>2023 E.H.C HOCKEY BUSINESS FORUM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862992" y="4265467"/>
            <a:ext cx="3367832" cy="700234"/>
            <a:chOff x="0" y="0"/>
            <a:chExt cx="9132976" cy="189891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132976" cy="1898914"/>
            </a:xfrm>
            <a:custGeom>
              <a:avLst/>
              <a:gdLst/>
              <a:ahLst/>
              <a:cxnLst/>
              <a:rect l="l" t="t" r="r" b="b"/>
              <a:pathLst>
                <a:path w="9132976" h="1898914">
                  <a:moveTo>
                    <a:pt x="9132976" y="949457"/>
                  </a:moveTo>
                  <a:cubicBezTo>
                    <a:pt x="9132976" y="1470416"/>
                    <a:pt x="8704605" y="1898914"/>
                    <a:pt x="8176031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176031" y="0"/>
                  </a:lnTo>
                  <a:cubicBezTo>
                    <a:pt x="8704478" y="0"/>
                    <a:pt x="9132976" y="428371"/>
                    <a:pt x="9132976" y="949457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8165247" y="4400849"/>
            <a:ext cx="2778207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Open Sauce Bold"/>
              </a:rPr>
              <a:t>Wide scouting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7858900" y="5524164"/>
            <a:ext cx="3371924" cy="698117"/>
            <a:chOff x="0" y="0"/>
            <a:chExt cx="9171809" cy="189891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171808" cy="1898914"/>
            </a:xfrm>
            <a:custGeom>
              <a:avLst/>
              <a:gdLst/>
              <a:ahLst/>
              <a:cxnLst/>
              <a:rect l="l" t="t" r="r" b="b"/>
              <a:pathLst>
                <a:path w="9171808" h="1898914">
                  <a:moveTo>
                    <a:pt x="9171808" y="949457"/>
                  </a:moveTo>
                  <a:cubicBezTo>
                    <a:pt x="9171808" y="1470416"/>
                    <a:pt x="8743438" y="1898914"/>
                    <a:pt x="8214864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214864" y="0"/>
                  </a:lnTo>
                  <a:cubicBezTo>
                    <a:pt x="8743311" y="0"/>
                    <a:pt x="9171808" y="428371"/>
                    <a:pt x="9171808" y="949457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7997360" y="5665895"/>
            <a:ext cx="3085553" cy="405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FFFFFF"/>
                </a:solidFill>
                <a:latin typeface="Open Sauce Bold"/>
              </a:rPr>
              <a:t>Team evaluation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4487050" y="4264408"/>
            <a:ext cx="3371850" cy="700234"/>
            <a:chOff x="0" y="0"/>
            <a:chExt cx="9143873" cy="1898914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9143873" cy="1898914"/>
            </a:xfrm>
            <a:custGeom>
              <a:avLst/>
              <a:gdLst/>
              <a:ahLst/>
              <a:cxnLst/>
              <a:rect l="l" t="t" r="r" b="b"/>
              <a:pathLst>
                <a:path w="9143873" h="1898914">
                  <a:moveTo>
                    <a:pt x="9143873" y="949457"/>
                  </a:moveTo>
                  <a:cubicBezTo>
                    <a:pt x="9143873" y="1470416"/>
                    <a:pt x="8715501" y="1898914"/>
                    <a:pt x="8186927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186927" y="0"/>
                  </a:lnTo>
                  <a:cubicBezTo>
                    <a:pt x="8715375" y="0"/>
                    <a:pt x="9143873" y="428371"/>
                    <a:pt x="9143873" y="949457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4976115" y="4396614"/>
            <a:ext cx="2412624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Open Sauce Bold"/>
              </a:rPr>
              <a:t>Wide scouting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7858900" y="7372263"/>
            <a:ext cx="3371924" cy="700234"/>
            <a:chOff x="0" y="0"/>
            <a:chExt cx="9144073" cy="189891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9144073" cy="1898914"/>
            </a:xfrm>
            <a:custGeom>
              <a:avLst/>
              <a:gdLst/>
              <a:ahLst/>
              <a:cxnLst/>
              <a:rect l="l" t="t" r="r" b="b"/>
              <a:pathLst>
                <a:path w="9144073" h="1898914">
                  <a:moveTo>
                    <a:pt x="9144073" y="949457"/>
                  </a:moveTo>
                  <a:cubicBezTo>
                    <a:pt x="9144073" y="1470416"/>
                    <a:pt x="8715701" y="1898914"/>
                    <a:pt x="8187127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187127" y="0"/>
                  </a:lnTo>
                  <a:cubicBezTo>
                    <a:pt x="8715575" y="0"/>
                    <a:pt x="9144073" y="428371"/>
                    <a:pt x="9144073" y="949457"/>
                  </a:cubicBezTo>
                  <a:close/>
                </a:path>
              </a:pathLst>
            </a:custGeom>
            <a:solidFill>
              <a:srgbClr val="D8B357"/>
            </a:solidFill>
          </p:spPr>
        </p:sp>
      </p:grpSp>
      <p:sp>
        <p:nvSpPr>
          <p:cNvPr id="39" name="TextBox 39"/>
          <p:cNvSpPr txBox="1"/>
          <p:nvPr/>
        </p:nvSpPr>
        <p:spPr>
          <a:xfrm>
            <a:off x="8146270" y="7505528"/>
            <a:ext cx="2778207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Open Sauce Bold"/>
              </a:rPr>
              <a:t>Wide scouting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7858900" y="8434448"/>
            <a:ext cx="3371924" cy="700234"/>
            <a:chOff x="0" y="0"/>
            <a:chExt cx="9144073" cy="1898914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9144073" cy="1898914"/>
            </a:xfrm>
            <a:custGeom>
              <a:avLst/>
              <a:gdLst/>
              <a:ahLst/>
              <a:cxnLst/>
              <a:rect l="l" t="t" r="r" b="b"/>
              <a:pathLst>
                <a:path w="9144073" h="1898914">
                  <a:moveTo>
                    <a:pt x="9144073" y="949457"/>
                  </a:moveTo>
                  <a:cubicBezTo>
                    <a:pt x="9144073" y="1470416"/>
                    <a:pt x="8715701" y="1898914"/>
                    <a:pt x="8187127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187127" y="0"/>
                  </a:lnTo>
                  <a:cubicBezTo>
                    <a:pt x="8715575" y="0"/>
                    <a:pt x="9144073" y="428371"/>
                    <a:pt x="9144073" y="949457"/>
                  </a:cubicBezTo>
                  <a:close/>
                </a:path>
              </a:pathLst>
            </a:custGeom>
            <a:solidFill>
              <a:srgbClr val="D8B357"/>
            </a:solidFill>
          </p:spPr>
        </p:sp>
      </p:grpSp>
      <p:sp>
        <p:nvSpPr>
          <p:cNvPr id="42" name="TextBox 42"/>
          <p:cNvSpPr txBox="1"/>
          <p:nvPr/>
        </p:nvSpPr>
        <p:spPr>
          <a:xfrm>
            <a:off x="7981246" y="8567712"/>
            <a:ext cx="3108256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Open Sauce Bold"/>
              </a:rPr>
              <a:t>Contacting agents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4491739" y="7372263"/>
            <a:ext cx="3367161" cy="700234"/>
            <a:chOff x="0" y="0"/>
            <a:chExt cx="9131158" cy="1898914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9131157" cy="1898914"/>
            </a:xfrm>
            <a:custGeom>
              <a:avLst/>
              <a:gdLst/>
              <a:ahLst/>
              <a:cxnLst/>
              <a:rect l="l" t="t" r="r" b="b"/>
              <a:pathLst>
                <a:path w="9131157" h="1898914">
                  <a:moveTo>
                    <a:pt x="9131157" y="949457"/>
                  </a:moveTo>
                  <a:cubicBezTo>
                    <a:pt x="9131157" y="1470416"/>
                    <a:pt x="8702787" y="1898914"/>
                    <a:pt x="8174213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174213" y="0"/>
                  </a:lnTo>
                  <a:cubicBezTo>
                    <a:pt x="8702659" y="0"/>
                    <a:pt x="9131157" y="428371"/>
                    <a:pt x="9131157" y="949457"/>
                  </a:cubicBezTo>
                  <a:close/>
                </a:path>
              </a:pathLst>
            </a:custGeom>
            <a:solidFill>
              <a:srgbClr val="D8B357"/>
            </a:solidFill>
          </p:spPr>
        </p:sp>
      </p:grpSp>
      <p:sp>
        <p:nvSpPr>
          <p:cNvPr id="48" name="TextBox 48"/>
          <p:cNvSpPr txBox="1"/>
          <p:nvPr/>
        </p:nvSpPr>
        <p:spPr>
          <a:xfrm>
            <a:off x="4781527" y="7504469"/>
            <a:ext cx="2778207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Open Sauce Bold"/>
              </a:rPr>
              <a:t>Wide scouting</a:t>
            </a:r>
          </a:p>
        </p:txBody>
      </p:sp>
    </p:spTree>
    <p:extLst>
      <p:ext uri="{BB962C8B-B14F-4D97-AF65-F5344CB8AC3E}">
        <p14:creationId xmlns:p14="http://schemas.microsoft.com/office/powerpoint/2010/main" val="425393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0" grpId="0"/>
      <p:bldP spid="39" grpId="0"/>
      <p:bldP spid="4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800049" y="6940570"/>
            <a:ext cx="7373855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5400000">
            <a:off x="3994098" y="7118444"/>
            <a:ext cx="7729605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400000">
            <a:off x="7459722" y="7034270"/>
            <a:ext cx="7542205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5400000">
            <a:off x="10831646" y="7034270"/>
            <a:ext cx="7542205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-176175" y="3258405"/>
            <a:ext cx="18780128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-449362" y="6782329"/>
            <a:ext cx="19186724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0" y="0"/>
            <a:ext cx="18288000" cy="2136255"/>
          </a:xfrm>
          <a:prstGeom prst="rect">
            <a:avLst/>
          </a:prstGeom>
          <a:solidFill>
            <a:srgbClr val="191970"/>
          </a:solidFill>
        </p:spPr>
      </p:sp>
      <p:sp>
        <p:nvSpPr>
          <p:cNvPr id="9" name="TextBox 9"/>
          <p:cNvSpPr txBox="1"/>
          <p:nvPr/>
        </p:nvSpPr>
        <p:spPr>
          <a:xfrm>
            <a:off x="585623" y="4600575"/>
            <a:ext cx="3308195" cy="102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149">
                <a:solidFill>
                  <a:srgbClr val="191970"/>
                </a:solidFill>
                <a:latin typeface="Open Sauce Bold"/>
              </a:rPr>
              <a:t>Assistant GM</a:t>
            </a:r>
          </a:p>
          <a:p>
            <a:pPr algn="ctr">
              <a:lnSpc>
                <a:spcPts val="4199"/>
              </a:lnSpc>
            </a:pPr>
            <a:r>
              <a:rPr lang="en-US" sz="2999" spc="149">
                <a:solidFill>
                  <a:srgbClr val="191970"/>
                </a:solidFill>
                <a:latin typeface="Open Sauce Bold"/>
              </a:rPr>
              <a:t>Analyst/Scouts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6590" y="8253942"/>
            <a:ext cx="3606261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 spc="149">
                <a:solidFill>
                  <a:srgbClr val="191970"/>
                </a:solidFill>
                <a:latin typeface="Open Sauce Bold"/>
              </a:rPr>
              <a:t>General Manager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32789" y="2488733"/>
            <a:ext cx="1710771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191970"/>
                </a:solidFill>
                <a:latin typeface="Open Sauce Bold"/>
              </a:rPr>
              <a:t>Dec-Feb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495687" y="2488733"/>
            <a:ext cx="1904137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191970"/>
                </a:solidFill>
                <a:latin typeface="Open Sauce Bold"/>
              </a:rPr>
              <a:t>March-May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52969" y="2488733"/>
            <a:ext cx="2044701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191970"/>
                </a:solidFill>
                <a:latin typeface="Open Sauce Bold"/>
              </a:rPr>
              <a:t>June-August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15345" y="2488733"/>
            <a:ext cx="1878427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191970"/>
                </a:solidFill>
                <a:latin typeface="Open Sauce Bold"/>
              </a:rPr>
              <a:t>Sep-Nov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644736"/>
            <a:ext cx="7586645" cy="812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500"/>
              </a:lnSpc>
            </a:pPr>
            <a:r>
              <a:rPr lang="en-US" sz="5000" spc="-150" dirty="0">
                <a:solidFill>
                  <a:srgbClr val="F4F1F1"/>
                </a:solidFill>
                <a:latin typeface="Open Sauce Bold"/>
              </a:rPr>
              <a:t>Roadmap for 2024-2025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972008" y="361254"/>
            <a:ext cx="7163591" cy="1413747"/>
            <a:chOff x="0" y="0"/>
            <a:chExt cx="9551455" cy="18849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58595" cy="1884996"/>
            </a:xfrm>
            <a:custGeom>
              <a:avLst/>
              <a:gdLst/>
              <a:ahLst/>
              <a:cxnLst/>
              <a:rect l="l" t="t" r="r" b="b"/>
              <a:pathLst>
                <a:path w="1858595" h="1884996">
                  <a:moveTo>
                    <a:pt x="0" y="0"/>
                  </a:moveTo>
                  <a:lnTo>
                    <a:pt x="1858595" y="0"/>
                  </a:lnTo>
                  <a:lnTo>
                    <a:pt x="1858595" y="1884996"/>
                  </a:lnTo>
                  <a:lnTo>
                    <a:pt x="0" y="1884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2085424" y="670731"/>
              <a:ext cx="7466031" cy="4839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</a:pPr>
              <a:r>
                <a:rPr lang="en-US" sz="2199" dirty="0">
                  <a:solidFill>
                    <a:schemeClr val="bg1"/>
                  </a:solidFill>
                  <a:latin typeface="Open Sauce Bold"/>
                </a:rPr>
                <a:t>2023 E.H.C HOCKEY BUSINESS FORUM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862992" y="4265467"/>
            <a:ext cx="3367832" cy="700234"/>
            <a:chOff x="0" y="0"/>
            <a:chExt cx="9132976" cy="189891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132976" cy="1898914"/>
            </a:xfrm>
            <a:custGeom>
              <a:avLst/>
              <a:gdLst/>
              <a:ahLst/>
              <a:cxnLst/>
              <a:rect l="l" t="t" r="r" b="b"/>
              <a:pathLst>
                <a:path w="9132976" h="1898914">
                  <a:moveTo>
                    <a:pt x="9132976" y="949457"/>
                  </a:moveTo>
                  <a:cubicBezTo>
                    <a:pt x="9132976" y="1470416"/>
                    <a:pt x="8704605" y="1898914"/>
                    <a:pt x="8176031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176031" y="0"/>
                  </a:lnTo>
                  <a:cubicBezTo>
                    <a:pt x="8704478" y="0"/>
                    <a:pt x="9132976" y="428371"/>
                    <a:pt x="9132976" y="949457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8165247" y="4400849"/>
            <a:ext cx="2778207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Open Sauce Bold"/>
              </a:rPr>
              <a:t>Wide scouting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1230824" y="4265467"/>
            <a:ext cx="3371924" cy="698117"/>
            <a:chOff x="0" y="0"/>
            <a:chExt cx="9171809" cy="189891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171808" cy="1898914"/>
            </a:xfrm>
            <a:custGeom>
              <a:avLst/>
              <a:gdLst/>
              <a:ahLst/>
              <a:cxnLst/>
              <a:rect l="l" t="t" r="r" b="b"/>
              <a:pathLst>
                <a:path w="9171808" h="1898914">
                  <a:moveTo>
                    <a:pt x="9171808" y="949457"/>
                  </a:moveTo>
                  <a:cubicBezTo>
                    <a:pt x="9171808" y="1470416"/>
                    <a:pt x="8743438" y="1898914"/>
                    <a:pt x="8214864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214864" y="0"/>
                  </a:lnTo>
                  <a:cubicBezTo>
                    <a:pt x="8743311" y="0"/>
                    <a:pt x="9171808" y="428371"/>
                    <a:pt x="9171808" y="949457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11507186" y="4405080"/>
            <a:ext cx="2790552" cy="405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FFFFFF"/>
                </a:solidFill>
                <a:latin typeface="Open Sauce Bold"/>
              </a:rPr>
              <a:t>Narrow scouting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7858900" y="5524164"/>
            <a:ext cx="3371924" cy="698117"/>
            <a:chOff x="0" y="0"/>
            <a:chExt cx="9171809" cy="189891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171808" cy="1898914"/>
            </a:xfrm>
            <a:custGeom>
              <a:avLst/>
              <a:gdLst/>
              <a:ahLst/>
              <a:cxnLst/>
              <a:rect l="l" t="t" r="r" b="b"/>
              <a:pathLst>
                <a:path w="9171808" h="1898914">
                  <a:moveTo>
                    <a:pt x="9171808" y="949457"/>
                  </a:moveTo>
                  <a:cubicBezTo>
                    <a:pt x="9171808" y="1470416"/>
                    <a:pt x="8743438" y="1898914"/>
                    <a:pt x="8214864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214864" y="0"/>
                  </a:lnTo>
                  <a:cubicBezTo>
                    <a:pt x="8743311" y="0"/>
                    <a:pt x="9171808" y="428371"/>
                    <a:pt x="9171808" y="949457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7997360" y="5665895"/>
            <a:ext cx="3085553" cy="405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FFFFFF"/>
                </a:solidFill>
                <a:latin typeface="Open Sauce Bold"/>
              </a:rPr>
              <a:t>Team evaluation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1230824" y="7372263"/>
            <a:ext cx="3371924" cy="698117"/>
            <a:chOff x="0" y="0"/>
            <a:chExt cx="9171809" cy="189891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9171808" cy="1898914"/>
            </a:xfrm>
            <a:custGeom>
              <a:avLst/>
              <a:gdLst/>
              <a:ahLst/>
              <a:cxnLst/>
              <a:rect l="l" t="t" r="r" b="b"/>
              <a:pathLst>
                <a:path w="9171808" h="1898914">
                  <a:moveTo>
                    <a:pt x="9171808" y="949457"/>
                  </a:moveTo>
                  <a:cubicBezTo>
                    <a:pt x="9171808" y="1470416"/>
                    <a:pt x="8743438" y="1898914"/>
                    <a:pt x="8214864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214864" y="0"/>
                  </a:lnTo>
                  <a:cubicBezTo>
                    <a:pt x="8743311" y="0"/>
                    <a:pt x="9171808" y="428371"/>
                    <a:pt x="9171808" y="949457"/>
                  </a:cubicBezTo>
                  <a:close/>
                </a:path>
              </a:pathLst>
            </a:custGeom>
            <a:solidFill>
              <a:srgbClr val="D8B357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11374009" y="7513994"/>
            <a:ext cx="3085553" cy="405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FFFFFF"/>
                </a:solidFill>
                <a:latin typeface="Open Sauce Bold"/>
              </a:rPr>
              <a:t>Final list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4487050" y="4264408"/>
            <a:ext cx="3371850" cy="700234"/>
            <a:chOff x="0" y="0"/>
            <a:chExt cx="9143873" cy="1898914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9143873" cy="1898914"/>
            </a:xfrm>
            <a:custGeom>
              <a:avLst/>
              <a:gdLst/>
              <a:ahLst/>
              <a:cxnLst/>
              <a:rect l="l" t="t" r="r" b="b"/>
              <a:pathLst>
                <a:path w="9143873" h="1898914">
                  <a:moveTo>
                    <a:pt x="9143873" y="949457"/>
                  </a:moveTo>
                  <a:cubicBezTo>
                    <a:pt x="9143873" y="1470416"/>
                    <a:pt x="8715501" y="1898914"/>
                    <a:pt x="8186927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186927" y="0"/>
                  </a:lnTo>
                  <a:cubicBezTo>
                    <a:pt x="8715375" y="0"/>
                    <a:pt x="9143873" y="428371"/>
                    <a:pt x="9143873" y="949457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4976115" y="4396614"/>
            <a:ext cx="2412624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Open Sauce Bold"/>
              </a:rPr>
              <a:t>Wide scouting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7858900" y="7372263"/>
            <a:ext cx="3371924" cy="700234"/>
            <a:chOff x="0" y="0"/>
            <a:chExt cx="9144073" cy="189891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9144073" cy="1898914"/>
            </a:xfrm>
            <a:custGeom>
              <a:avLst/>
              <a:gdLst/>
              <a:ahLst/>
              <a:cxnLst/>
              <a:rect l="l" t="t" r="r" b="b"/>
              <a:pathLst>
                <a:path w="9144073" h="1898914">
                  <a:moveTo>
                    <a:pt x="9144073" y="949457"/>
                  </a:moveTo>
                  <a:cubicBezTo>
                    <a:pt x="9144073" y="1470416"/>
                    <a:pt x="8715701" y="1898914"/>
                    <a:pt x="8187127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187127" y="0"/>
                  </a:lnTo>
                  <a:cubicBezTo>
                    <a:pt x="8715575" y="0"/>
                    <a:pt x="9144073" y="428371"/>
                    <a:pt x="9144073" y="949457"/>
                  </a:cubicBezTo>
                  <a:close/>
                </a:path>
              </a:pathLst>
            </a:custGeom>
            <a:solidFill>
              <a:srgbClr val="D8B357"/>
            </a:solidFill>
          </p:spPr>
        </p:sp>
      </p:grpSp>
      <p:sp>
        <p:nvSpPr>
          <p:cNvPr id="39" name="TextBox 39"/>
          <p:cNvSpPr txBox="1"/>
          <p:nvPr/>
        </p:nvSpPr>
        <p:spPr>
          <a:xfrm>
            <a:off x="8146270" y="7505528"/>
            <a:ext cx="2778207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Open Sauce Bold"/>
              </a:rPr>
              <a:t>Wide scouting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7858900" y="8434448"/>
            <a:ext cx="3371924" cy="700234"/>
            <a:chOff x="0" y="0"/>
            <a:chExt cx="9144073" cy="1898914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9144073" cy="1898914"/>
            </a:xfrm>
            <a:custGeom>
              <a:avLst/>
              <a:gdLst/>
              <a:ahLst/>
              <a:cxnLst/>
              <a:rect l="l" t="t" r="r" b="b"/>
              <a:pathLst>
                <a:path w="9144073" h="1898914">
                  <a:moveTo>
                    <a:pt x="9144073" y="949457"/>
                  </a:moveTo>
                  <a:cubicBezTo>
                    <a:pt x="9144073" y="1470416"/>
                    <a:pt x="8715701" y="1898914"/>
                    <a:pt x="8187127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187127" y="0"/>
                  </a:lnTo>
                  <a:cubicBezTo>
                    <a:pt x="8715575" y="0"/>
                    <a:pt x="9144073" y="428371"/>
                    <a:pt x="9144073" y="949457"/>
                  </a:cubicBezTo>
                  <a:close/>
                </a:path>
              </a:pathLst>
            </a:custGeom>
            <a:solidFill>
              <a:srgbClr val="D8B357"/>
            </a:solidFill>
          </p:spPr>
        </p:sp>
      </p:grpSp>
      <p:sp>
        <p:nvSpPr>
          <p:cNvPr id="42" name="TextBox 42"/>
          <p:cNvSpPr txBox="1"/>
          <p:nvPr/>
        </p:nvSpPr>
        <p:spPr>
          <a:xfrm>
            <a:off x="7981246" y="8567712"/>
            <a:ext cx="3108256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Open Sauce Bold"/>
              </a:rPr>
              <a:t>Contacting agents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1230824" y="8436565"/>
            <a:ext cx="3371924" cy="698117"/>
            <a:chOff x="0" y="0"/>
            <a:chExt cx="9171809" cy="1898914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9171808" cy="1898914"/>
            </a:xfrm>
            <a:custGeom>
              <a:avLst/>
              <a:gdLst/>
              <a:ahLst/>
              <a:cxnLst/>
              <a:rect l="l" t="t" r="r" b="b"/>
              <a:pathLst>
                <a:path w="9171808" h="1898914">
                  <a:moveTo>
                    <a:pt x="9171808" y="949457"/>
                  </a:moveTo>
                  <a:cubicBezTo>
                    <a:pt x="9171808" y="1470416"/>
                    <a:pt x="8743438" y="1898914"/>
                    <a:pt x="8214864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214864" y="0"/>
                  </a:lnTo>
                  <a:cubicBezTo>
                    <a:pt x="8743311" y="0"/>
                    <a:pt x="9171808" y="428371"/>
                    <a:pt x="9171808" y="949457"/>
                  </a:cubicBezTo>
                  <a:close/>
                </a:path>
              </a:pathLst>
            </a:custGeom>
            <a:solidFill>
              <a:srgbClr val="D8B357"/>
            </a:solidFill>
          </p:spPr>
        </p:sp>
      </p:grpSp>
      <p:sp>
        <p:nvSpPr>
          <p:cNvPr id="45" name="TextBox 45"/>
          <p:cNvSpPr txBox="1"/>
          <p:nvPr/>
        </p:nvSpPr>
        <p:spPr>
          <a:xfrm>
            <a:off x="11345398" y="8578296"/>
            <a:ext cx="3085553" cy="405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FFFFFF"/>
                </a:solidFill>
                <a:latin typeface="Open Sauce Bold"/>
              </a:rPr>
              <a:t>Narrow scouting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4491739" y="7372263"/>
            <a:ext cx="3367161" cy="700234"/>
            <a:chOff x="0" y="0"/>
            <a:chExt cx="9131158" cy="1898914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9131157" cy="1898914"/>
            </a:xfrm>
            <a:custGeom>
              <a:avLst/>
              <a:gdLst/>
              <a:ahLst/>
              <a:cxnLst/>
              <a:rect l="l" t="t" r="r" b="b"/>
              <a:pathLst>
                <a:path w="9131157" h="1898914">
                  <a:moveTo>
                    <a:pt x="9131157" y="949457"/>
                  </a:moveTo>
                  <a:cubicBezTo>
                    <a:pt x="9131157" y="1470416"/>
                    <a:pt x="8702787" y="1898914"/>
                    <a:pt x="8174213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174213" y="0"/>
                  </a:lnTo>
                  <a:cubicBezTo>
                    <a:pt x="8702659" y="0"/>
                    <a:pt x="9131157" y="428371"/>
                    <a:pt x="9131157" y="949457"/>
                  </a:cubicBezTo>
                  <a:close/>
                </a:path>
              </a:pathLst>
            </a:custGeom>
            <a:solidFill>
              <a:srgbClr val="D8B357"/>
            </a:solidFill>
          </p:spPr>
        </p:sp>
      </p:grpSp>
      <p:sp>
        <p:nvSpPr>
          <p:cNvPr id="48" name="TextBox 48"/>
          <p:cNvSpPr txBox="1"/>
          <p:nvPr/>
        </p:nvSpPr>
        <p:spPr>
          <a:xfrm>
            <a:off x="4781527" y="7504469"/>
            <a:ext cx="2778207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Open Sauce Bold"/>
              </a:rPr>
              <a:t>Wide scouting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11230824" y="9496632"/>
            <a:ext cx="7057176" cy="698117"/>
            <a:chOff x="0" y="0"/>
            <a:chExt cx="19195886" cy="1898914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9195886" cy="1898914"/>
            </a:xfrm>
            <a:custGeom>
              <a:avLst/>
              <a:gdLst/>
              <a:ahLst/>
              <a:cxnLst/>
              <a:rect l="l" t="t" r="r" b="b"/>
              <a:pathLst>
                <a:path w="19195886" h="1898914">
                  <a:moveTo>
                    <a:pt x="19195886" y="949457"/>
                  </a:moveTo>
                  <a:cubicBezTo>
                    <a:pt x="19195886" y="1470416"/>
                    <a:pt x="18767515" y="1898914"/>
                    <a:pt x="18238941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18238941" y="0"/>
                  </a:lnTo>
                  <a:cubicBezTo>
                    <a:pt x="18767388" y="0"/>
                    <a:pt x="19195886" y="428371"/>
                    <a:pt x="19195886" y="949457"/>
                  </a:cubicBezTo>
                  <a:close/>
                </a:path>
              </a:pathLst>
            </a:custGeom>
            <a:solidFill>
              <a:srgbClr val="D8B357"/>
            </a:solidFill>
          </p:spPr>
        </p:sp>
      </p:grpSp>
      <p:sp>
        <p:nvSpPr>
          <p:cNvPr id="54" name="TextBox 54"/>
          <p:cNvSpPr txBox="1"/>
          <p:nvPr/>
        </p:nvSpPr>
        <p:spPr>
          <a:xfrm>
            <a:off x="13055209" y="9638363"/>
            <a:ext cx="3085553" cy="405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FFFFFF"/>
                </a:solidFill>
                <a:latin typeface="Open Sauce Bold"/>
              </a:rPr>
              <a:t>Negotiations</a:t>
            </a:r>
          </a:p>
        </p:txBody>
      </p:sp>
    </p:spTree>
    <p:extLst>
      <p:ext uri="{BB962C8B-B14F-4D97-AF65-F5344CB8AC3E}">
        <p14:creationId xmlns:p14="http://schemas.microsoft.com/office/powerpoint/2010/main" val="89907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3" grpId="0"/>
      <p:bldP spid="45" grpId="0"/>
      <p:bldP spid="5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800049" y="6940570"/>
            <a:ext cx="7373855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5400000">
            <a:off x="3994098" y="7118444"/>
            <a:ext cx="7729605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400000">
            <a:off x="7459722" y="7034270"/>
            <a:ext cx="7542205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5400000">
            <a:off x="10831646" y="7034270"/>
            <a:ext cx="7542205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-176175" y="3258405"/>
            <a:ext cx="18780128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-449362" y="6782329"/>
            <a:ext cx="19186724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0" y="0"/>
            <a:ext cx="18288000" cy="2136255"/>
          </a:xfrm>
          <a:prstGeom prst="rect">
            <a:avLst/>
          </a:prstGeom>
          <a:solidFill>
            <a:srgbClr val="191970"/>
          </a:solidFill>
        </p:spPr>
      </p:sp>
      <p:sp>
        <p:nvSpPr>
          <p:cNvPr id="9" name="TextBox 9"/>
          <p:cNvSpPr txBox="1"/>
          <p:nvPr/>
        </p:nvSpPr>
        <p:spPr>
          <a:xfrm>
            <a:off x="585623" y="4600575"/>
            <a:ext cx="3308195" cy="102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149">
                <a:solidFill>
                  <a:srgbClr val="191970"/>
                </a:solidFill>
                <a:latin typeface="Open Sauce Bold"/>
              </a:rPr>
              <a:t>Assistant GM</a:t>
            </a:r>
          </a:p>
          <a:p>
            <a:pPr algn="ctr">
              <a:lnSpc>
                <a:spcPts val="4199"/>
              </a:lnSpc>
            </a:pPr>
            <a:r>
              <a:rPr lang="en-US" sz="2999" spc="149">
                <a:solidFill>
                  <a:srgbClr val="191970"/>
                </a:solidFill>
                <a:latin typeface="Open Sauce Bold"/>
              </a:rPr>
              <a:t>Analyst/Scouts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6590" y="8253942"/>
            <a:ext cx="3606261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 spc="149">
                <a:solidFill>
                  <a:srgbClr val="191970"/>
                </a:solidFill>
                <a:latin typeface="Open Sauce Bold"/>
              </a:rPr>
              <a:t>General Manager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32789" y="2488733"/>
            <a:ext cx="1710771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191970"/>
                </a:solidFill>
                <a:latin typeface="Open Sauce Bold"/>
              </a:rPr>
              <a:t>Dec-Feb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495687" y="2488733"/>
            <a:ext cx="1904137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191970"/>
                </a:solidFill>
                <a:latin typeface="Open Sauce Bold"/>
              </a:rPr>
              <a:t>March-May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52969" y="2488733"/>
            <a:ext cx="2044701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191970"/>
                </a:solidFill>
                <a:latin typeface="Open Sauce Bold"/>
              </a:rPr>
              <a:t>June-August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15345" y="2488733"/>
            <a:ext cx="1878427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191970"/>
                </a:solidFill>
                <a:latin typeface="Open Sauce Bold"/>
              </a:rPr>
              <a:t>Sep-Nov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644736"/>
            <a:ext cx="7586645" cy="812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500"/>
              </a:lnSpc>
            </a:pPr>
            <a:r>
              <a:rPr lang="en-US" sz="5000" spc="-150" dirty="0">
                <a:solidFill>
                  <a:srgbClr val="F4F1F1"/>
                </a:solidFill>
                <a:latin typeface="Open Sauce Bold"/>
              </a:rPr>
              <a:t>Roadmap for 2024-2025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972008" y="361254"/>
            <a:ext cx="7087391" cy="1413747"/>
            <a:chOff x="0" y="0"/>
            <a:chExt cx="9449855" cy="18849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58595" cy="1884996"/>
            </a:xfrm>
            <a:custGeom>
              <a:avLst/>
              <a:gdLst/>
              <a:ahLst/>
              <a:cxnLst/>
              <a:rect l="l" t="t" r="r" b="b"/>
              <a:pathLst>
                <a:path w="1858595" h="1884996">
                  <a:moveTo>
                    <a:pt x="0" y="0"/>
                  </a:moveTo>
                  <a:lnTo>
                    <a:pt x="1858595" y="0"/>
                  </a:lnTo>
                  <a:lnTo>
                    <a:pt x="1858595" y="1884996"/>
                  </a:lnTo>
                  <a:lnTo>
                    <a:pt x="0" y="1884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2085424" y="670731"/>
              <a:ext cx="7364431" cy="4839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</a:pPr>
              <a:r>
                <a:rPr lang="en-US" sz="2199" dirty="0">
                  <a:solidFill>
                    <a:schemeClr val="bg1"/>
                  </a:solidFill>
                  <a:latin typeface="Open Sauce Bold"/>
                </a:rPr>
                <a:t>2023 E.H.C HOCKEY BUSINESS FORUM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862992" y="4265467"/>
            <a:ext cx="3367832" cy="700234"/>
            <a:chOff x="0" y="0"/>
            <a:chExt cx="9132976" cy="189891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132976" cy="1898914"/>
            </a:xfrm>
            <a:custGeom>
              <a:avLst/>
              <a:gdLst/>
              <a:ahLst/>
              <a:cxnLst/>
              <a:rect l="l" t="t" r="r" b="b"/>
              <a:pathLst>
                <a:path w="9132976" h="1898914">
                  <a:moveTo>
                    <a:pt x="9132976" y="949457"/>
                  </a:moveTo>
                  <a:cubicBezTo>
                    <a:pt x="9132976" y="1470416"/>
                    <a:pt x="8704605" y="1898914"/>
                    <a:pt x="8176031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176031" y="0"/>
                  </a:lnTo>
                  <a:cubicBezTo>
                    <a:pt x="8704478" y="0"/>
                    <a:pt x="9132976" y="428371"/>
                    <a:pt x="9132976" y="949457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8165247" y="4400849"/>
            <a:ext cx="2778207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Open Sauce Bold"/>
              </a:rPr>
              <a:t>Wide scouting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1230824" y="4265467"/>
            <a:ext cx="3371924" cy="698117"/>
            <a:chOff x="0" y="0"/>
            <a:chExt cx="9171809" cy="189891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171808" cy="1898914"/>
            </a:xfrm>
            <a:custGeom>
              <a:avLst/>
              <a:gdLst/>
              <a:ahLst/>
              <a:cxnLst/>
              <a:rect l="l" t="t" r="r" b="b"/>
              <a:pathLst>
                <a:path w="9171808" h="1898914">
                  <a:moveTo>
                    <a:pt x="9171808" y="949457"/>
                  </a:moveTo>
                  <a:cubicBezTo>
                    <a:pt x="9171808" y="1470416"/>
                    <a:pt x="8743438" y="1898914"/>
                    <a:pt x="8214864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214864" y="0"/>
                  </a:lnTo>
                  <a:cubicBezTo>
                    <a:pt x="8743311" y="0"/>
                    <a:pt x="9171808" y="428371"/>
                    <a:pt x="9171808" y="949457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11507186" y="4405080"/>
            <a:ext cx="2790552" cy="405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FFFFFF"/>
                </a:solidFill>
                <a:latin typeface="Open Sauce Bold"/>
              </a:rPr>
              <a:t>Narrow scouting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4602748" y="4263349"/>
            <a:ext cx="3685252" cy="698117"/>
            <a:chOff x="0" y="0"/>
            <a:chExt cx="10024078" cy="189891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024078" cy="1898914"/>
            </a:xfrm>
            <a:custGeom>
              <a:avLst/>
              <a:gdLst/>
              <a:ahLst/>
              <a:cxnLst/>
              <a:rect l="l" t="t" r="r" b="b"/>
              <a:pathLst>
                <a:path w="10024078" h="1898914">
                  <a:moveTo>
                    <a:pt x="10024078" y="949457"/>
                  </a:moveTo>
                  <a:cubicBezTo>
                    <a:pt x="10024078" y="1470416"/>
                    <a:pt x="9595707" y="1898914"/>
                    <a:pt x="9067133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9067133" y="0"/>
                  </a:lnTo>
                  <a:cubicBezTo>
                    <a:pt x="9595580" y="0"/>
                    <a:pt x="10024078" y="428371"/>
                    <a:pt x="10024078" y="949457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14907764" y="4405080"/>
            <a:ext cx="3085553" cy="405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FFFFFF"/>
                </a:solidFill>
                <a:latin typeface="Open Sauce Bold"/>
              </a:rPr>
              <a:t>Defining models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7858900" y="5524164"/>
            <a:ext cx="3371924" cy="698117"/>
            <a:chOff x="0" y="0"/>
            <a:chExt cx="9171809" cy="189891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171808" cy="1898914"/>
            </a:xfrm>
            <a:custGeom>
              <a:avLst/>
              <a:gdLst/>
              <a:ahLst/>
              <a:cxnLst/>
              <a:rect l="l" t="t" r="r" b="b"/>
              <a:pathLst>
                <a:path w="9171808" h="1898914">
                  <a:moveTo>
                    <a:pt x="9171808" y="949457"/>
                  </a:moveTo>
                  <a:cubicBezTo>
                    <a:pt x="9171808" y="1470416"/>
                    <a:pt x="8743438" y="1898914"/>
                    <a:pt x="8214864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214864" y="0"/>
                  </a:lnTo>
                  <a:cubicBezTo>
                    <a:pt x="8743311" y="0"/>
                    <a:pt x="9171808" y="428371"/>
                    <a:pt x="9171808" y="949457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7997360" y="5665895"/>
            <a:ext cx="3085553" cy="405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FFFFFF"/>
                </a:solidFill>
                <a:latin typeface="Open Sauce Bold"/>
              </a:rPr>
              <a:t>Team evaluation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1230824" y="7372263"/>
            <a:ext cx="3371924" cy="698117"/>
            <a:chOff x="0" y="0"/>
            <a:chExt cx="9171809" cy="189891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9171808" cy="1898914"/>
            </a:xfrm>
            <a:custGeom>
              <a:avLst/>
              <a:gdLst/>
              <a:ahLst/>
              <a:cxnLst/>
              <a:rect l="l" t="t" r="r" b="b"/>
              <a:pathLst>
                <a:path w="9171808" h="1898914">
                  <a:moveTo>
                    <a:pt x="9171808" y="949457"/>
                  </a:moveTo>
                  <a:cubicBezTo>
                    <a:pt x="9171808" y="1470416"/>
                    <a:pt x="8743438" y="1898914"/>
                    <a:pt x="8214864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214864" y="0"/>
                  </a:lnTo>
                  <a:cubicBezTo>
                    <a:pt x="8743311" y="0"/>
                    <a:pt x="9171808" y="428371"/>
                    <a:pt x="9171808" y="949457"/>
                  </a:cubicBezTo>
                  <a:close/>
                </a:path>
              </a:pathLst>
            </a:custGeom>
            <a:solidFill>
              <a:srgbClr val="D8B357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11374009" y="7513994"/>
            <a:ext cx="3085553" cy="405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FFFFFF"/>
                </a:solidFill>
                <a:latin typeface="Open Sauce Bold"/>
              </a:rPr>
              <a:t>Final list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4487050" y="4264408"/>
            <a:ext cx="3371850" cy="700234"/>
            <a:chOff x="0" y="0"/>
            <a:chExt cx="9143873" cy="1898914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9143873" cy="1898914"/>
            </a:xfrm>
            <a:custGeom>
              <a:avLst/>
              <a:gdLst/>
              <a:ahLst/>
              <a:cxnLst/>
              <a:rect l="l" t="t" r="r" b="b"/>
              <a:pathLst>
                <a:path w="9143873" h="1898914">
                  <a:moveTo>
                    <a:pt x="9143873" y="949457"/>
                  </a:moveTo>
                  <a:cubicBezTo>
                    <a:pt x="9143873" y="1470416"/>
                    <a:pt x="8715501" y="1898914"/>
                    <a:pt x="8186927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186927" y="0"/>
                  </a:lnTo>
                  <a:cubicBezTo>
                    <a:pt x="8715375" y="0"/>
                    <a:pt x="9143873" y="428371"/>
                    <a:pt x="9143873" y="949457"/>
                  </a:cubicBezTo>
                  <a:close/>
                </a:path>
              </a:pathLst>
            </a:custGeom>
            <a:solidFill>
              <a:srgbClr val="191970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4976115" y="4396614"/>
            <a:ext cx="2412624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Open Sauce Bold"/>
              </a:rPr>
              <a:t>Wide scouting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7858900" y="7372263"/>
            <a:ext cx="3371924" cy="700234"/>
            <a:chOff x="0" y="0"/>
            <a:chExt cx="9144073" cy="189891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9144073" cy="1898914"/>
            </a:xfrm>
            <a:custGeom>
              <a:avLst/>
              <a:gdLst/>
              <a:ahLst/>
              <a:cxnLst/>
              <a:rect l="l" t="t" r="r" b="b"/>
              <a:pathLst>
                <a:path w="9144073" h="1898914">
                  <a:moveTo>
                    <a:pt x="9144073" y="949457"/>
                  </a:moveTo>
                  <a:cubicBezTo>
                    <a:pt x="9144073" y="1470416"/>
                    <a:pt x="8715701" y="1898914"/>
                    <a:pt x="8187127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187127" y="0"/>
                  </a:lnTo>
                  <a:cubicBezTo>
                    <a:pt x="8715575" y="0"/>
                    <a:pt x="9144073" y="428371"/>
                    <a:pt x="9144073" y="949457"/>
                  </a:cubicBezTo>
                  <a:close/>
                </a:path>
              </a:pathLst>
            </a:custGeom>
            <a:solidFill>
              <a:srgbClr val="D8B357"/>
            </a:solidFill>
          </p:spPr>
        </p:sp>
      </p:grpSp>
      <p:sp>
        <p:nvSpPr>
          <p:cNvPr id="39" name="TextBox 39"/>
          <p:cNvSpPr txBox="1"/>
          <p:nvPr/>
        </p:nvSpPr>
        <p:spPr>
          <a:xfrm>
            <a:off x="8146270" y="7505528"/>
            <a:ext cx="2778207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Open Sauce Bold"/>
              </a:rPr>
              <a:t>Wide scouting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7858900" y="8434448"/>
            <a:ext cx="3371924" cy="700234"/>
            <a:chOff x="0" y="0"/>
            <a:chExt cx="9144073" cy="1898914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9144073" cy="1898914"/>
            </a:xfrm>
            <a:custGeom>
              <a:avLst/>
              <a:gdLst/>
              <a:ahLst/>
              <a:cxnLst/>
              <a:rect l="l" t="t" r="r" b="b"/>
              <a:pathLst>
                <a:path w="9144073" h="1898914">
                  <a:moveTo>
                    <a:pt x="9144073" y="949457"/>
                  </a:moveTo>
                  <a:cubicBezTo>
                    <a:pt x="9144073" y="1470416"/>
                    <a:pt x="8715701" y="1898914"/>
                    <a:pt x="8187127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187127" y="0"/>
                  </a:lnTo>
                  <a:cubicBezTo>
                    <a:pt x="8715575" y="0"/>
                    <a:pt x="9144073" y="428371"/>
                    <a:pt x="9144073" y="949457"/>
                  </a:cubicBezTo>
                  <a:close/>
                </a:path>
              </a:pathLst>
            </a:custGeom>
            <a:solidFill>
              <a:srgbClr val="D8B357"/>
            </a:solidFill>
          </p:spPr>
        </p:sp>
      </p:grpSp>
      <p:sp>
        <p:nvSpPr>
          <p:cNvPr id="42" name="TextBox 42"/>
          <p:cNvSpPr txBox="1"/>
          <p:nvPr/>
        </p:nvSpPr>
        <p:spPr>
          <a:xfrm>
            <a:off x="7981246" y="8567712"/>
            <a:ext cx="3108256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Open Sauce Bold"/>
              </a:rPr>
              <a:t>Contacting agents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1230824" y="8436565"/>
            <a:ext cx="3371924" cy="698117"/>
            <a:chOff x="0" y="0"/>
            <a:chExt cx="9171809" cy="1898914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9171808" cy="1898914"/>
            </a:xfrm>
            <a:custGeom>
              <a:avLst/>
              <a:gdLst/>
              <a:ahLst/>
              <a:cxnLst/>
              <a:rect l="l" t="t" r="r" b="b"/>
              <a:pathLst>
                <a:path w="9171808" h="1898914">
                  <a:moveTo>
                    <a:pt x="9171808" y="949457"/>
                  </a:moveTo>
                  <a:cubicBezTo>
                    <a:pt x="9171808" y="1470416"/>
                    <a:pt x="8743438" y="1898914"/>
                    <a:pt x="8214864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214864" y="0"/>
                  </a:lnTo>
                  <a:cubicBezTo>
                    <a:pt x="8743311" y="0"/>
                    <a:pt x="9171808" y="428371"/>
                    <a:pt x="9171808" y="949457"/>
                  </a:cubicBezTo>
                  <a:close/>
                </a:path>
              </a:pathLst>
            </a:custGeom>
            <a:solidFill>
              <a:srgbClr val="D8B357"/>
            </a:solidFill>
          </p:spPr>
        </p:sp>
      </p:grpSp>
      <p:sp>
        <p:nvSpPr>
          <p:cNvPr id="45" name="TextBox 45"/>
          <p:cNvSpPr txBox="1"/>
          <p:nvPr/>
        </p:nvSpPr>
        <p:spPr>
          <a:xfrm>
            <a:off x="11345398" y="8578296"/>
            <a:ext cx="3085553" cy="405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FFFFFF"/>
                </a:solidFill>
                <a:latin typeface="Open Sauce Bold"/>
              </a:rPr>
              <a:t>Narrow scouting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4491739" y="7372263"/>
            <a:ext cx="3367161" cy="700234"/>
            <a:chOff x="0" y="0"/>
            <a:chExt cx="9131158" cy="1898914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9131157" cy="1898914"/>
            </a:xfrm>
            <a:custGeom>
              <a:avLst/>
              <a:gdLst/>
              <a:ahLst/>
              <a:cxnLst/>
              <a:rect l="l" t="t" r="r" b="b"/>
              <a:pathLst>
                <a:path w="9131157" h="1898914">
                  <a:moveTo>
                    <a:pt x="9131157" y="949457"/>
                  </a:moveTo>
                  <a:cubicBezTo>
                    <a:pt x="9131157" y="1470416"/>
                    <a:pt x="8702787" y="1898914"/>
                    <a:pt x="8174213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174213" y="0"/>
                  </a:lnTo>
                  <a:cubicBezTo>
                    <a:pt x="8702659" y="0"/>
                    <a:pt x="9131157" y="428371"/>
                    <a:pt x="9131157" y="949457"/>
                  </a:cubicBezTo>
                  <a:close/>
                </a:path>
              </a:pathLst>
            </a:custGeom>
            <a:solidFill>
              <a:srgbClr val="D8B357"/>
            </a:solidFill>
          </p:spPr>
        </p:sp>
      </p:grpSp>
      <p:sp>
        <p:nvSpPr>
          <p:cNvPr id="48" name="TextBox 48"/>
          <p:cNvSpPr txBox="1"/>
          <p:nvPr/>
        </p:nvSpPr>
        <p:spPr>
          <a:xfrm>
            <a:off x="4781527" y="7504469"/>
            <a:ext cx="2778207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Open Sauce Bold"/>
              </a:rPr>
              <a:t>Wide scouting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14602748" y="7372263"/>
            <a:ext cx="3685252" cy="698117"/>
            <a:chOff x="0" y="0"/>
            <a:chExt cx="10024078" cy="1898914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0024078" cy="1898914"/>
            </a:xfrm>
            <a:custGeom>
              <a:avLst/>
              <a:gdLst/>
              <a:ahLst/>
              <a:cxnLst/>
              <a:rect l="l" t="t" r="r" b="b"/>
              <a:pathLst>
                <a:path w="10024078" h="1898914">
                  <a:moveTo>
                    <a:pt x="10024078" y="949457"/>
                  </a:moveTo>
                  <a:cubicBezTo>
                    <a:pt x="10024078" y="1470416"/>
                    <a:pt x="9595707" y="1898914"/>
                    <a:pt x="9067133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9067133" y="0"/>
                  </a:lnTo>
                  <a:cubicBezTo>
                    <a:pt x="9595580" y="0"/>
                    <a:pt x="10024078" y="428371"/>
                    <a:pt x="10024078" y="949457"/>
                  </a:cubicBezTo>
                  <a:close/>
                </a:path>
              </a:pathLst>
            </a:custGeom>
            <a:solidFill>
              <a:srgbClr val="D8B357"/>
            </a:solidFill>
          </p:spPr>
        </p:sp>
      </p:grpSp>
      <p:sp>
        <p:nvSpPr>
          <p:cNvPr id="51" name="TextBox 51"/>
          <p:cNvSpPr txBox="1"/>
          <p:nvPr/>
        </p:nvSpPr>
        <p:spPr>
          <a:xfrm>
            <a:off x="14907764" y="7513994"/>
            <a:ext cx="3085553" cy="405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FFFFFF"/>
                </a:solidFill>
                <a:latin typeface="Open Sauce Bold"/>
              </a:rPr>
              <a:t>Defining profiles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11230824" y="9496632"/>
            <a:ext cx="7057176" cy="698117"/>
            <a:chOff x="0" y="0"/>
            <a:chExt cx="19195886" cy="1898914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9195886" cy="1898914"/>
            </a:xfrm>
            <a:custGeom>
              <a:avLst/>
              <a:gdLst/>
              <a:ahLst/>
              <a:cxnLst/>
              <a:rect l="l" t="t" r="r" b="b"/>
              <a:pathLst>
                <a:path w="19195886" h="1898914">
                  <a:moveTo>
                    <a:pt x="19195886" y="949457"/>
                  </a:moveTo>
                  <a:cubicBezTo>
                    <a:pt x="19195886" y="1470416"/>
                    <a:pt x="18767515" y="1898914"/>
                    <a:pt x="18238941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18238941" y="0"/>
                  </a:lnTo>
                  <a:cubicBezTo>
                    <a:pt x="18767388" y="0"/>
                    <a:pt x="19195886" y="428371"/>
                    <a:pt x="19195886" y="949457"/>
                  </a:cubicBezTo>
                  <a:close/>
                </a:path>
              </a:pathLst>
            </a:custGeom>
            <a:solidFill>
              <a:srgbClr val="D8B357"/>
            </a:solidFill>
          </p:spPr>
        </p:sp>
      </p:grpSp>
      <p:sp>
        <p:nvSpPr>
          <p:cNvPr id="54" name="TextBox 54"/>
          <p:cNvSpPr txBox="1"/>
          <p:nvPr/>
        </p:nvSpPr>
        <p:spPr>
          <a:xfrm>
            <a:off x="13055209" y="9638363"/>
            <a:ext cx="3085553" cy="405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FFFFFF"/>
                </a:solidFill>
                <a:latin typeface="Open Sauce Bold"/>
              </a:rPr>
              <a:t>Negotiations</a:t>
            </a:r>
          </a:p>
        </p:txBody>
      </p:sp>
    </p:spTree>
    <p:extLst>
      <p:ext uri="{BB962C8B-B14F-4D97-AF65-F5344CB8AC3E}">
        <p14:creationId xmlns:p14="http://schemas.microsoft.com/office/powerpoint/2010/main" val="49127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144000" y="450891"/>
            <a:ext cx="9221073" cy="9221073"/>
            <a:chOff x="0" y="0"/>
            <a:chExt cx="6272530" cy="6272530"/>
          </a:xfrm>
        </p:grpSpPr>
        <p:sp>
          <p:nvSpPr>
            <p:cNvPr id="3" name="Freeform 3"/>
            <p:cNvSpPr/>
            <p:nvPr/>
          </p:nvSpPr>
          <p:spPr>
            <a:xfrm>
              <a:off x="-177800" y="-179070"/>
              <a:ext cx="6629400" cy="6629400"/>
            </a:xfrm>
            <a:custGeom>
              <a:avLst/>
              <a:gdLst/>
              <a:ahLst/>
              <a:cxnLst/>
              <a:rect l="l" t="t" r="r" b="b"/>
              <a:pathLst>
                <a:path w="6629400" h="6629400">
                  <a:moveTo>
                    <a:pt x="5915660" y="3328670"/>
                  </a:moveTo>
                  <a:cubicBezTo>
                    <a:pt x="6629400" y="4043680"/>
                    <a:pt x="6629400" y="5201920"/>
                    <a:pt x="5915660" y="5915660"/>
                  </a:cubicBezTo>
                  <a:cubicBezTo>
                    <a:pt x="5200650" y="6629400"/>
                    <a:pt x="4042410" y="6629400"/>
                    <a:pt x="3328670" y="5915660"/>
                  </a:cubicBezTo>
                  <a:lnTo>
                    <a:pt x="3314700" y="5901690"/>
                  </a:lnTo>
                  <a:lnTo>
                    <a:pt x="3300730" y="5915660"/>
                  </a:lnTo>
                  <a:cubicBezTo>
                    <a:pt x="2585720" y="6629400"/>
                    <a:pt x="1427480" y="6629400"/>
                    <a:pt x="713740" y="5915660"/>
                  </a:cubicBezTo>
                  <a:cubicBezTo>
                    <a:pt x="0" y="5200650"/>
                    <a:pt x="0" y="4042410"/>
                    <a:pt x="713740" y="3328670"/>
                  </a:cubicBezTo>
                  <a:lnTo>
                    <a:pt x="727710" y="3314700"/>
                  </a:lnTo>
                  <a:lnTo>
                    <a:pt x="713740" y="3300730"/>
                  </a:lnTo>
                  <a:cubicBezTo>
                    <a:pt x="0" y="2585720"/>
                    <a:pt x="0" y="1427480"/>
                    <a:pt x="713740" y="713740"/>
                  </a:cubicBezTo>
                  <a:cubicBezTo>
                    <a:pt x="1427480" y="1270"/>
                    <a:pt x="2585720" y="1270"/>
                    <a:pt x="3300730" y="713740"/>
                  </a:cubicBezTo>
                  <a:lnTo>
                    <a:pt x="3314700" y="727710"/>
                  </a:lnTo>
                  <a:lnTo>
                    <a:pt x="3328670" y="713740"/>
                  </a:lnTo>
                  <a:cubicBezTo>
                    <a:pt x="4043680" y="0"/>
                    <a:pt x="5201920" y="0"/>
                    <a:pt x="5915660" y="713740"/>
                  </a:cubicBezTo>
                  <a:cubicBezTo>
                    <a:pt x="6629400" y="1428750"/>
                    <a:pt x="6629400" y="2586990"/>
                    <a:pt x="5915660" y="3300730"/>
                  </a:cubicBezTo>
                  <a:lnTo>
                    <a:pt x="5901690" y="3314700"/>
                  </a:lnTo>
                  <a:lnTo>
                    <a:pt x="5915660" y="3328670"/>
                  </a:lnTo>
                  <a:close/>
                </a:path>
              </a:pathLst>
            </a:custGeom>
            <a:blipFill>
              <a:blip r:embed="rId3"/>
              <a:stretch>
                <a:fillRect l="-29290" r="-2067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3401035"/>
            <a:ext cx="8115300" cy="3553963"/>
            <a:chOff x="0" y="0"/>
            <a:chExt cx="10820400" cy="4738617"/>
          </a:xfrm>
        </p:grpSpPr>
        <p:sp>
          <p:nvSpPr>
            <p:cNvPr id="5" name="TextBox 5"/>
            <p:cNvSpPr txBox="1"/>
            <p:nvPr/>
          </p:nvSpPr>
          <p:spPr>
            <a:xfrm>
              <a:off x="0" y="2213857"/>
              <a:ext cx="10001434" cy="2524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69"/>
                </a:lnSpc>
              </a:pPr>
              <a:r>
                <a:rPr lang="en-US" sz="3899">
                  <a:solidFill>
                    <a:srgbClr val="191970"/>
                  </a:solidFill>
                  <a:latin typeface="Open Sauce"/>
                </a:rPr>
                <a:t>The key to achieve sporting </a:t>
              </a:r>
              <a:r>
                <a:rPr lang="en-US" sz="3899">
                  <a:solidFill>
                    <a:srgbClr val="191970"/>
                  </a:solidFill>
                  <a:latin typeface="Open Sauce Bold"/>
                </a:rPr>
                <a:t>success</a:t>
              </a:r>
              <a:r>
                <a:rPr lang="en-US" sz="3899">
                  <a:solidFill>
                    <a:srgbClr val="191970"/>
                  </a:solidFill>
                  <a:latin typeface="Open Sauce"/>
                </a:rPr>
                <a:t>, economic </a:t>
              </a:r>
              <a:r>
                <a:rPr lang="en-US" sz="3899">
                  <a:solidFill>
                    <a:srgbClr val="191970"/>
                  </a:solidFill>
                  <a:latin typeface="Open Sauce Bold"/>
                </a:rPr>
                <a:t>stability</a:t>
              </a:r>
              <a:r>
                <a:rPr lang="en-US" sz="3899">
                  <a:solidFill>
                    <a:srgbClr val="191970"/>
                  </a:solidFill>
                  <a:latin typeface="Open Sauce"/>
                </a:rPr>
                <a:t> and </a:t>
              </a:r>
              <a:r>
                <a:rPr lang="en-US" sz="3899">
                  <a:solidFill>
                    <a:srgbClr val="191970"/>
                  </a:solidFill>
                  <a:latin typeface="Open Sauce Bold"/>
                </a:rPr>
                <a:t>growth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0820400" cy="1574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359"/>
                </a:lnSpc>
              </a:pPr>
              <a:r>
                <a:rPr lang="en-US" sz="7799">
                  <a:solidFill>
                    <a:srgbClr val="191970"/>
                  </a:solidFill>
                  <a:latin typeface="Open Sauce Bold"/>
                </a:rPr>
                <a:t>Unity</a:t>
              </a: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58968" y="4767275"/>
            <a:ext cx="13370064" cy="752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5772" lvl="1">
              <a:lnSpc>
                <a:spcPts val="5849"/>
              </a:lnSpc>
            </a:pPr>
            <a:r>
              <a:rPr lang="en-US" sz="6600" b="1" dirty="0">
                <a:solidFill>
                  <a:srgbClr val="191970"/>
                </a:solidFill>
                <a:latin typeface="Open Sauce Bold"/>
              </a:rPr>
              <a:t>Would you sign for your team?</a:t>
            </a:r>
          </a:p>
        </p:txBody>
      </p:sp>
    </p:spTree>
    <p:extLst>
      <p:ext uri="{BB962C8B-B14F-4D97-AF65-F5344CB8AC3E}">
        <p14:creationId xmlns:p14="http://schemas.microsoft.com/office/powerpoint/2010/main" val="28684112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80180" y="4752975"/>
            <a:ext cx="687560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191970"/>
                </a:solidFill>
                <a:latin typeface="Open Sauce Bold"/>
              </a:rPr>
              <a:t>leo@gotmyteam.com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791700" y="4619626"/>
            <a:ext cx="5912691" cy="1047748"/>
            <a:chOff x="0" y="0"/>
            <a:chExt cx="7883587" cy="13969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96997" cy="1396997"/>
            </a:xfrm>
            <a:custGeom>
              <a:avLst/>
              <a:gdLst/>
              <a:ahLst/>
              <a:cxnLst/>
              <a:rect l="l" t="t" r="r" b="b"/>
              <a:pathLst>
                <a:path w="1396997" h="1396997">
                  <a:moveTo>
                    <a:pt x="0" y="0"/>
                  </a:moveTo>
                  <a:lnTo>
                    <a:pt x="1396997" y="0"/>
                  </a:lnTo>
                  <a:lnTo>
                    <a:pt x="1396997" y="1396997"/>
                  </a:lnTo>
                  <a:lnTo>
                    <a:pt x="0" y="1396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1669974" y="182031"/>
              <a:ext cx="6213614" cy="918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99"/>
                </a:lnSpc>
              </a:pPr>
              <a:r>
                <a:rPr lang="en-US" sz="3999">
                  <a:solidFill>
                    <a:srgbClr val="191970"/>
                  </a:solidFill>
                  <a:latin typeface="Poppins"/>
                </a:rPr>
                <a:t>gotmyteam.com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9172575" y="4382266"/>
            <a:ext cx="0" cy="1522468"/>
          </a:xfrm>
          <a:prstGeom prst="line">
            <a:avLst/>
          </a:prstGeom>
          <a:ln w="57150" cap="flat">
            <a:solidFill>
              <a:srgbClr val="1B009B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7482537" y="2128826"/>
          <a:ext cx="9776762" cy="6029348"/>
        </p:xfrm>
        <a:graphic>
          <a:graphicData uri="http://schemas.openxmlformats.org/drawingml/2006/table">
            <a:tbl>
              <a:tblPr/>
              <a:tblGrid>
                <a:gridCol w="4888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8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191970"/>
                          </a:solidFill>
                          <a:latin typeface="Open Sauce Bold"/>
                        </a:rPr>
                        <a:t>GM experience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191970"/>
                          </a:solidFill>
                          <a:latin typeface="Open Sauce Bold"/>
                        </a:rPr>
                        <a:t>Scouting experience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4264932" y="2395506"/>
            <a:ext cx="1099394" cy="1043050"/>
          </a:xfrm>
          <a:custGeom>
            <a:avLst/>
            <a:gdLst/>
            <a:ahLst/>
            <a:cxnLst/>
            <a:rect l="l" t="t" r="r" b="b"/>
            <a:pathLst>
              <a:path w="1099394" h="1043050">
                <a:moveTo>
                  <a:pt x="0" y="0"/>
                </a:moveTo>
                <a:lnTo>
                  <a:pt x="1099394" y="0"/>
                </a:lnTo>
                <a:lnTo>
                  <a:pt x="1099394" y="1043050"/>
                </a:lnTo>
                <a:lnTo>
                  <a:pt x="0" y="104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99893" y="3860020"/>
            <a:ext cx="1629472" cy="1101930"/>
          </a:xfrm>
          <a:custGeom>
            <a:avLst/>
            <a:gdLst/>
            <a:ahLst/>
            <a:cxnLst/>
            <a:rect l="l" t="t" r="r" b="b"/>
            <a:pathLst>
              <a:path w="1629472" h="1101930">
                <a:moveTo>
                  <a:pt x="0" y="0"/>
                </a:moveTo>
                <a:lnTo>
                  <a:pt x="1629472" y="0"/>
                </a:lnTo>
                <a:lnTo>
                  <a:pt x="1629472" y="1101930"/>
                </a:lnTo>
                <a:lnTo>
                  <a:pt x="0" y="11019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4473892"/>
            <a:ext cx="5515448" cy="126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39"/>
              </a:lnSpc>
            </a:pPr>
            <a:r>
              <a:rPr lang="en-US" sz="7799">
                <a:solidFill>
                  <a:srgbClr val="191970"/>
                </a:solidFill>
                <a:latin typeface="Open Sauce Bold"/>
              </a:rPr>
              <a:t>ABOUT ME</a:t>
            </a:r>
          </a:p>
        </p:txBody>
      </p:sp>
    </p:spTree>
    <p:extLst>
      <p:ext uri="{BB962C8B-B14F-4D97-AF65-F5344CB8AC3E}">
        <p14:creationId xmlns:p14="http://schemas.microsoft.com/office/powerpoint/2010/main" val="3144217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952556"/>
              </p:ext>
            </p:extLst>
          </p:nvPr>
        </p:nvGraphicFramePr>
        <p:xfrm>
          <a:off x="7482537" y="2128826"/>
          <a:ext cx="9776762" cy="6029348"/>
        </p:xfrm>
        <a:graphic>
          <a:graphicData uri="http://schemas.openxmlformats.org/drawingml/2006/table">
            <a:tbl>
              <a:tblPr/>
              <a:tblGrid>
                <a:gridCol w="4888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8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191970"/>
                          </a:solidFill>
                          <a:latin typeface="Open Sauce Bold"/>
                        </a:rPr>
                        <a:t>GM experience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191970"/>
                          </a:solidFill>
                          <a:latin typeface="Open Sauce Bold"/>
                        </a:rPr>
                        <a:t>Scouting experience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191970"/>
                          </a:solidFill>
                          <a:latin typeface="Open Sauce Bold"/>
                        </a:rPr>
                        <a:t>Coached at the pro level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4264932" y="2395506"/>
            <a:ext cx="1099394" cy="1043050"/>
          </a:xfrm>
          <a:custGeom>
            <a:avLst/>
            <a:gdLst/>
            <a:ahLst/>
            <a:cxnLst/>
            <a:rect l="l" t="t" r="r" b="b"/>
            <a:pathLst>
              <a:path w="1099394" h="1043050">
                <a:moveTo>
                  <a:pt x="0" y="0"/>
                </a:moveTo>
                <a:lnTo>
                  <a:pt x="1099394" y="0"/>
                </a:lnTo>
                <a:lnTo>
                  <a:pt x="1099394" y="1043050"/>
                </a:lnTo>
                <a:lnTo>
                  <a:pt x="0" y="104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99893" y="3860020"/>
            <a:ext cx="1629472" cy="1101930"/>
          </a:xfrm>
          <a:custGeom>
            <a:avLst/>
            <a:gdLst/>
            <a:ahLst/>
            <a:cxnLst/>
            <a:rect l="l" t="t" r="r" b="b"/>
            <a:pathLst>
              <a:path w="1629472" h="1101930">
                <a:moveTo>
                  <a:pt x="0" y="0"/>
                </a:moveTo>
                <a:lnTo>
                  <a:pt x="1629472" y="0"/>
                </a:lnTo>
                <a:lnTo>
                  <a:pt x="1629472" y="1101930"/>
                </a:lnTo>
                <a:lnTo>
                  <a:pt x="0" y="11019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4473892"/>
            <a:ext cx="5515448" cy="126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39"/>
              </a:lnSpc>
            </a:pPr>
            <a:r>
              <a:rPr lang="en-US" sz="7799">
                <a:solidFill>
                  <a:srgbClr val="191970"/>
                </a:solidFill>
                <a:latin typeface="Open Sauce Bold"/>
              </a:rPr>
              <a:t>ABOUT ME</a:t>
            </a:r>
          </a:p>
        </p:txBody>
      </p:sp>
    </p:spTree>
    <p:extLst>
      <p:ext uri="{BB962C8B-B14F-4D97-AF65-F5344CB8AC3E}">
        <p14:creationId xmlns:p14="http://schemas.microsoft.com/office/powerpoint/2010/main" val="3446169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093273"/>
              </p:ext>
            </p:extLst>
          </p:nvPr>
        </p:nvGraphicFramePr>
        <p:xfrm>
          <a:off x="7482537" y="2128826"/>
          <a:ext cx="9776762" cy="6029348"/>
        </p:xfrm>
        <a:graphic>
          <a:graphicData uri="http://schemas.openxmlformats.org/drawingml/2006/table">
            <a:tbl>
              <a:tblPr/>
              <a:tblGrid>
                <a:gridCol w="4888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8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191970"/>
                          </a:solidFill>
                          <a:latin typeface="Open Sauce Bold"/>
                        </a:rPr>
                        <a:t>GM experience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191970"/>
                          </a:solidFill>
                          <a:latin typeface="Open Sauce Bold"/>
                        </a:rPr>
                        <a:t>Scouting experience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191970"/>
                          </a:solidFill>
                          <a:latin typeface="Open Sauce Bold"/>
                        </a:rPr>
                        <a:t>Coached at the pro level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4264932" y="2395506"/>
            <a:ext cx="1099394" cy="1043050"/>
          </a:xfrm>
          <a:custGeom>
            <a:avLst/>
            <a:gdLst/>
            <a:ahLst/>
            <a:cxnLst/>
            <a:rect l="l" t="t" r="r" b="b"/>
            <a:pathLst>
              <a:path w="1099394" h="1043050">
                <a:moveTo>
                  <a:pt x="0" y="0"/>
                </a:moveTo>
                <a:lnTo>
                  <a:pt x="1099394" y="0"/>
                </a:lnTo>
                <a:lnTo>
                  <a:pt x="1099394" y="1043050"/>
                </a:lnTo>
                <a:lnTo>
                  <a:pt x="0" y="104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99893" y="3860020"/>
            <a:ext cx="1629472" cy="1101930"/>
          </a:xfrm>
          <a:custGeom>
            <a:avLst/>
            <a:gdLst/>
            <a:ahLst/>
            <a:cxnLst/>
            <a:rect l="l" t="t" r="r" b="b"/>
            <a:pathLst>
              <a:path w="1629472" h="1101930">
                <a:moveTo>
                  <a:pt x="0" y="0"/>
                </a:moveTo>
                <a:lnTo>
                  <a:pt x="1629472" y="0"/>
                </a:lnTo>
                <a:lnTo>
                  <a:pt x="1629472" y="1101930"/>
                </a:lnTo>
                <a:lnTo>
                  <a:pt x="0" y="11019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99893" y="5381050"/>
            <a:ext cx="1629472" cy="1101930"/>
          </a:xfrm>
          <a:custGeom>
            <a:avLst/>
            <a:gdLst/>
            <a:ahLst/>
            <a:cxnLst/>
            <a:rect l="l" t="t" r="r" b="b"/>
            <a:pathLst>
              <a:path w="1629472" h="1101930">
                <a:moveTo>
                  <a:pt x="0" y="0"/>
                </a:moveTo>
                <a:lnTo>
                  <a:pt x="1629472" y="0"/>
                </a:lnTo>
                <a:lnTo>
                  <a:pt x="1629472" y="1101931"/>
                </a:lnTo>
                <a:lnTo>
                  <a:pt x="0" y="1101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4473892"/>
            <a:ext cx="5515448" cy="126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39"/>
              </a:lnSpc>
            </a:pPr>
            <a:r>
              <a:rPr lang="en-US" sz="7799">
                <a:solidFill>
                  <a:srgbClr val="191970"/>
                </a:solidFill>
                <a:latin typeface="Open Sauce Bold"/>
              </a:rPr>
              <a:t>ABOUT ME</a:t>
            </a:r>
          </a:p>
        </p:txBody>
      </p:sp>
    </p:spTree>
    <p:extLst>
      <p:ext uri="{BB962C8B-B14F-4D97-AF65-F5344CB8AC3E}">
        <p14:creationId xmlns:p14="http://schemas.microsoft.com/office/powerpoint/2010/main" val="3000992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7482537" y="2128826"/>
          <a:ext cx="9776762" cy="6029348"/>
        </p:xfrm>
        <a:graphic>
          <a:graphicData uri="http://schemas.openxmlformats.org/drawingml/2006/table">
            <a:tbl>
              <a:tblPr/>
              <a:tblGrid>
                <a:gridCol w="4888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8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191970"/>
                          </a:solidFill>
                          <a:latin typeface="Open Sauce Bold"/>
                        </a:rPr>
                        <a:t>GM experience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191970"/>
                          </a:solidFill>
                          <a:latin typeface="Open Sauce Bold"/>
                        </a:rPr>
                        <a:t>Scouting experience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191970"/>
                          </a:solidFill>
                          <a:latin typeface="Open Sauce Bold"/>
                        </a:rPr>
                        <a:t>Coached at the pro level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733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191970"/>
                          </a:solidFill>
                          <a:latin typeface="Open Sauce Bold"/>
                        </a:rPr>
                        <a:t>gotmyteam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4264932" y="2395506"/>
            <a:ext cx="1099394" cy="1043050"/>
          </a:xfrm>
          <a:custGeom>
            <a:avLst/>
            <a:gdLst/>
            <a:ahLst/>
            <a:cxnLst/>
            <a:rect l="l" t="t" r="r" b="b"/>
            <a:pathLst>
              <a:path w="1099394" h="1043050">
                <a:moveTo>
                  <a:pt x="0" y="0"/>
                </a:moveTo>
                <a:lnTo>
                  <a:pt x="1099394" y="0"/>
                </a:lnTo>
                <a:lnTo>
                  <a:pt x="1099394" y="1043050"/>
                </a:lnTo>
                <a:lnTo>
                  <a:pt x="0" y="104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99893" y="3860020"/>
            <a:ext cx="1629472" cy="1101930"/>
          </a:xfrm>
          <a:custGeom>
            <a:avLst/>
            <a:gdLst/>
            <a:ahLst/>
            <a:cxnLst/>
            <a:rect l="l" t="t" r="r" b="b"/>
            <a:pathLst>
              <a:path w="1629472" h="1101930">
                <a:moveTo>
                  <a:pt x="0" y="0"/>
                </a:moveTo>
                <a:lnTo>
                  <a:pt x="1629472" y="0"/>
                </a:lnTo>
                <a:lnTo>
                  <a:pt x="1629472" y="1101930"/>
                </a:lnTo>
                <a:lnTo>
                  <a:pt x="0" y="11019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99893" y="5381050"/>
            <a:ext cx="1629472" cy="1101930"/>
          </a:xfrm>
          <a:custGeom>
            <a:avLst/>
            <a:gdLst/>
            <a:ahLst/>
            <a:cxnLst/>
            <a:rect l="l" t="t" r="r" b="b"/>
            <a:pathLst>
              <a:path w="1629472" h="1101930">
                <a:moveTo>
                  <a:pt x="0" y="0"/>
                </a:moveTo>
                <a:lnTo>
                  <a:pt x="1629472" y="0"/>
                </a:lnTo>
                <a:lnTo>
                  <a:pt x="1629472" y="1101931"/>
                </a:lnTo>
                <a:lnTo>
                  <a:pt x="0" y="1101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4473892"/>
            <a:ext cx="5515448" cy="126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39"/>
              </a:lnSpc>
            </a:pPr>
            <a:r>
              <a:rPr lang="en-US" sz="7799">
                <a:solidFill>
                  <a:srgbClr val="191970"/>
                </a:solidFill>
                <a:latin typeface="Open Sauce Bold"/>
              </a:rPr>
              <a:t>ABOUT ME</a:t>
            </a:r>
          </a:p>
        </p:txBody>
      </p:sp>
    </p:spTree>
    <p:extLst>
      <p:ext uri="{BB962C8B-B14F-4D97-AF65-F5344CB8AC3E}">
        <p14:creationId xmlns:p14="http://schemas.microsoft.com/office/powerpoint/2010/main" val="2686162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2435</TotalTime>
  <Words>1250</Words>
  <Application>Microsoft Macintosh PowerPoint</Application>
  <PresentationFormat>Custom</PresentationFormat>
  <Paragraphs>368</Paragraphs>
  <Slides>56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Open Sauce Bold</vt:lpstr>
      <vt:lpstr>Poppins</vt:lpstr>
      <vt:lpstr>Calibri</vt:lpstr>
      <vt:lpstr>Open Sauce</vt:lpstr>
      <vt:lpstr>Poppins Medium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Predict your success - Presentation EHC</dc:title>
  <cp:lastModifiedBy>Girod Léo</cp:lastModifiedBy>
  <cp:revision>16</cp:revision>
  <dcterms:created xsi:type="dcterms:W3CDTF">2006-08-16T00:00:00Z</dcterms:created>
  <dcterms:modified xsi:type="dcterms:W3CDTF">2023-09-26T10:58:16Z</dcterms:modified>
  <dc:identifier>DAFoduXoDD8</dc:identifier>
</cp:coreProperties>
</file>