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48" r:id="rId2"/>
  </p:sldMasterIdLst>
  <p:notesMasterIdLst>
    <p:notesMasterId r:id="rId17"/>
  </p:notesMasterIdLst>
  <p:sldIdLst>
    <p:sldId id="265" r:id="rId3"/>
    <p:sldId id="278" r:id="rId4"/>
    <p:sldId id="262" r:id="rId5"/>
    <p:sldId id="304" r:id="rId6"/>
    <p:sldId id="296" r:id="rId7"/>
    <p:sldId id="297" r:id="rId8"/>
    <p:sldId id="298" r:id="rId9"/>
    <p:sldId id="299" r:id="rId10"/>
    <p:sldId id="300" r:id="rId11"/>
    <p:sldId id="301" r:id="rId12"/>
    <p:sldId id="305" r:id="rId13"/>
    <p:sldId id="306" r:id="rId14"/>
    <p:sldId id="302" r:id="rId15"/>
    <p:sldId id="266" r:id="rId16"/>
  </p:sldIdLst>
  <p:sldSz cx="12192000" cy="6858000"/>
  <p:notesSz cx="6884988" cy="100187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05"/>
    <a:srgbClr val="006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C7C08C-6BCF-4D8E-AF75-C2595305D5EB}" v="15" dt="2023-09-22T08:42:55.217"/>
    <p1510:client id="{9F5DBCF9-7182-4064-876E-2F0A7AE9034E}" v="102" dt="2023-09-21T17:35:59.5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2676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99900" y="0"/>
            <a:ext cx="2983495" cy="502676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/>
            </a:lvl1pPr>
          </a:lstStyle>
          <a:p>
            <a:fld id="{D9F5E5C9-9F64-48CC-9F2D-2AE798EAA6B6}" type="datetimeFigureOut">
              <a:rPr lang="fi-FI" smtClean="0"/>
              <a:t>25.9.2023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52538"/>
            <a:ext cx="6011862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8500" y="4821505"/>
            <a:ext cx="5507990" cy="3944869"/>
          </a:xfrm>
          <a:prstGeom prst="rect">
            <a:avLst/>
          </a:prstGeom>
        </p:spPr>
        <p:txBody>
          <a:bodyPr vert="horz" lIns="92418" tIns="46209" rIns="92418" bIns="46209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516040"/>
            <a:ext cx="2983495" cy="502675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99900" y="9516040"/>
            <a:ext cx="2983495" cy="502675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/>
            </a:lvl1pPr>
          </a:lstStyle>
          <a:p>
            <a:fld id="{ED591FB8-134A-4DCF-AD32-2A1761A05A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9383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C9969-0B0B-F349-BCC8-E2214642BFF7}" type="slidenum">
              <a:rPr lang="en-FI" smtClean="0"/>
              <a:t>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2880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C9969-0B0B-F349-BCC8-E2214642BFF7}" type="slidenum">
              <a:rPr lang="en-FI" smtClean="0"/>
              <a:t>13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6699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993D9-C44D-1F41-A1BF-FDF183D5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3070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_1_palsta_vihreä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4AD9F-0172-AB46-A96E-3F316AC4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8D888-0208-2F43-B168-6808BB94DB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1052" y="261617"/>
            <a:ext cx="925869" cy="3783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7E3D022-36BF-F243-B326-84D419A4A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258" y="864670"/>
            <a:ext cx="10179484" cy="817173"/>
          </a:xfrm>
        </p:spPr>
        <p:txBody>
          <a:bodyPr anchor="b">
            <a:normAutofit/>
          </a:bodyPr>
          <a:lstStyle>
            <a:lvl1pPr algn="l">
              <a:defRPr sz="4400" b="1" i="0" cap="none" baseline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7AE3F9E-A986-9941-BD9F-398846DF9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6258" y="1906521"/>
            <a:ext cx="10179484" cy="379214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26680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sivu_3_kuvi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4AD9F-0172-AB46-A96E-3F316AC4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8D888-0208-2F43-B168-6808BB94DB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1052" y="261617"/>
            <a:ext cx="925869" cy="3783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7E3D022-36BF-F243-B326-84D419A4A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258" y="1403870"/>
            <a:ext cx="10179484" cy="2387600"/>
          </a:xfrm>
        </p:spPr>
        <p:txBody>
          <a:bodyPr anchor="b"/>
          <a:lstStyle>
            <a:lvl1pPr algn="ctr"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7AE3F9E-A986-9941-BD9F-398846DF9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8354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CB0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3732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sivu_3_kuvi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4AD9F-0172-AB46-A96E-3F316AC4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8D888-0208-2F43-B168-6808BB94DB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1052" y="261617"/>
            <a:ext cx="925869" cy="3783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7E3D022-36BF-F243-B326-84D419A4A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258" y="1403870"/>
            <a:ext cx="10179484" cy="2387600"/>
          </a:xfrm>
        </p:spPr>
        <p:txBody>
          <a:bodyPr anchor="b"/>
          <a:lstStyle>
            <a:lvl1pPr algn="ctr"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7AE3F9E-A986-9941-BD9F-398846DF9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8354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CB0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53973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310438-1129-F746-970E-E65DFEE3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B0D86-EF2D-4E49-8531-765043684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B9FFC-9F93-2F49-8757-82A040E27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99188-6A3C-6040-9B9E-781620DAB131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057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5" r:id="rId2"/>
    <p:sldLayoutId id="214748366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8D411D5-C9E8-5257-B307-888C65986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4AC1736-58D8-A00C-A23D-810A0E62E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829953A-DD78-C77E-6430-F948A4735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C0F1-D124-44C0-AE15-C56D483CE350}" type="datetimeFigureOut">
              <a:rPr lang="fi-FI" smtClean="0"/>
              <a:t>25.9.2023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5C9051D-A793-3458-464F-DED81F3E9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55A3997-09DC-7DBD-18D9-DB961A6CB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942E4-232C-4C1C-AA00-A813C5C6C2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008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4EC3F-3FB6-604D-84D3-8495787F933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99370" y="1543899"/>
            <a:ext cx="6732588" cy="4056063"/>
          </a:xfrm>
        </p:spPr>
        <p:txBody>
          <a:bodyPr lIns="0" tIns="0" bIns="0">
            <a:noAutofit/>
          </a:bodyPr>
          <a:lstStyle/>
          <a:p>
            <a:pPr algn="l">
              <a:lnSpc>
                <a:spcPct val="70000"/>
              </a:lnSpc>
            </a:pPr>
            <a:r>
              <a:rPr lang="en-FI" sz="15000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</a:t>
            </a:r>
            <a:br>
              <a:rPr lang="en-FI" sz="15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FI" sz="15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MORE</a:t>
            </a:r>
            <a:br>
              <a:rPr lang="en-FI" sz="15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FI" sz="15000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ILVES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19D198-B2BB-CD45-B464-02B57D439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630" y="377314"/>
            <a:ext cx="1567805" cy="151872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C3A05B9-A618-6149-8F23-3D3B96CD791E}"/>
              </a:ext>
            </a:extLst>
          </p:cNvPr>
          <p:cNvSpPr txBox="1">
            <a:spLocks/>
          </p:cNvSpPr>
          <p:nvPr/>
        </p:nvSpPr>
        <p:spPr>
          <a:xfrm>
            <a:off x="5990990" y="5715491"/>
            <a:ext cx="5482214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FFCB05"/>
                </a:solidFill>
              </a:rPr>
              <a:t>EHC / ILVES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50A4BC4-6EC3-42E0-9BBD-295C1A1A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85639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FA6391-8A03-2B43-901B-461297F39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361" y="1426093"/>
            <a:ext cx="4135277" cy="4005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D5F597-2D95-864D-AE77-91D336847E6A}"/>
              </a:ext>
            </a:extLst>
          </p:cNvPr>
          <p:cNvSpPr txBox="1"/>
          <p:nvPr/>
        </p:nvSpPr>
        <p:spPr>
          <a:xfrm>
            <a:off x="549851" y="3722219"/>
            <a:ext cx="29207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COMPETITIVENESS</a:t>
            </a:r>
          </a:p>
          <a:p>
            <a:pPr algn="ctr"/>
            <a:endParaRPr lang="en-FI" sz="4800" dirty="0">
              <a:solidFill>
                <a:srgbClr val="FFCB0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603361-4ADA-E841-9A7C-55DB143D8024}"/>
              </a:ext>
            </a:extLst>
          </p:cNvPr>
          <p:cNvSpPr txBox="1"/>
          <p:nvPr/>
        </p:nvSpPr>
        <p:spPr>
          <a:xfrm>
            <a:off x="330929" y="2263855"/>
            <a:ext cx="33585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- SHOOTING = SCORING</a:t>
            </a:r>
          </a:p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- SKATING </a:t>
            </a:r>
          </a:p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- PASSING </a:t>
            </a:r>
          </a:p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- CONTACT PLAY</a:t>
            </a:r>
          </a:p>
          <a:p>
            <a:pPr algn="ctr"/>
            <a:endParaRPr lang="en-FI" sz="1400" dirty="0">
              <a:solidFill>
                <a:srgbClr val="FFCB0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62B67A-B1E1-7F46-A0AF-FAE9256BF2A5}"/>
              </a:ext>
            </a:extLst>
          </p:cNvPr>
          <p:cNvSpPr txBox="1"/>
          <p:nvPr/>
        </p:nvSpPr>
        <p:spPr>
          <a:xfrm>
            <a:off x="8502498" y="3797644"/>
            <a:ext cx="27168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STANDARDS</a:t>
            </a:r>
          </a:p>
          <a:p>
            <a:pPr algn="ctr"/>
            <a:endParaRPr lang="en-FI" sz="4800" dirty="0">
              <a:solidFill>
                <a:srgbClr val="FFCB0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EF91F7-0183-CE4C-A86F-98D227E744B1}"/>
              </a:ext>
            </a:extLst>
          </p:cNvPr>
          <p:cNvSpPr txBox="1"/>
          <p:nvPr/>
        </p:nvSpPr>
        <p:spPr>
          <a:xfrm>
            <a:off x="8612564" y="1833387"/>
            <a:ext cx="27168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ACTIVE HOCKEY</a:t>
            </a:r>
          </a:p>
          <a:p>
            <a:pPr algn="ctr"/>
            <a:endParaRPr lang="en-FI" sz="4800" dirty="0">
              <a:solidFill>
                <a:srgbClr val="FFCB05"/>
              </a:solidFill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BE4017C2-A776-4713-0356-F80DF11B97F8}"/>
              </a:ext>
            </a:extLst>
          </p:cNvPr>
          <p:cNvSpPr txBox="1"/>
          <p:nvPr/>
        </p:nvSpPr>
        <p:spPr>
          <a:xfrm>
            <a:off x="2562556" y="420131"/>
            <a:ext cx="706688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 WE FOCUS ON?</a:t>
            </a:r>
          </a:p>
          <a:p>
            <a:pPr algn="ctr"/>
            <a:endParaRPr lang="en-FI" dirty="0">
              <a:solidFill>
                <a:srgbClr val="FFCB05"/>
              </a:solidFill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8A4FC656-970E-BA46-6018-6C3579EC478E}"/>
              </a:ext>
            </a:extLst>
          </p:cNvPr>
          <p:cNvSpPr txBox="1"/>
          <p:nvPr/>
        </p:nvSpPr>
        <p:spPr>
          <a:xfrm rot="20987720">
            <a:off x="-589649" y="307036"/>
            <a:ext cx="27168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0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15U-13U</a:t>
            </a:r>
            <a:endParaRPr lang="en-FI" sz="1400" dirty="0">
              <a:solidFill>
                <a:srgbClr val="FFCB05"/>
              </a:solidFill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0B6325BE-3912-049E-5E7D-9C64A07AB345}"/>
              </a:ext>
            </a:extLst>
          </p:cNvPr>
          <p:cNvSpPr txBox="1"/>
          <p:nvPr/>
        </p:nvSpPr>
        <p:spPr>
          <a:xfrm>
            <a:off x="0" y="1857487"/>
            <a:ext cx="41352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BASIC HOCKEY SKILLS</a:t>
            </a:r>
            <a:endParaRPr lang="en-GB" sz="1400" dirty="0">
              <a:solidFill>
                <a:srgbClr val="FFCB0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n-FI" sz="1400" dirty="0">
              <a:solidFill>
                <a:srgbClr val="FFCB05"/>
              </a:solidFill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A8DA1A2-3E3F-D042-BE63-EC02E503BBA8}"/>
              </a:ext>
            </a:extLst>
          </p:cNvPr>
          <p:cNvSpPr txBox="1"/>
          <p:nvPr/>
        </p:nvSpPr>
        <p:spPr>
          <a:xfrm>
            <a:off x="330928" y="4136198"/>
            <a:ext cx="33585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- DIFFERENT SKILL LEVELS </a:t>
            </a:r>
          </a:p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A-AAA IN GAMES AND PRACTISIES</a:t>
            </a:r>
          </a:p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- WE VALUE WINNING BUT IT DOESN’T DEFINE THE PROGRAM</a:t>
            </a:r>
          </a:p>
          <a:p>
            <a:pPr algn="ctr"/>
            <a:endParaRPr lang="en-FI" sz="1400" dirty="0">
              <a:solidFill>
                <a:srgbClr val="FFCB05"/>
              </a:solidFill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0D9651E-0CE8-7947-B628-C2A501A102CC}"/>
              </a:ext>
            </a:extLst>
          </p:cNvPr>
          <p:cNvSpPr txBox="1"/>
          <p:nvPr/>
        </p:nvSpPr>
        <p:spPr>
          <a:xfrm>
            <a:off x="8291701" y="2284632"/>
            <a:ext cx="335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WE PLAY ACTIVE HOCKEY AND WE  “DEFEND SKATING FORWARDS”</a:t>
            </a:r>
          </a:p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  <a:sym typeface="Wingdings" panose="05000000000000000000" pitchFamily="2" charset="2"/>
              </a:rPr>
              <a:t> NO TRAP</a:t>
            </a:r>
            <a:endParaRPr lang="en-FI" sz="1400" dirty="0">
              <a:solidFill>
                <a:srgbClr val="FFCB05"/>
              </a:solidFill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3A4AC46F-AEB9-8BEE-4400-861BA9FF1A2D}"/>
              </a:ext>
            </a:extLst>
          </p:cNvPr>
          <p:cNvSpPr txBox="1"/>
          <p:nvPr/>
        </p:nvSpPr>
        <p:spPr>
          <a:xfrm>
            <a:off x="8181635" y="4168494"/>
            <a:ext cx="33585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- BASIC BEHAVIOUR</a:t>
            </a:r>
          </a:p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- TAKE YOUR HATS OFF INSIDE</a:t>
            </a:r>
          </a:p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- SAY HELLO, THANK YOU</a:t>
            </a:r>
          </a:p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- BE ON TIME</a:t>
            </a:r>
          </a:p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- RESPECT OTHERS</a:t>
            </a:r>
          </a:p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- GIVE YOUR BEST</a:t>
            </a:r>
          </a:p>
          <a:p>
            <a:pPr algn="ctr"/>
            <a:r>
              <a:rPr lang="en-GB" sz="1400" dirty="0">
                <a:solidFill>
                  <a:srgbClr val="FFCB05"/>
                </a:solidFill>
                <a:latin typeface="Arial Black" panose="020B0604020202020204" pitchFamily="34" charset="0"/>
              </a:rPr>
              <a:t>- YOU ARE ALOUD TO MAKE MISTAKES, BUT NEVER GIVE UP</a:t>
            </a:r>
          </a:p>
          <a:p>
            <a:pPr algn="ctr"/>
            <a:endParaRPr lang="en-FI" sz="1400" dirty="0">
              <a:solidFill>
                <a:srgbClr val="FFCB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47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D601B84-5F7C-9466-58B6-245B98C8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11</a:t>
            </a:fld>
            <a:endParaRPr lang="en-FI"/>
          </a:p>
        </p:txBody>
      </p:sp>
      <p:pic>
        <p:nvPicPr>
          <p:cNvPr id="4" name="Kuva 3" descr="Kuva, joka sisältää kohteen teksti, ruokalista, kuvakaappaus, Fontti&#10;&#10;Kuvaus luotu automaattisesti">
            <a:extLst>
              <a:ext uri="{FF2B5EF4-FFF2-40B4-BE49-F238E27FC236}">
                <a16:creationId xmlns:a16="http://schemas.microsoft.com/office/drawing/2014/main" id="{9972A4CC-D8A8-7411-85C0-0761F26EE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25" y="272361"/>
            <a:ext cx="4210549" cy="63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13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ACA7D65-07FC-2B08-872A-1F2E8D6A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12</a:t>
            </a:fld>
            <a:endParaRPr lang="en-FI"/>
          </a:p>
        </p:txBody>
      </p:sp>
      <p:pic>
        <p:nvPicPr>
          <p:cNvPr id="4" name="Kuva 3" descr="Kuva, joka sisältää kohteen teksti, kuvakaappaus, Verkkosivusto, Verkkomainonta&#10;&#10;Kuvaus luotu automaattisesti">
            <a:extLst>
              <a:ext uri="{FF2B5EF4-FFF2-40B4-BE49-F238E27FC236}">
                <a16:creationId xmlns:a16="http://schemas.microsoft.com/office/drawing/2014/main" id="{A5F7DB24-97CB-B5E3-44B7-826D8114B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5" y="1366762"/>
            <a:ext cx="5842593" cy="4124476"/>
          </a:xfrm>
          <a:prstGeom prst="rect">
            <a:avLst/>
          </a:prstGeom>
        </p:spPr>
      </p:pic>
      <p:pic>
        <p:nvPicPr>
          <p:cNvPr id="6" name="Kuva 5" descr="Kuva, joka sisältää kohteen teksti, kuvakaappaus, ohjelmisto, Verkkosivusto&#10;&#10;Kuvaus luotu automaattisesti">
            <a:extLst>
              <a:ext uri="{FF2B5EF4-FFF2-40B4-BE49-F238E27FC236}">
                <a16:creationId xmlns:a16="http://schemas.microsoft.com/office/drawing/2014/main" id="{1D287A76-F36C-3C0C-B51A-AB07270C3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34" y="1366762"/>
            <a:ext cx="5842593" cy="41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89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3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292265-AE15-6C41-AA69-C439D5734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52" y="261617"/>
            <a:ext cx="925869" cy="37837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0383319-0C39-44F8-947A-343851425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3409" y="6303185"/>
            <a:ext cx="2743200" cy="365125"/>
          </a:xfrm>
        </p:spPr>
        <p:txBody>
          <a:bodyPr/>
          <a:lstStyle/>
          <a:p>
            <a:fld id="{7A799188-6A3C-6040-9B9E-781620DAB131}" type="slidenum">
              <a:rPr lang="en-FI" smtClean="0"/>
              <a:pPr/>
              <a:t>13</a:t>
            </a:fld>
            <a:endParaRPr lang="en-FI"/>
          </a:p>
        </p:txBody>
      </p:sp>
      <p:sp>
        <p:nvSpPr>
          <p:cNvPr id="15" name="Alaotsikko 14">
            <a:extLst>
              <a:ext uri="{FF2B5EF4-FFF2-40B4-BE49-F238E27FC236}">
                <a16:creationId xmlns:a16="http://schemas.microsoft.com/office/drawing/2014/main" id="{1D82E325-8D39-1043-60FD-74542D4FB6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EB14127-E105-BF5D-8988-22776765EFE8}"/>
              </a:ext>
            </a:extLst>
          </p:cNvPr>
          <p:cNvSpPr/>
          <p:nvPr/>
        </p:nvSpPr>
        <p:spPr>
          <a:xfrm>
            <a:off x="1439903" y="450804"/>
            <a:ext cx="8720097" cy="1188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4400" b="1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NATIONAL TEAM PLAYERS</a:t>
            </a:r>
          </a:p>
          <a:p>
            <a:pPr algn="ctr">
              <a:lnSpc>
                <a:spcPct val="80000"/>
              </a:lnSpc>
            </a:pPr>
            <a:endParaRPr lang="en-GB" sz="4400" b="1" dirty="0">
              <a:solidFill>
                <a:srgbClr val="FFCB0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4636D8E-D9BB-15B5-3F43-E169567DF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903" y="1490378"/>
            <a:ext cx="9035178" cy="4916818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094599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ABCF-CD02-8C45-BA1B-F5335F9DF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658" y="1971040"/>
            <a:ext cx="10179484" cy="1692003"/>
          </a:xfrm>
        </p:spPr>
        <p:txBody>
          <a:bodyPr>
            <a:normAutofit/>
          </a:bodyPr>
          <a:lstStyle/>
          <a:p>
            <a:pPr algn="ctr"/>
            <a:r>
              <a:rPr lang="fi-FI" sz="8000" dirty="0"/>
              <a:t>THANK YOU!</a:t>
            </a:r>
            <a:endParaRPr lang="en-FI" sz="80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87454C6-E712-45CA-9828-B496C77E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14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09078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78CED49-E6FB-EA4F-BF2E-4A3BC1D594B1}"/>
              </a:ext>
            </a:extLst>
          </p:cNvPr>
          <p:cNvSpPr/>
          <p:nvPr/>
        </p:nvSpPr>
        <p:spPr>
          <a:xfrm>
            <a:off x="2546475" y="1815920"/>
            <a:ext cx="2666249" cy="2666249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F4E50F-09B5-234C-847D-C3B7B5CB08AE}"/>
              </a:ext>
            </a:extLst>
          </p:cNvPr>
          <p:cNvSpPr/>
          <p:nvPr/>
        </p:nvSpPr>
        <p:spPr>
          <a:xfrm>
            <a:off x="6873777" y="1815920"/>
            <a:ext cx="2666249" cy="2666249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D8EF76-53E8-9041-9B70-20EBEE4BBE48}"/>
              </a:ext>
            </a:extLst>
          </p:cNvPr>
          <p:cNvSpPr/>
          <p:nvPr/>
        </p:nvSpPr>
        <p:spPr>
          <a:xfrm>
            <a:off x="2301877" y="742488"/>
            <a:ext cx="7588245" cy="69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SPEAKING TODAY</a:t>
            </a:r>
            <a:endParaRPr lang="en-FI" sz="4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AA1ACE-EFE1-7C44-8FB3-7B46E6469E11}"/>
              </a:ext>
            </a:extLst>
          </p:cNvPr>
          <p:cNvSpPr txBox="1"/>
          <p:nvPr/>
        </p:nvSpPr>
        <p:spPr>
          <a:xfrm>
            <a:off x="1811821" y="4653398"/>
            <a:ext cx="4135555" cy="116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000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Hannu Toivo </a:t>
            </a:r>
            <a:br>
              <a:rPr lang="en-GB" sz="2000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GB" sz="2000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Ilves </a:t>
            </a:r>
            <a:r>
              <a:rPr lang="en-GB" sz="2000" dirty="0" err="1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ry</a:t>
            </a:r>
            <a:endParaRPr lang="en-GB" sz="2000" dirty="0">
              <a:solidFill>
                <a:srgbClr val="FFCB0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Director, Hockey</a:t>
            </a:r>
            <a:endParaRPr lang="en-FI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7790ED-AA60-BC4C-9BAC-6D8CE6D0299D}"/>
              </a:ext>
            </a:extLst>
          </p:cNvPr>
          <p:cNvSpPr txBox="1"/>
          <p:nvPr/>
        </p:nvSpPr>
        <p:spPr>
          <a:xfrm>
            <a:off x="6139123" y="4744032"/>
            <a:ext cx="4135555" cy="1132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000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Juha Alén</a:t>
            </a:r>
          </a:p>
          <a:p>
            <a:pPr algn="ctr">
              <a:lnSpc>
                <a:spcPct val="120000"/>
              </a:lnSpc>
            </a:pPr>
            <a:r>
              <a:rPr lang="en-GB" sz="2000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Ilves </a:t>
            </a:r>
            <a:r>
              <a:rPr lang="en-GB" sz="2000" dirty="0" err="1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ry</a:t>
            </a:r>
            <a:br>
              <a:rPr lang="en-GB" sz="2000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coaching, Hockey 15U-13U</a:t>
            </a:r>
            <a:endParaRPr lang="en-FI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7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ABCF-CD02-8C45-BA1B-F5335F9DFD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i-FI" dirty="0"/>
              <a:t>PLAYERS AND TEAMS 2023-24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45DEFC-72DD-4D40-948D-088D43BA5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912" y="1912314"/>
            <a:ext cx="10823944" cy="447785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/>
              <a:t>”HOCKEY AND SKATING SCHOOLS”</a:t>
            </a:r>
            <a:r>
              <a:rPr lang="fi-FI" dirty="0"/>
              <a:t> – </a:t>
            </a:r>
            <a:r>
              <a:rPr lang="fi-FI" b="1" dirty="0">
                <a:solidFill>
                  <a:srgbClr val="FFCB05"/>
                </a:solidFill>
              </a:rPr>
              <a:t>230 </a:t>
            </a:r>
            <a:r>
              <a:rPr lang="fi-FI" b="1" dirty="0" err="1">
                <a:solidFill>
                  <a:srgbClr val="FFCB05"/>
                </a:solidFill>
              </a:rPr>
              <a:t>boys</a:t>
            </a:r>
            <a:r>
              <a:rPr lang="fi-FI" b="1" dirty="0">
                <a:solidFill>
                  <a:srgbClr val="FFCB05"/>
                </a:solidFill>
              </a:rPr>
              <a:t> and </a:t>
            </a:r>
            <a:r>
              <a:rPr lang="fi-FI" b="1" dirty="0" err="1">
                <a:solidFill>
                  <a:srgbClr val="FFCB05"/>
                </a:solidFill>
              </a:rPr>
              <a:t>girls</a:t>
            </a:r>
            <a:endParaRPr lang="fi-FI" b="1" dirty="0">
              <a:solidFill>
                <a:srgbClr val="FFCB0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>
                <a:sym typeface="Wingdings" panose="05000000000000000000" pitchFamily="2" charset="2"/>
              </a:rPr>
              <a:t>”CHILD HOCKEY 8U – 12U” </a:t>
            </a:r>
            <a:r>
              <a:rPr lang="fi-FI" dirty="0">
                <a:sym typeface="Wingdings" panose="05000000000000000000" pitchFamily="2" charset="2"/>
              </a:rPr>
              <a:t>– </a:t>
            </a:r>
            <a:r>
              <a:rPr lang="fi-FI" b="1" dirty="0">
                <a:solidFill>
                  <a:srgbClr val="FFCB05"/>
                </a:solidFill>
                <a:sym typeface="Wingdings" panose="05000000000000000000" pitchFamily="2" charset="2"/>
              </a:rPr>
              <a:t>350 </a:t>
            </a:r>
            <a:r>
              <a:rPr lang="fi-FI" b="1" dirty="0" err="1">
                <a:solidFill>
                  <a:srgbClr val="FFCB05"/>
                </a:solidFill>
                <a:sym typeface="Wingdings" panose="05000000000000000000" pitchFamily="2" charset="2"/>
              </a:rPr>
              <a:t>players</a:t>
            </a:r>
            <a:r>
              <a:rPr lang="fi-FI" b="1" dirty="0">
                <a:solidFill>
                  <a:srgbClr val="FFCB05"/>
                </a:solidFill>
                <a:sym typeface="Wingdings" panose="05000000000000000000" pitchFamily="2" charset="2"/>
              </a:rPr>
              <a:t> and 35 </a:t>
            </a:r>
            <a:r>
              <a:rPr lang="fi-FI" b="1" dirty="0" err="1">
                <a:solidFill>
                  <a:srgbClr val="FFCB05"/>
                </a:solidFill>
                <a:sym typeface="Wingdings" panose="05000000000000000000" pitchFamily="2" charset="2"/>
              </a:rPr>
              <a:t>teams</a:t>
            </a:r>
            <a:endParaRPr lang="fi-FI" b="1" dirty="0">
              <a:solidFill>
                <a:srgbClr val="FFCB05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>
                <a:sym typeface="Wingdings" panose="05000000000000000000" pitchFamily="2" charset="2"/>
              </a:rPr>
              <a:t>”ROAD TO COMPETITION 13U – 15U” </a:t>
            </a:r>
            <a:r>
              <a:rPr lang="fi-FI" dirty="0">
                <a:sym typeface="Wingdings" panose="05000000000000000000" pitchFamily="2" charset="2"/>
              </a:rPr>
              <a:t>– </a:t>
            </a:r>
            <a:r>
              <a:rPr lang="fi-FI" b="1" dirty="0">
                <a:solidFill>
                  <a:srgbClr val="FFCB05"/>
                </a:solidFill>
                <a:sym typeface="Wingdings" panose="05000000000000000000" pitchFamily="2" charset="2"/>
              </a:rPr>
              <a:t>130 </a:t>
            </a:r>
            <a:r>
              <a:rPr lang="fi-FI" b="1" dirty="0" err="1">
                <a:solidFill>
                  <a:srgbClr val="FFCB05"/>
                </a:solidFill>
                <a:sym typeface="Wingdings" panose="05000000000000000000" pitchFamily="2" charset="2"/>
              </a:rPr>
              <a:t>players</a:t>
            </a:r>
            <a:r>
              <a:rPr lang="fi-FI" b="1" dirty="0">
                <a:solidFill>
                  <a:srgbClr val="FFCB05"/>
                </a:solidFill>
                <a:sym typeface="Wingdings" panose="05000000000000000000" pitchFamily="2" charset="2"/>
              </a:rPr>
              <a:t> and 11 </a:t>
            </a:r>
            <a:r>
              <a:rPr lang="fi-FI" b="1" dirty="0" err="1">
                <a:solidFill>
                  <a:srgbClr val="FFCB05"/>
                </a:solidFill>
                <a:sym typeface="Wingdings" panose="05000000000000000000" pitchFamily="2" charset="2"/>
              </a:rPr>
              <a:t>teams</a:t>
            </a:r>
            <a:endParaRPr lang="fi-FI" b="1" dirty="0">
              <a:solidFill>
                <a:srgbClr val="FFCB05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>
                <a:sym typeface="Wingdings" panose="05000000000000000000" pitchFamily="2" charset="2"/>
              </a:rPr>
              <a:t>”COMPETITION HOCKEY U16 – U18 </a:t>
            </a:r>
            <a:r>
              <a:rPr lang="fi-FI" dirty="0">
                <a:sym typeface="Wingdings" panose="05000000000000000000" pitchFamily="2" charset="2"/>
              </a:rPr>
              <a:t>– </a:t>
            </a:r>
            <a:r>
              <a:rPr lang="fi-FI" b="1" dirty="0">
                <a:solidFill>
                  <a:srgbClr val="FFCB05"/>
                </a:solidFill>
                <a:sym typeface="Wingdings" panose="05000000000000000000" pitchFamily="2" charset="2"/>
              </a:rPr>
              <a:t>110 </a:t>
            </a:r>
            <a:r>
              <a:rPr lang="fi-FI" b="1" dirty="0" err="1">
                <a:solidFill>
                  <a:srgbClr val="FFCB05"/>
                </a:solidFill>
                <a:sym typeface="Wingdings" panose="05000000000000000000" pitchFamily="2" charset="2"/>
              </a:rPr>
              <a:t>players</a:t>
            </a:r>
            <a:r>
              <a:rPr lang="fi-FI" b="1" dirty="0">
                <a:solidFill>
                  <a:srgbClr val="FFCB05"/>
                </a:solidFill>
                <a:sym typeface="Wingdings" panose="05000000000000000000" pitchFamily="2" charset="2"/>
              </a:rPr>
              <a:t> and 5 </a:t>
            </a:r>
            <a:r>
              <a:rPr lang="fi-FI" b="1" dirty="0" err="1">
                <a:solidFill>
                  <a:srgbClr val="FFCB05"/>
                </a:solidFill>
                <a:sym typeface="Wingdings" panose="05000000000000000000" pitchFamily="2" charset="2"/>
              </a:rPr>
              <a:t>teams</a:t>
            </a:r>
            <a:endParaRPr lang="fi-FI" b="1" dirty="0">
              <a:solidFill>
                <a:srgbClr val="FFCB05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>
                <a:sym typeface="Wingdings" panose="05000000000000000000" pitchFamily="2" charset="2"/>
              </a:rPr>
              <a:t>WOMEN</a:t>
            </a:r>
            <a:r>
              <a:rPr lang="fi-FI" dirty="0">
                <a:sym typeface="Wingdings" panose="05000000000000000000" pitchFamily="2" charset="2"/>
              </a:rPr>
              <a:t> – </a:t>
            </a:r>
            <a:r>
              <a:rPr lang="fi-FI" b="1" dirty="0">
                <a:solidFill>
                  <a:srgbClr val="FFCB05"/>
                </a:solidFill>
                <a:sym typeface="Wingdings" panose="05000000000000000000" pitchFamily="2" charset="2"/>
              </a:rPr>
              <a:t>40 </a:t>
            </a:r>
            <a:r>
              <a:rPr lang="fi-FI" b="1" dirty="0" err="1">
                <a:solidFill>
                  <a:srgbClr val="FFCB05"/>
                </a:solidFill>
                <a:sym typeface="Wingdings" panose="05000000000000000000" pitchFamily="2" charset="2"/>
              </a:rPr>
              <a:t>players</a:t>
            </a:r>
            <a:r>
              <a:rPr lang="fi-FI" b="1" dirty="0">
                <a:solidFill>
                  <a:srgbClr val="FFCB05"/>
                </a:solidFill>
                <a:sym typeface="Wingdings" panose="05000000000000000000" pitchFamily="2" charset="2"/>
              </a:rPr>
              <a:t> and 2 </a:t>
            </a:r>
            <a:r>
              <a:rPr lang="fi-FI" b="1" dirty="0" err="1">
                <a:solidFill>
                  <a:srgbClr val="FFCB05"/>
                </a:solidFill>
                <a:sym typeface="Wingdings" panose="05000000000000000000" pitchFamily="2" charset="2"/>
              </a:rPr>
              <a:t>teams</a:t>
            </a:r>
            <a:endParaRPr lang="fi-FI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 err="1">
                <a:sym typeface="Wingdings" panose="05000000000000000000" pitchFamily="2" charset="2"/>
              </a:rPr>
              <a:t>Easy</a:t>
            </a:r>
            <a:r>
              <a:rPr lang="fi-FI" b="1" dirty="0">
                <a:sym typeface="Wingdings" panose="05000000000000000000" pitchFamily="2" charset="2"/>
              </a:rPr>
              <a:t> Hockey </a:t>
            </a:r>
            <a:r>
              <a:rPr lang="fi-FI" b="1" dirty="0" err="1">
                <a:sym typeface="Wingdings" panose="05000000000000000000" pitchFamily="2" charset="2"/>
              </a:rPr>
              <a:t>teams</a:t>
            </a:r>
            <a:r>
              <a:rPr lang="fi-FI" b="1" dirty="0">
                <a:sym typeface="Wingdings" panose="05000000000000000000" pitchFamily="2" charset="2"/>
              </a:rPr>
              <a:t> for </a:t>
            </a:r>
            <a:r>
              <a:rPr lang="fi-FI" b="1" dirty="0" err="1">
                <a:sym typeface="Wingdings" panose="05000000000000000000" pitchFamily="2" charset="2"/>
              </a:rPr>
              <a:t>juniors</a:t>
            </a:r>
            <a:r>
              <a:rPr lang="fi-FI" b="1" dirty="0">
                <a:sym typeface="Wingdings" panose="05000000000000000000" pitchFamily="2" charset="2"/>
              </a:rPr>
              <a:t> and </a:t>
            </a:r>
            <a:r>
              <a:rPr lang="fi-FI" b="1" dirty="0" err="1">
                <a:sym typeface="Wingdings" panose="05000000000000000000" pitchFamily="2" charset="2"/>
              </a:rPr>
              <a:t>adults</a:t>
            </a:r>
            <a:r>
              <a:rPr lang="fi-FI" b="1" dirty="0">
                <a:sym typeface="Wingdings" panose="05000000000000000000" pitchFamily="2" charset="2"/>
              </a:rPr>
              <a:t> </a:t>
            </a:r>
            <a:r>
              <a:rPr lang="fi-FI" dirty="0">
                <a:sym typeface="Wingdings" panose="05000000000000000000" pitchFamily="2" charset="2"/>
              </a:rPr>
              <a:t>– </a:t>
            </a:r>
            <a:r>
              <a:rPr lang="fi-FI" b="1" dirty="0">
                <a:solidFill>
                  <a:srgbClr val="FFCB05"/>
                </a:solidFill>
                <a:sym typeface="Wingdings" panose="05000000000000000000" pitchFamily="2" charset="2"/>
              </a:rPr>
              <a:t>100 </a:t>
            </a:r>
            <a:r>
              <a:rPr lang="fi-FI" b="1" dirty="0" err="1">
                <a:solidFill>
                  <a:srgbClr val="FFCB05"/>
                </a:solidFill>
                <a:sym typeface="Wingdings" panose="05000000000000000000" pitchFamily="2" charset="2"/>
              </a:rPr>
              <a:t>players</a:t>
            </a:r>
            <a:endParaRPr lang="fi-FI" b="1" dirty="0">
              <a:solidFill>
                <a:srgbClr val="FFCB05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>
                <a:sym typeface="Wingdings" panose="05000000000000000000" pitchFamily="2" charset="2"/>
              </a:rPr>
              <a:t>Special Hockey </a:t>
            </a:r>
            <a:r>
              <a:rPr lang="fi-FI" dirty="0">
                <a:sym typeface="Wingdings" panose="05000000000000000000" pitchFamily="2" charset="2"/>
              </a:rPr>
              <a:t>– </a:t>
            </a:r>
            <a:r>
              <a:rPr lang="fi-FI" b="1" dirty="0">
                <a:solidFill>
                  <a:srgbClr val="FFCB05"/>
                </a:solidFill>
                <a:sym typeface="Wingdings" panose="05000000000000000000" pitchFamily="2" charset="2"/>
              </a:rPr>
              <a:t>25 </a:t>
            </a:r>
            <a:r>
              <a:rPr lang="fi-FI" b="1" dirty="0" err="1">
                <a:solidFill>
                  <a:srgbClr val="FFCB05"/>
                </a:solidFill>
                <a:sym typeface="Wingdings" panose="05000000000000000000" pitchFamily="2" charset="2"/>
              </a:rPr>
              <a:t>players</a:t>
            </a:r>
            <a:r>
              <a:rPr lang="fi-FI" b="1" dirty="0">
                <a:solidFill>
                  <a:srgbClr val="FFCB05"/>
                </a:solidFill>
                <a:sym typeface="Wingdings" panose="05000000000000000000" pitchFamily="2" charset="2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 err="1">
                <a:sym typeface="Wingdings" panose="05000000000000000000" pitchFamily="2" charset="2"/>
              </a:rPr>
              <a:t>Para</a:t>
            </a:r>
            <a:r>
              <a:rPr lang="fi-FI" b="1" dirty="0">
                <a:sym typeface="Wingdings" panose="05000000000000000000" pitchFamily="2" charset="2"/>
              </a:rPr>
              <a:t> Ice Hockey </a:t>
            </a:r>
            <a:r>
              <a:rPr lang="fi-FI" dirty="0">
                <a:sym typeface="Wingdings" panose="05000000000000000000" pitchFamily="2" charset="2"/>
              </a:rPr>
              <a:t>– </a:t>
            </a:r>
            <a:r>
              <a:rPr lang="fi-FI" b="1" dirty="0">
                <a:solidFill>
                  <a:srgbClr val="FFCB05"/>
                </a:solidFill>
                <a:sym typeface="Wingdings" panose="05000000000000000000" pitchFamily="2" charset="2"/>
              </a:rPr>
              <a:t>15 </a:t>
            </a:r>
            <a:r>
              <a:rPr lang="fi-FI" b="1" dirty="0" err="1">
                <a:solidFill>
                  <a:srgbClr val="FFCB05"/>
                </a:solidFill>
                <a:sym typeface="Wingdings" panose="05000000000000000000" pitchFamily="2" charset="2"/>
              </a:rPr>
              <a:t>players</a:t>
            </a:r>
            <a:endParaRPr lang="fi-FI" b="1" dirty="0">
              <a:solidFill>
                <a:srgbClr val="FFCB05"/>
              </a:solidFill>
              <a:sym typeface="Wingdings" panose="05000000000000000000" pitchFamily="2" charset="2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3F84CBC-5D54-42A0-8373-86E7B3D9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3</a:t>
            </a:fld>
            <a:endParaRPr lang="en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E1DBCCC-734A-79C2-E3F9-EBF1C0EAB052}"/>
              </a:ext>
            </a:extLst>
          </p:cNvPr>
          <p:cNvSpPr txBox="1"/>
          <p:nvPr/>
        </p:nvSpPr>
        <p:spPr>
          <a:xfrm>
            <a:off x="462280" y="6072714"/>
            <a:ext cx="11267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b="1" i="1" dirty="0">
                <a:solidFill>
                  <a:srgbClr val="FFCB05"/>
                </a:solidFill>
              </a:rPr>
              <a:t>1000 PLAYERS – 170 COACHES – 60 TEAMS – 10 RINKS – 115 HOURS OF ON-ICE EXCERCISE WEEKLY</a:t>
            </a:r>
          </a:p>
        </p:txBody>
      </p:sp>
    </p:spTree>
    <p:extLst>
      <p:ext uri="{BB962C8B-B14F-4D97-AF65-F5344CB8AC3E}">
        <p14:creationId xmlns:p14="http://schemas.microsoft.com/office/powerpoint/2010/main" val="2177884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8C3CE4-DDEC-DE44-B65A-4F763D4C490E}"/>
              </a:ext>
            </a:extLst>
          </p:cNvPr>
          <p:cNvSpPr/>
          <p:nvPr/>
        </p:nvSpPr>
        <p:spPr>
          <a:xfrm>
            <a:off x="631066" y="1694546"/>
            <a:ext cx="5400540" cy="505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JOY</a:t>
            </a:r>
            <a:endParaRPr lang="en-GB" sz="28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80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GB" sz="280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SKILL </a:t>
            </a:r>
          </a:p>
          <a:p>
            <a:pPr>
              <a:lnSpc>
                <a:spcPct val="120000"/>
              </a:lnSpc>
            </a:pPr>
            <a:endParaRPr lang="en-GB" sz="2800" dirty="0">
              <a:solidFill>
                <a:schemeClr val="bg1"/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80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OPENNESS</a:t>
            </a:r>
          </a:p>
          <a:p>
            <a:pPr>
              <a:lnSpc>
                <a:spcPct val="120000"/>
              </a:lnSpc>
            </a:pPr>
            <a:endParaRPr lang="en-GB" sz="2800" dirty="0">
              <a:solidFill>
                <a:schemeClr val="bg1"/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80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HEALTHY LIFESTYLE</a:t>
            </a:r>
          </a:p>
          <a:p>
            <a:pPr>
              <a:lnSpc>
                <a:spcPct val="120000"/>
              </a:lnSpc>
            </a:pPr>
            <a:endParaRPr lang="en-GB" sz="28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80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CARING</a:t>
            </a:r>
          </a:p>
          <a:p>
            <a:pPr>
              <a:lnSpc>
                <a:spcPct val="120000"/>
              </a:lnSpc>
            </a:pPr>
            <a:endParaRPr lang="en-GB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D4DFC8-482C-164B-8A69-D2C7D101221B}"/>
              </a:ext>
            </a:extLst>
          </p:cNvPr>
          <p:cNvSpPr/>
          <p:nvPr/>
        </p:nvSpPr>
        <p:spPr>
          <a:xfrm>
            <a:off x="631066" y="8187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600" b="1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CORE VALUES </a:t>
            </a:r>
            <a:endParaRPr lang="en-GB" sz="3600" b="1" dirty="0">
              <a:solidFill>
                <a:srgbClr val="FFCB05"/>
              </a:solidFill>
              <a:effectLst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9E86196-EFFB-4401-B5DF-B4677EEF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4</a:t>
            </a:fld>
            <a:endParaRPr lang="en-FI" dirty="0"/>
          </a:p>
        </p:txBody>
      </p:sp>
      <p:pic>
        <p:nvPicPr>
          <p:cNvPr id="7" name="Kuva 6" descr="Kuva, joka sisältää kohteen vaate, henkilö, jalkineet, hymy&#10;&#10;Kuvaus luotu automaattisesti">
            <a:extLst>
              <a:ext uri="{FF2B5EF4-FFF2-40B4-BE49-F238E27FC236}">
                <a16:creationId xmlns:a16="http://schemas.microsoft.com/office/drawing/2014/main" id="{631B47AB-78C9-C732-9C27-CF258CABB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49" y="-39414"/>
            <a:ext cx="6936828" cy="6936828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FB5CFF87-E55D-124B-AB21-9E8E388C9BB8}"/>
              </a:ext>
            </a:extLst>
          </p:cNvPr>
          <p:cNvSpPr/>
          <p:nvPr/>
        </p:nvSpPr>
        <p:spPr>
          <a:xfrm>
            <a:off x="5391807" y="-39414"/>
            <a:ext cx="1157472" cy="8580771"/>
          </a:xfrm>
          <a:prstGeom prst="parallelogram">
            <a:avLst>
              <a:gd name="adj" fmla="val 43733"/>
            </a:avLst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55973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521AF9-409C-4246-A802-FE839514A05F}"/>
              </a:ext>
            </a:extLst>
          </p:cNvPr>
          <p:cNvGrpSpPr/>
          <p:nvPr/>
        </p:nvGrpSpPr>
        <p:grpSpPr>
          <a:xfrm>
            <a:off x="463851" y="1287486"/>
            <a:ext cx="11255924" cy="4386059"/>
            <a:chOff x="463851" y="1390918"/>
            <a:chExt cx="11255924" cy="43860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3379D2-9E4A-3C4E-A935-C4A076C50F64}"/>
                </a:ext>
              </a:extLst>
            </p:cNvPr>
            <p:cNvSpPr/>
            <p:nvPr/>
          </p:nvSpPr>
          <p:spPr>
            <a:xfrm>
              <a:off x="2967135" y="3277160"/>
              <a:ext cx="6326155" cy="790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JOY</a:t>
              </a:r>
            </a:p>
            <a:p>
              <a:pPr algn="ctr">
                <a:lnSpc>
                  <a:spcPct val="80000"/>
                </a:lnSpc>
              </a:pPr>
              <a:endParaRPr lang="en-GB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9D4FE1-45D1-ED42-9D28-66C734268FE1}"/>
                </a:ext>
              </a:extLst>
            </p:cNvPr>
            <p:cNvSpPr/>
            <p:nvPr/>
          </p:nvSpPr>
          <p:spPr>
            <a:xfrm>
              <a:off x="4327513" y="2747649"/>
              <a:ext cx="3536972" cy="344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FI" sz="2000" b="1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718E58D-0C25-3840-9BBA-BBF9BDC8DE6C}"/>
                </a:ext>
              </a:extLst>
            </p:cNvPr>
            <p:cNvSpPr/>
            <p:nvPr/>
          </p:nvSpPr>
          <p:spPr>
            <a:xfrm>
              <a:off x="4327513" y="1390918"/>
              <a:ext cx="3488428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DARE TO LAUGH AT YOURSELF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7B7C2-4B96-1746-B61D-8D679389D103}"/>
                </a:ext>
              </a:extLst>
            </p:cNvPr>
            <p:cNvSpPr/>
            <p:nvPr/>
          </p:nvSpPr>
          <p:spPr>
            <a:xfrm>
              <a:off x="463851" y="2632092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BALANCE OF JOY AND DEMAND 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E1647E-F172-5649-953C-34AC8658D4AE}"/>
                </a:ext>
              </a:extLst>
            </p:cNvPr>
            <p:cNvSpPr/>
            <p:nvPr/>
          </p:nvSpPr>
          <p:spPr>
            <a:xfrm>
              <a:off x="4351784" y="5157186"/>
              <a:ext cx="3488428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SHOW YOUR ACHIEVEMENTS AND ENJOY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B645803-D07B-4149-BD87-78482A86BCDE}"/>
                </a:ext>
              </a:extLst>
            </p:cNvPr>
            <p:cNvSpPr/>
            <p:nvPr/>
          </p:nvSpPr>
          <p:spPr>
            <a:xfrm>
              <a:off x="463851" y="3945737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SMILE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5CDB0C-33DF-8F4D-A429-29662E096122}"/>
                </a:ext>
              </a:extLst>
            </p:cNvPr>
            <p:cNvSpPr/>
            <p:nvPr/>
          </p:nvSpPr>
          <p:spPr>
            <a:xfrm>
              <a:off x="8757846" y="2632092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EMPHASIZING COMPETITIVENESS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908591-666E-784C-B3A9-818C154038BD}"/>
                </a:ext>
              </a:extLst>
            </p:cNvPr>
            <p:cNvSpPr/>
            <p:nvPr/>
          </p:nvSpPr>
          <p:spPr>
            <a:xfrm>
              <a:off x="8757846" y="3945737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PUSH YOURSELF PHYSICALLY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8DA2729-B4F0-410C-B9E7-A050A46E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80219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521AF9-409C-4246-A802-FE839514A05F}"/>
              </a:ext>
            </a:extLst>
          </p:cNvPr>
          <p:cNvGrpSpPr/>
          <p:nvPr/>
        </p:nvGrpSpPr>
        <p:grpSpPr>
          <a:xfrm>
            <a:off x="463851" y="1287486"/>
            <a:ext cx="11255924" cy="4386059"/>
            <a:chOff x="463851" y="1390918"/>
            <a:chExt cx="11255924" cy="43860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3379D2-9E4A-3C4E-A935-C4A076C50F64}"/>
                </a:ext>
              </a:extLst>
            </p:cNvPr>
            <p:cNvSpPr/>
            <p:nvPr/>
          </p:nvSpPr>
          <p:spPr>
            <a:xfrm>
              <a:off x="2967135" y="3277160"/>
              <a:ext cx="6326155" cy="790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SKILL</a:t>
              </a:r>
            </a:p>
            <a:p>
              <a:pPr algn="ctr">
                <a:lnSpc>
                  <a:spcPct val="80000"/>
                </a:lnSpc>
              </a:pPr>
              <a:endParaRPr lang="en-GB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9D4FE1-45D1-ED42-9D28-66C734268FE1}"/>
                </a:ext>
              </a:extLst>
            </p:cNvPr>
            <p:cNvSpPr/>
            <p:nvPr/>
          </p:nvSpPr>
          <p:spPr>
            <a:xfrm>
              <a:off x="4327513" y="2747649"/>
              <a:ext cx="3536972" cy="344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FI" sz="2000" b="1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718E58D-0C25-3840-9BBA-BBF9BDC8DE6C}"/>
                </a:ext>
              </a:extLst>
            </p:cNvPr>
            <p:cNvSpPr/>
            <p:nvPr/>
          </p:nvSpPr>
          <p:spPr>
            <a:xfrm>
              <a:off x="4327513" y="1390918"/>
              <a:ext cx="3488428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ENCOURAGING VOLUNTARY SKILL TRAINING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7B7C2-4B96-1746-B61D-8D679389D103}"/>
                </a:ext>
              </a:extLst>
            </p:cNvPr>
            <p:cNvSpPr/>
            <p:nvPr/>
          </p:nvSpPr>
          <p:spPr>
            <a:xfrm>
              <a:off x="463851" y="2632092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PLANNING AND REACTING = ASSESSMENT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E1647E-F172-5649-953C-34AC8658D4AE}"/>
                </a:ext>
              </a:extLst>
            </p:cNvPr>
            <p:cNvSpPr/>
            <p:nvPr/>
          </p:nvSpPr>
          <p:spPr>
            <a:xfrm>
              <a:off x="4351784" y="5157186"/>
              <a:ext cx="3488428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PRACTICE OF VERSATILE SPORTS SKILLS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B645803-D07B-4149-BD87-78482A86BCDE}"/>
                </a:ext>
              </a:extLst>
            </p:cNvPr>
            <p:cNvSpPr/>
            <p:nvPr/>
          </p:nvSpPr>
          <p:spPr>
            <a:xfrm>
              <a:off x="463851" y="3945737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RECOGNIZING DIFFERENT SITUATIONS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5CDB0C-33DF-8F4D-A429-29662E096122}"/>
                </a:ext>
              </a:extLst>
            </p:cNvPr>
            <p:cNvSpPr/>
            <p:nvPr/>
          </p:nvSpPr>
          <p:spPr>
            <a:xfrm>
              <a:off x="8757846" y="2632092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PEDAGOGICAL COMPETENCE AND INTERACTION SKILLS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908591-666E-784C-B3A9-818C154038BD}"/>
                </a:ext>
              </a:extLst>
            </p:cNvPr>
            <p:cNvSpPr/>
            <p:nvPr/>
          </p:nvSpPr>
          <p:spPr>
            <a:xfrm>
              <a:off x="8757846" y="3945737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HIGHLIGHTING THE IMPORTANCE OF SPECIAL SKILLS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49B8DA5-6B6D-46B1-B2AA-72EFA527C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6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983623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521AF9-409C-4246-A802-FE839514A05F}"/>
              </a:ext>
            </a:extLst>
          </p:cNvPr>
          <p:cNvGrpSpPr/>
          <p:nvPr/>
        </p:nvGrpSpPr>
        <p:grpSpPr>
          <a:xfrm>
            <a:off x="463851" y="1287486"/>
            <a:ext cx="11255924" cy="4386059"/>
            <a:chOff x="463851" y="1390918"/>
            <a:chExt cx="11255924" cy="43860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3379D2-9E4A-3C4E-A935-C4A076C50F64}"/>
                </a:ext>
              </a:extLst>
            </p:cNvPr>
            <p:cNvSpPr/>
            <p:nvPr/>
          </p:nvSpPr>
          <p:spPr>
            <a:xfrm>
              <a:off x="2967135" y="3277160"/>
              <a:ext cx="6326155" cy="445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OPENNESS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9D4FE1-45D1-ED42-9D28-66C734268FE1}"/>
                </a:ext>
              </a:extLst>
            </p:cNvPr>
            <p:cNvSpPr/>
            <p:nvPr/>
          </p:nvSpPr>
          <p:spPr>
            <a:xfrm>
              <a:off x="4327513" y="2747649"/>
              <a:ext cx="3536972" cy="344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FI" sz="2000" b="1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718E58D-0C25-3840-9BBA-BBF9BDC8DE6C}"/>
                </a:ext>
              </a:extLst>
            </p:cNvPr>
            <p:cNvSpPr/>
            <p:nvPr/>
          </p:nvSpPr>
          <p:spPr>
            <a:xfrm>
              <a:off x="4327513" y="1390918"/>
              <a:ext cx="3488428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COMMUNICATION AND INFORMATION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7B7C2-4B96-1746-B61D-8D679389D103}"/>
                </a:ext>
              </a:extLst>
            </p:cNvPr>
            <p:cNvSpPr/>
            <p:nvPr/>
          </p:nvSpPr>
          <p:spPr>
            <a:xfrm>
              <a:off x="463851" y="2632092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DARE TO BE YOURSELF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E1647E-F172-5649-953C-34AC8658D4AE}"/>
                </a:ext>
              </a:extLst>
            </p:cNvPr>
            <p:cNvSpPr/>
            <p:nvPr/>
          </p:nvSpPr>
          <p:spPr>
            <a:xfrm>
              <a:off x="4351784" y="5157186"/>
              <a:ext cx="3488428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ATMOSPHERE, ASKING, TELLING AND HONESTY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B645803-D07B-4149-BD87-78482A86BCDE}"/>
                </a:ext>
              </a:extLst>
            </p:cNvPr>
            <p:cNvSpPr/>
            <p:nvPr/>
          </p:nvSpPr>
          <p:spPr>
            <a:xfrm>
              <a:off x="463851" y="3945737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CO-OPERATION OF MANAGEMENT TEAM AND COACHING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5CDB0C-33DF-8F4D-A429-29662E096122}"/>
                </a:ext>
              </a:extLst>
            </p:cNvPr>
            <p:cNvSpPr/>
            <p:nvPr/>
          </p:nvSpPr>
          <p:spPr>
            <a:xfrm>
              <a:off x="8757846" y="2632092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TRANSPARENCY OF PLANNING AND DECISION MAKING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908591-666E-784C-B3A9-818C154038BD}"/>
                </a:ext>
              </a:extLst>
            </p:cNvPr>
            <p:cNvSpPr/>
            <p:nvPr/>
          </p:nvSpPr>
          <p:spPr>
            <a:xfrm>
              <a:off x="8757846" y="3945737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COURAGE TO PERFORM AND FAIL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4076803-7919-4188-9E6A-632C140E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1200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521AF9-409C-4246-A802-FE839514A05F}"/>
              </a:ext>
            </a:extLst>
          </p:cNvPr>
          <p:cNvGrpSpPr/>
          <p:nvPr/>
        </p:nvGrpSpPr>
        <p:grpSpPr>
          <a:xfrm>
            <a:off x="463851" y="1287486"/>
            <a:ext cx="11255924" cy="4386059"/>
            <a:chOff x="463851" y="1390918"/>
            <a:chExt cx="11255924" cy="43860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3379D2-9E4A-3C4E-A935-C4A076C50F64}"/>
                </a:ext>
              </a:extLst>
            </p:cNvPr>
            <p:cNvSpPr/>
            <p:nvPr/>
          </p:nvSpPr>
          <p:spPr>
            <a:xfrm>
              <a:off x="2967135" y="3277160"/>
              <a:ext cx="6326155" cy="445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HEALTHY LIFESTYLE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9D4FE1-45D1-ED42-9D28-66C734268FE1}"/>
                </a:ext>
              </a:extLst>
            </p:cNvPr>
            <p:cNvSpPr/>
            <p:nvPr/>
          </p:nvSpPr>
          <p:spPr>
            <a:xfrm>
              <a:off x="4327513" y="2747649"/>
              <a:ext cx="3536972" cy="344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FI" sz="2000" b="1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718E58D-0C25-3840-9BBA-BBF9BDC8DE6C}"/>
                </a:ext>
              </a:extLst>
            </p:cNvPr>
            <p:cNvSpPr/>
            <p:nvPr/>
          </p:nvSpPr>
          <p:spPr>
            <a:xfrm>
              <a:off x="4327513" y="1390918"/>
              <a:ext cx="3488428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EXEMPLARY IN NUTRITION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7B7C2-4B96-1746-B61D-8D679389D103}"/>
                </a:ext>
              </a:extLst>
            </p:cNvPr>
            <p:cNvSpPr/>
            <p:nvPr/>
          </p:nvSpPr>
          <p:spPr>
            <a:xfrm>
              <a:off x="463851" y="2632092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NO INTOXICATION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E1647E-F172-5649-953C-34AC8658D4AE}"/>
                </a:ext>
              </a:extLst>
            </p:cNvPr>
            <p:cNvSpPr/>
            <p:nvPr/>
          </p:nvSpPr>
          <p:spPr>
            <a:xfrm>
              <a:off x="4351784" y="5157186"/>
              <a:ext cx="3488428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PHYSICAL EDUCATION FOR KIDS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B645803-D07B-4149-BD87-78482A86BCDE}"/>
                </a:ext>
              </a:extLst>
            </p:cNvPr>
            <p:cNvSpPr/>
            <p:nvPr/>
          </p:nvSpPr>
          <p:spPr>
            <a:xfrm>
              <a:off x="463851" y="3945737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LIFE MANAGEMENT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5CDB0C-33DF-8F4D-A429-29662E096122}"/>
                </a:ext>
              </a:extLst>
            </p:cNvPr>
            <p:cNvSpPr/>
            <p:nvPr/>
          </p:nvSpPr>
          <p:spPr>
            <a:xfrm>
              <a:off x="8757846" y="2632092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SHOW YOUR MOVES ON EXCERCISE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908591-666E-784C-B3A9-818C154038BD}"/>
                </a:ext>
              </a:extLst>
            </p:cNvPr>
            <p:cNvSpPr/>
            <p:nvPr/>
          </p:nvSpPr>
          <p:spPr>
            <a:xfrm>
              <a:off x="8757846" y="3945737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PHYSICAL EDUCATION FOR PLAYERS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E2EAF12-61AB-478C-AB34-EAD384C8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42812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521AF9-409C-4246-A802-FE839514A05F}"/>
              </a:ext>
            </a:extLst>
          </p:cNvPr>
          <p:cNvGrpSpPr/>
          <p:nvPr/>
        </p:nvGrpSpPr>
        <p:grpSpPr>
          <a:xfrm>
            <a:off x="463851" y="1287486"/>
            <a:ext cx="11255924" cy="4386059"/>
            <a:chOff x="463851" y="1390918"/>
            <a:chExt cx="11255924" cy="43860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3379D2-9E4A-3C4E-A935-C4A076C50F64}"/>
                </a:ext>
              </a:extLst>
            </p:cNvPr>
            <p:cNvSpPr/>
            <p:nvPr/>
          </p:nvSpPr>
          <p:spPr>
            <a:xfrm>
              <a:off x="2967135" y="3277160"/>
              <a:ext cx="6326155" cy="790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CARING</a:t>
              </a:r>
            </a:p>
            <a:p>
              <a:pPr algn="ctr">
                <a:lnSpc>
                  <a:spcPct val="80000"/>
                </a:lnSpc>
              </a:pPr>
              <a:endParaRPr lang="en-GB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9D4FE1-45D1-ED42-9D28-66C734268FE1}"/>
                </a:ext>
              </a:extLst>
            </p:cNvPr>
            <p:cNvSpPr/>
            <p:nvPr/>
          </p:nvSpPr>
          <p:spPr>
            <a:xfrm>
              <a:off x="4327513" y="2747649"/>
              <a:ext cx="3536972" cy="344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FI" sz="2000" b="1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718E58D-0C25-3840-9BBA-BBF9BDC8DE6C}"/>
                </a:ext>
              </a:extLst>
            </p:cNvPr>
            <p:cNvSpPr/>
            <p:nvPr/>
          </p:nvSpPr>
          <p:spPr>
            <a:xfrm>
              <a:off x="4327513" y="1390918"/>
              <a:ext cx="3488428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GOOD MANNERS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7B7C2-4B96-1746-B61D-8D679389D103}"/>
                </a:ext>
              </a:extLst>
            </p:cNvPr>
            <p:cNvSpPr/>
            <p:nvPr/>
          </p:nvSpPr>
          <p:spPr>
            <a:xfrm>
              <a:off x="463851" y="2632092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PERFORMANCE LEVEL DOES NOT AFFECT ON CARING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E1647E-F172-5649-953C-34AC8658D4AE}"/>
                </a:ext>
              </a:extLst>
            </p:cNvPr>
            <p:cNvSpPr/>
            <p:nvPr/>
          </p:nvSpPr>
          <p:spPr>
            <a:xfrm>
              <a:off x="4351784" y="5157186"/>
              <a:ext cx="3488428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ENCOURAGEMENT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B645803-D07B-4149-BD87-78482A86BCDE}"/>
                </a:ext>
              </a:extLst>
            </p:cNvPr>
            <p:cNvSpPr/>
            <p:nvPr/>
          </p:nvSpPr>
          <p:spPr>
            <a:xfrm>
              <a:off x="463851" y="3945737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DAILY INTERACTIONS AND COMMUNICATION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5CDB0C-33DF-8F4D-A429-29662E096122}"/>
                </a:ext>
              </a:extLst>
            </p:cNvPr>
            <p:cNvSpPr/>
            <p:nvPr/>
          </p:nvSpPr>
          <p:spPr>
            <a:xfrm>
              <a:off x="8757846" y="2632092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THE INTERACTION AND ATMOSPHERE OF THE STAFF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908591-666E-784C-B3A9-818C154038BD}"/>
                </a:ext>
              </a:extLst>
            </p:cNvPr>
            <p:cNvSpPr/>
            <p:nvPr/>
          </p:nvSpPr>
          <p:spPr>
            <a:xfrm>
              <a:off x="8757846" y="3945737"/>
              <a:ext cx="2961929" cy="61979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b="1" dirty="0">
                  <a:solidFill>
                    <a:srgbClr val="090D1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GET TO KNOW YOUR PLAYERS</a:t>
              </a:r>
              <a:endParaRPr lang="en-FI" sz="1400" b="1" dirty="0">
                <a:solidFill>
                  <a:srgbClr val="090D14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BFB0106-4487-4046-886A-BC9956D7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52628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6724</TotalTime>
  <Words>386</Words>
  <Application>Microsoft Office PowerPoint</Application>
  <PresentationFormat>Laajakuva</PresentationFormat>
  <Paragraphs>101</Paragraphs>
  <Slides>14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Office Theme</vt:lpstr>
      <vt:lpstr>Office-teema</vt:lpstr>
      <vt:lpstr>BE MORE ILVES</vt:lpstr>
      <vt:lpstr>PowerPoint-esitys</vt:lpstr>
      <vt:lpstr>PLAYERS AND TEAMS 2023-24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Ilves / EHC</dc:title>
  <dc:creator>Hannu Toivo</dc:creator>
  <cp:lastModifiedBy>Juha Alén</cp:lastModifiedBy>
  <cp:revision>4</cp:revision>
  <cp:lastPrinted>2022-04-27T12:55:09Z</cp:lastPrinted>
  <dcterms:created xsi:type="dcterms:W3CDTF">2022-02-17T11:17:26Z</dcterms:created>
  <dcterms:modified xsi:type="dcterms:W3CDTF">2023-09-25T15:48:05Z</dcterms:modified>
</cp:coreProperties>
</file>