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Helvetica Neue"/>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HelveticaNeue-bold.fntdata"/><Relationship Id="rId30" Type="http://schemas.openxmlformats.org/officeDocument/2006/relationships/font" Target="fonts/HelveticaNeue-regular.fntdata"/><Relationship Id="rId11" Type="http://schemas.openxmlformats.org/officeDocument/2006/relationships/slide" Target="slides/slide6.xml"/><Relationship Id="rId33" Type="http://schemas.openxmlformats.org/officeDocument/2006/relationships/font" Target="fonts/HelveticaNeue-boldItalic.fntdata"/><Relationship Id="rId10" Type="http://schemas.openxmlformats.org/officeDocument/2006/relationships/slide" Target="slides/slide5.xml"/><Relationship Id="rId32" Type="http://schemas.openxmlformats.org/officeDocument/2006/relationships/font" Target="fonts/HelveticaNeue-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4092e3ceb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4092e3ceb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39b55a5b4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39b55a5b4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Barn per kvinna i Sverige </a:t>
            </a:r>
            <a:endParaRPr/>
          </a:p>
          <a:p>
            <a:pPr indent="0" lvl="0" marL="0" rtl="0" algn="l">
              <a:spcBef>
                <a:spcPts val="0"/>
              </a:spcBef>
              <a:spcAft>
                <a:spcPts val="0"/>
              </a:spcAft>
              <a:buNone/>
            </a:pPr>
            <a:r>
              <a:rPr lang="sv"/>
              <a:t>Not a question about imigration but </a:t>
            </a:r>
            <a:r>
              <a:rPr lang="sv"/>
              <a:t>integration and sports and activities is the best way</a:t>
            </a:r>
            <a:r>
              <a:rPr lang="sv"/>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4092e3ceb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4092e3ceb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588d0f1ce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588d0f1ce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4092e3ceb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4092e3ceb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We </a:t>
            </a:r>
            <a:r>
              <a:rPr lang="sv"/>
              <a:t>actively</a:t>
            </a:r>
            <a:r>
              <a:rPr lang="sv"/>
              <a:t> put focus and effort in developing </a:t>
            </a:r>
            <a:r>
              <a:rPr lang="sv"/>
              <a:t>women's</a:t>
            </a:r>
            <a:r>
              <a:rPr lang="sv"/>
              <a:t> hockey!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4092e3cebf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4092e3cebf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We actively put focus and effort in developing women's hockey!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4092e3ce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4092e3ce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Leadership and </a:t>
            </a:r>
            <a:r>
              <a:rPr lang="sv"/>
              <a:t>responsibility</a:t>
            </a:r>
            <a:r>
              <a:rPr lang="sv"/>
              <a:t> for development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4092e3cebf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4092e3ceb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sv">
                <a:solidFill>
                  <a:schemeClr val="dk1"/>
                </a:solidFill>
              </a:rPr>
              <a:t>New rinks and areas to skate - 2006 last built rink in the city</a:t>
            </a:r>
            <a:endParaRPr>
              <a:solidFill>
                <a:schemeClr val="dk1"/>
              </a:solidFill>
            </a:endParaRPr>
          </a:p>
          <a:p>
            <a:pPr indent="0" lvl="0" marL="0" rtl="0" algn="l">
              <a:lnSpc>
                <a:spcPct val="115000"/>
              </a:lnSpc>
              <a:spcBef>
                <a:spcPts val="0"/>
              </a:spcBef>
              <a:spcAft>
                <a:spcPts val="0"/>
              </a:spcAft>
              <a:buNone/>
            </a:pPr>
            <a:r>
              <a:rPr lang="sv">
                <a:solidFill>
                  <a:schemeClr val="dk1"/>
                </a:solidFill>
              </a:rPr>
              <a:t>What hockey looks like needs to change</a:t>
            </a:r>
            <a:endParaRPr>
              <a:solidFill>
                <a:schemeClr val="dk1"/>
              </a:solidFill>
            </a:endParaRPr>
          </a:p>
          <a:p>
            <a:pPr indent="0" lvl="0" marL="0" rtl="0" algn="l">
              <a:lnSpc>
                <a:spcPct val="115000"/>
              </a:lnSpc>
              <a:spcBef>
                <a:spcPts val="0"/>
              </a:spcBef>
              <a:spcAft>
                <a:spcPts val="0"/>
              </a:spcAft>
              <a:buNone/>
            </a:pPr>
            <a:r>
              <a:rPr lang="sv">
                <a:solidFill>
                  <a:schemeClr val="dk1"/>
                </a:solidFill>
              </a:rPr>
              <a:t>How we speak and act needs to develop</a:t>
            </a:r>
            <a:endParaRPr>
              <a:solidFill>
                <a:schemeClr val="dk1"/>
              </a:solidFill>
            </a:endParaRPr>
          </a:p>
          <a:p>
            <a:pPr indent="0" lvl="0" marL="0" rtl="0" algn="l">
              <a:lnSpc>
                <a:spcPct val="115000"/>
              </a:lnSpc>
              <a:spcBef>
                <a:spcPts val="0"/>
              </a:spcBef>
              <a:spcAft>
                <a:spcPts val="0"/>
              </a:spcAft>
              <a:buNone/>
            </a:pPr>
            <a:r>
              <a:rPr lang="sv">
                <a:solidFill>
                  <a:schemeClr val="dk1"/>
                </a:solidFill>
              </a:rPr>
              <a:t>Upside of strong capital </a:t>
            </a:r>
            <a:r>
              <a:rPr lang="sv">
                <a:solidFill>
                  <a:schemeClr val="dk1"/>
                </a:solidFill>
              </a:rPr>
              <a:t>incentive</a:t>
            </a:r>
            <a:r>
              <a:rPr lang="sv">
                <a:solidFill>
                  <a:schemeClr val="dk1"/>
                </a:solidFill>
              </a:rPr>
              <a:t> to become a </a:t>
            </a:r>
            <a:r>
              <a:rPr lang="sv">
                <a:solidFill>
                  <a:schemeClr val="dk1"/>
                </a:solidFill>
              </a:rPr>
              <a:t>professional</a:t>
            </a:r>
            <a:r>
              <a:rPr lang="sv">
                <a:solidFill>
                  <a:schemeClr val="dk1"/>
                </a:solidFill>
              </a:rPr>
              <a:t> like in soccer</a:t>
            </a:r>
            <a:endParaRPr>
              <a:solidFill>
                <a:schemeClr val="dk1"/>
              </a:solidFill>
            </a:endParaRPr>
          </a:p>
          <a:p>
            <a:pPr indent="0" lvl="0" marL="0" rtl="0" algn="l">
              <a:lnSpc>
                <a:spcPct val="115000"/>
              </a:lnSpc>
              <a:spcBef>
                <a:spcPts val="0"/>
              </a:spcBef>
              <a:spcAft>
                <a:spcPts val="0"/>
              </a:spcAft>
              <a:buNone/>
            </a:pPr>
            <a:r>
              <a:rPr lang="sv">
                <a:solidFill>
                  <a:schemeClr val="dk1"/>
                </a:solidFill>
              </a:rPr>
              <a:t>Find a local role model</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4092e3cebf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4092e3cebf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What it looks look needs to change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4092e3cebf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4092e3cebf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Create a easy way into the sport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588d0f1ce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588d0f1ce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4092e3ceb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4092e3ceb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Find transition collaborators to support the journey into hockey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4092e3ceb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4092e3ceb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We need partners that can support young players with gear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4092e3ceb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4092e3ceb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Clubs to allocate icetime and equipment service along with parent information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4092e3cebf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4092e3cebf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Can we see it as an development of the brand hockey and its business model?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4092e3cebf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4092e3cebf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4092e3cebf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4092e3cebf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Challenge</a:t>
            </a:r>
            <a:r>
              <a:rPr lang="sv"/>
              <a:t> of sign ups and competition of other sports and social media/gaming </a:t>
            </a:r>
            <a:endParaRPr/>
          </a:p>
          <a:p>
            <a:pPr indent="0" lvl="0" marL="0" rtl="0" algn="l">
              <a:spcBef>
                <a:spcPts val="0"/>
              </a:spcBef>
              <a:spcAft>
                <a:spcPts val="0"/>
              </a:spcAft>
              <a:buNone/>
            </a:pPr>
            <a:r>
              <a:rPr lang="sv"/>
              <a:t>Situation in Stockholm with no capital city team in the highest </a:t>
            </a:r>
            <a:r>
              <a:rPr lang="sv"/>
              <a:t>league</a:t>
            </a:r>
            <a:endParaRPr/>
          </a:p>
          <a:p>
            <a:pPr indent="0" lvl="0" marL="0" rtl="0" algn="l">
              <a:spcBef>
                <a:spcPts val="0"/>
              </a:spcBef>
              <a:spcAft>
                <a:spcPts val="0"/>
              </a:spcAft>
              <a:buNone/>
            </a:pPr>
            <a:r>
              <a:rPr lang="sv"/>
              <a:t>What will be the local and national consequence of it in the future?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4092e3cebf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4092e3cebf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4092e3cebf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4092e3cebf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4092e3cebf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4092e3cebf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588d0f1ce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588d0f1ce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4092e3ceb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4092e3ceb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sv">
                <a:solidFill>
                  <a:schemeClr val="dk1"/>
                </a:solidFill>
              </a:rPr>
              <a:t>++ Pratar vi framförallt om breda invandrargrupper (nysvenskar) från länder där hockeyn praktiskt taget existerar?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39b55a5b4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39b55a5b4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0F00"/>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538100"/>
            <a:ext cx="8520600" cy="911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sv">
                <a:solidFill>
                  <a:schemeClr val="lt1"/>
                </a:solidFill>
                <a:latin typeface="Helvetica Neue"/>
                <a:ea typeface="Helvetica Neue"/>
                <a:cs typeface="Helvetica Neue"/>
                <a:sym typeface="Helvetica Neue"/>
              </a:rPr>
              <a:t>H</a:t>
            </a:r>
            <a:r>
              <a:rPr lang="sv">
                <a:solidFill>
                  <a:schemeClr val="lt1"/>
                </a:solidFill>
                <a:latin typeface="Helvetica Neue"/>
                <a:ea typeface="Helvetica Neue"/>
                <a:cs typeface="Helvetica Neue"/>
                <a:sym typeface="Helvetica Neue"/>
              </a:rPr>
              <a:t>ockey</a:t>
            </a:r>
            <a:r>
              <a:rPr lang="sv">
                <a:latin typeface="Helvetica Neue"/>
                <a:ea typeface="Helvetica Neue"/>
                <a:cs typeface="Helvetica Neue"/>
                <a:sym typeface="Helvetica Neue"/>
              </a:rPr>
              <a:t> </a:t>
            </a:r>
            <a:r>
              <a:rPr lang="sv">
                <a:solidFill>
                  <a:schemeClr val="lt1"/>
                </a:solidFill>
                <a:latin typeface="Helvetica Neue"/>
                <a:ea typeface="Helvetica Neue"/>
                <a:cs typeface="Helvetica Neue"/>
                <a:sym typeface="Helvetica Neue"/>
              </a:rPr>
              <a:t>2.0</a:t>
            </a:r>
            <a:endParaRPr>
              <a:solidFill>
                <a:schemeClr val="lt1"/>
              </a:solidFill>
              <a:latin typeface="Helvetica Neue"/>
              <a:ea typeface="Helvetica Neue"/>
              <a:cs typeface="Helvetica Neue"/>
              <a:sym typeface="Helvetica Neue"/>
            </a:endParaRPr>
          </a:p>
        </p:txBody>
      </p:sp>
      <p:pic>
        <p:nvPicPr>
          <p:cNvPr id="55" name="Google Shape;55;p13"/>
          <p:cNvPicPr preferRelativeResize="0"/>
          <p:nvPr/>
        </p:nvPicPr>
        <p:blipFill>
          <a:blip r:embed="rId3">
            <a:alphaModFix/>
          </a:blip>
          <a:stretch>
            <a:fillRect/>
          </a:stretch>
        </p:blipFill>
        <p:spPr>
          <a:xfrm>
            <a:off x="4810880" y="0"/>
            <a:ext cx="4333121"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7" name="Shape 107"/>
        <p:cNvGrpSpPr/>
        <p:nvPr/>
      </p:nvGrpSpPr>
      <p:grpSpPr>
        <a:xfrm>
          <a:off x="0" y="0"/>
          <a:ext cx="0" cy="0"/>
          <a:chOff x="0" y="0"/>
          <a:chExt cx="0" cy="0"/>
        </a:xfrm>
      </p:grpSpPr>
      <p:sp>
        <p:nvSpPr>
          <p:cNvPr id="108" name="Google Shape;108;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sv" sz="2020">
                <a:solidFill>
                  <a:schemeClr val="lt1"/>
                </a:solidFill>
                <a:latin typeface="Helvetica Neue"/>
                <a:ea typeface="Helvetica Neue"/>
                <a:cs typeface="Helvetica Neue"/>
                <a:sym typeface="Helvetica Neue"/>
              </a:rPr>
              <a:t>Rate of imigration Sweden </a:t>
            </a:r>
            <a:endParaRPr sz="2020">
              <a:solidFill>
                <a:schemeClr val="lt1"/>
              </a:solidFill>
              <a:latin typeface="Helvetica Neue"/>
              <a:ea typeface="Helvetica Neue"/>
              <a:cs typeface="Helvetica Neue"/>
              <a:sym typeface="Helvetica Neue"/>
            </a:endParaRPr>
          </a:p>
        </p:txBody>
      </p:sp>
      <p:pic>
        <p:nvPicPr>
          <p:cNvPr id="109" name="Google Shape;109;p22"/>
          <p:cNvPicPr preferRelativeResize="0"/>
          <p:nvPr/>
        </p:nvPicPr>
        <p:blipFill>
          <a:blip r:embed="rId3">
            <a:alphaModFix/>
          </a:blip>
          <a:stretch>
            <a:fillRect/>
          </a:stretch>
        </p:blipFill>
        <p:spPr>
          <a:xfrm>
            <a:off x="1955425" y="1165900"/>
            <a:ext cx="5233125" cy="3513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3" name="Shape 113"/>
        <p:cNvGrpSpPr/>
        <p:nvPr/>
      </p:nvGrpSpPr>
      <p:grpSpPr>
        <a:xfrm>
          <a:off x="0" y="0"/>
          <a:ext cx="0" cy="0"/>
          <a:chOff x="0" y="0"/>
          <a:chExt cx="0" cy="0"/>
        </a:xfrm>
      </p:grpSpPr>
      <p:pic>
        <p:nvPicPr>
          <p:cNvPr id="114" name="Google Shape;114;p23"/>
          <p:cNvPicPr preferRelativeResize="0"/>
          <p:nvPr/>
        </p:nvPicPr>
        <p:blipFill>
          <a:blip r:embed="rId3">
            <a:alphaModFix/>
          </a:blip>
          <a:stretch>
            <a:fillRect/>
          </a:stretch>
        </p:blipFill>
        <p:spPr>
          <a:xfrm>
            <a:off x="2801879" y="847225"/>
            <a:ext cx="3167125" cy="3566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8" name="Shape 118"/>
        <p:cNvGrpSpPr/>
        <p:nvPr/>
      </p:nvGrpSpPr>
      <p:grpSpPr>
        <a:xfrm>
          <a:off x="0" y="0"/>
          <a:ext cx="0" cy="0"/>
          <a:chOff x="0" y="0"/>
          <a:chExt cx="0" cy="0"/>
        </a:xfrm>
      </p:grpSpPr>
      <p:sp>
        <p:nvSpPr>
          <p:cNvPr id="119" name="Google Shape;119;p24"/>
          <p:cNvSpPr txBox="1"/>
          <p:nvPr>
            <p:ph idx="1" type="body"/>
          </p:nvPr>
        </p:nvSpPr>
        <p:spPr>
          <a:xfrm>
            <a:off x="258775" y="1120725"/>
            <a:ext cx="3477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sv">
                <a:solidFill>
                  <a:schemeClr val="lt1"/>
                </a:solidFill>
                <a:latin typeface="Helvetica Neue"/>
                <a:ea typeface="Helvetica Neue"/>
                <a:cs typeface="Helvetica Neue"/>
                <a:sym typeface="Helvetica Neue"/>
              </a:rPr>
              <a:t>What needs to change for the games development?</a:t>
            </a:r>
            <a:endParaRPr>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1200"/>
              </a:spcAft>
              <a:buNone/>
            </a:pPr>
            <a:r>
              <a:t/>
            </a:r>
            <a:endParaRPr>
              <a:solidFill>
                <a:schemeClr val="dk1"/>
              </a:solidFill>
            </a:endParaRPr>
          </a:p>
        </p:txBody>
      </p:sp>
      <p:pic>
        <p:nvPicPr>
          <p:cNvPr id="120" name="Google Shape;120;p24"/>
          <p:cNvPicPr preferRelativeResize="0"/>
          <p:nvPr/>
        </p:nvPicPr>
        <p:blipFill>
          <a:blip r:embed="rId3">
            <a:alphaModFix/>
          </a:blip>
          <a:stretch>
            <a:fillRect/>
          </a:stretch>
        </p:blipFill>
        <p:spPr>
          <a:xfrm>
            <a:off x="5715844" y="0"/>
            <a:ext cx="3428163"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124" name="Shape 124"/>
        <p:cNvGrpSpPr/>
        <p:nvPr/>
      </p:nvGrpSpPr>
      <p:grpSpPr>
        <a:xfrm>
          <a:off x="0" y="0"/>
          <a:ext cx="0" cy="0"/>
          <a:chOff x="0" y="0"/>
          <a:chExt cx="0" cy="0"/>
        </a:xfrm>
      </p:grpSpPr>
      <p:sp>
        <p:nvSpPr>
          <p:cNvPr id="125" name="Google Shape;125;p25"/>
          <p:cNvSpPr txBox="1"/>
          <p:nvPr>
            <p:ph type="title"/>
          </p:nvPr>
        </p:nvSpPr>
        <p:spPr>
          <a:xfrm>
            <a:off x="311700" y="265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v" sz="2466">
                <a:solidFill>
                  <a:schemeClr val="lt1"/>
                </a:solidFill>
                <a:latin typeface="Helvetica Neue"/>
                <a:ea typeface="Helvetica Neue"/>
                <a:cs typeface="Helvetica Neue"/>
                <a:sym typeface="Helvetica Neue"/>
              </a:rPr>
              <a:t>Rise</a:t>
            </a:r>
            <a:r>
              <a:rPr lang="sv" sz="2466">
                <a:solidFill>
                  <a:schemeClr val="lt1"/>
                </a:solidFill>
                <a:latin typeface="Helvetica Neue"/>
                <a:ea typeface="Helvetica Neue"/>
                <a:cs typeface="Helvetica Neue"/>
                <a:sym typeface="Helvetica Neue"/>
              </a:rPr>
              <a:t> of </a:t>
            </a:r>
            <a:r>
              <a:rPr lang="sv" sz="2466">
                <a:solidFill>
                  <a:schemeClr val="lt1"/>
                </a:solidFill>
                <a:latin typeface="Helvetica Neue"/>
                <a:ea typeface="Helvetica Neue"/>
                <a:cs typeface="Helvetica Neue"/>
                <a:sym typeface="Helvetica Neue"/>
              </a:rPr>
              <a:t>women's</a:t>
            </a:r>
            <a:r>
              <a:rPr lang="sv" sz="2466">
                <a:solidFill>
                  <a:schemeClr val="lt1"/>
                </a:solidFill>
                <a:latin typeface="Helvetica Neue"/>
                <a:ea typeface="Helvetica Neue"/>
                <a:cs typeface="Helvetica Neue"/>
                <a:sym typeface="Helvetica Neue"/>
              </a:rPr>
              <a:t> hockey</a:t>
            </a:r>
            <a:r>
              <a:rPr lang="sv">
                <a:latin typeface="Helvetica Neue"/>
                <a:ea typeface="Helvetica Neue"/>
                <a:cs typeface="Helvetica Neue"/>
                <a:sym typeface="Helvetica Neue"/>
              </a:rPr>
              <a:t> </a:t>
            </a:r>
            <a:r>
              <a:rPr lang="sv"/>
              <a:t> </a:t>
            </a:r>
            <a:endParaRPr/>
          </a:p>
        </p:txBody>
      </p:sp>
      <p:pic>
        <p:nvPicPr>
          <p:cNvPr id="126" name="Google Shape;126;p25"/>
          <p:cNvPicPr preferRelativeResize="0"/>
          <p:nvPr/>
        </p:nvPicPr>
        <p:blipFill>
          <a:blip r:embed="rId3">
            <a:alphaModFix/>
          </a:blip>
          <a:stretch>
            <a:fillRect/>
          </a:stretch>
        </p:blipFill>
        <p:spPr>
          <a:xfrm>
            <a:off x="516250" y="1047875"/>
            <a:ext cx="8111500" cy="1285200"/>
          </a:xfrm>
          <a:prstGeom prst="rect">
            <a:avLst/>
          </a:prstGeom>
          <a:noFill/>
          <a:ln>
            <a:noFill/>
          </a:ln>
        </p:spPr>
      </p:pic>
      <p:pic>
        <p:nvPicPr>
          <p:cNvPr id="127" name="Google Shape;127;p25"/>
          <p:cNvPicPr preferRelativeResize="0"/>
          <p:nvPr/>
        </p:nvPicPr>
        <p:blipFill>
          <a:blip r:embed="rId4">
            <a:alphaModFix/>
          </a:blip>
          <a:stretch>
            <a:fillRect/>
          </a:stretch>
        </p:blipFill>
        <p:spPr>
          <a:xfrm>
            <a:off x="516300" y="2333075"/>
            <a:ext cx="8111498" cy="2447975"/>
          </a:xfrm>
          <a:prstGeom prst="rect">
            <a:avLst/>
          </a:prstGeom>
          <a:noFill/>
          <a:ln>
            <a:noFill/>
          </a:ln>
        </p:spPr>
      </p:pic>
      <p:cxnSp>
        <p:nvCxnSpPr>
          <p:cNvPr id="128" name="Google Shape;128;p25"/>
          <p:cNvCxnSpPr/>
          <p:nvPr/>
        </p:nvCxnSpPr>
        <p:spPr>
          <a:xfrm flipH="1" rot="10800000">
            <a:off x="539750" y="2719875"/>
            <a:ext cx="8064600" cy="31800"/>
          </a:xfrm>
          <a:prstGeom prst="straightConnector1">
            <a:avLst/>
          </a:prstGeom>
          <a:noFill/>
          <a:ln cap="flat" cmpd="sng" w="9525">
            <a:solidFill>
              <a:srgbClr val="FF0000"/>
            </a:solidFill>
            <a:prstDash val="solid"/>
            <a:round/>
            <a:headEnd len="med" w="med" type="none"/>
            <a:tailEnd len="med" w="med" type="none"/>
          </a:ln>
        </p:spPr>
      </p:cxnSp>
      <p:sp>
        <p:nvSpPr>
          <p:cNvPr id="129" name="Google Shape;129;p25"/>
          <p:cNvSpPr txBox="1"/>
          <p:nvPr/>
        </p:nvSpPr>
        <p:spPr>
          <a:xfrm>
            <a:off x="7598700" y="4781050"/>
            <a:ext cx="1995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1000">
                <a:solidFill>
                  <a:schemeClr val="lt1"/>
                </a:solidFill>
                <a:latin typeface="Helvetica Neue"/>
                <a:ea typeface="Helvetica Neue"/>
                <a:cs typeface="Helvetica Neue"/>
                <a:sym typeface="Helvetica Neue"/>
              </a:rPr>
              <a:t>Source: </a:t>
            </a:r>
            <a:r>
              <a:rPr lang="sv" sz="1000">
                <a:solidFill>
                  <a:schemeClr val="lt1"/>
                </a:solidFill>
                <a:latin typeface="Helvetica Neue"/>
                <a:ea typeface="Helvetica Neue"/>
                <a:cs typeface="Helvetica Neue"/>
                <a:sym typeface="Helvetica Neue"/>
              </a:rPr>
              <a:t>IIHF</a:t>
            </a:r>
            <a:endParaRPr sz="1000">
              <a:solidFill>
                <a:schemeClr val="lt1"/>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133" name="Shape 133"/>
        <p:cNvGrpSpPr/>
        <p:nvPr/>
      </p:nvGrpSpPr>
      <p:grpSpPr>
        <a:xfrm>
          <a:off x="0" y="0"/>
          <a:ext cx="0" cy="0"/>
          <a:chOff x="0" y="0"/>
          <a:chExt cx="0" cy="0"/>
        </a:xfrm>
      </p:grpSpPr>
      <p:sp>
        <p:nvSpPr>
          <p:cNvPr id="134" name="Google Shape;134;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v" sz="2466">
                <a:solidFill>
                  <a:schemeClr val="lt1"/>
                </a:solidFill>
                <a:latin typeface="Helvetica Neue"/>
                <a:ea typeface="Helvetica Neue"/>
                <a:cs typeface="Helvetica Neue"/>
                <a:sym typeface="Helvetica Neue"/>
              </a:rPr>
              <a:t>Womens hockey in Sweden</a:t>
            </a:r>
            <a:r>
              <a:rPr lang="sv">
                <a:solidFill>
                  <a:schemeClr val="lt1"/>
                </a:solidFill>
              </a:rPr>
              <a:t> </a:t>
            </a:r>
            <a:endParaRPr>
              <a:solidFill>
                <a:schemeClr val="lt1"/>
              </a:solidFill>
            </a:endParaRPr>
          </a:p>
        </p:txBody>
      </p:sp>
      <p:sp>
        <p:nvSpPr>
          <p:cNvPr id="135" name="Google Shape;135;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solidFill>
                <a:schemeClr val="lt1"/>
              </a:solidFill>
              <a:latin typeface="Helvetica Neue"/>
              <a:ea typeface="Helvetica Neue"/>
              <a:cs typeface="Helvetica Neue"/>
              <a:sym typeface="Helvetica Neue"/>
            </a:endParaRPr>
          </a:p>
          <a:p>
            <a:pPr indent="0" lvl="0" marL="0" rtl="0" algn="l">
              <a:spcBef>
                <a:spcPts val="1200"/>
              </a:spcBef>
              <a:spcAft>
                <a:spcPts val="0"/>
              </a:spcAft>
              <a:buNone/>
            </a:pPr>
            <a:r>
              <a:rPr lang="sv">
                <a:solidFill>
                  <a:schemeClr val="lt1"/>
                </a:solidFill>
                <a:latin typeface="Helvetica Neue"/>
                <a:ea typeface="Helvetica Neue"/>
                <a:cs typeface="Helvetica Neue"/>
                <a:sym typeface="Helvetica Neue"/>
              </a:rPr>
              <a:t>2003     2019</a:t>
            </a:r>
            <a:endParaRPr>
              <a:solidFill>
                <a:schemeClr val="lt1"/>
              </a:solidFill>
              <a:latin typeface="Helvetica Neue"/>
              <a:ea typeface="Helvetica Neue"/>
              <a:cs typeface="Helvetica Neue"/>
              <a:sym typeface="Helvetica Neue"/>
            </a:endParaRPr>
          </a:p>
          <a:p>
            <a:pPr indent="0" lvl="0" marL="0" rtl="0" algn="l">
              <a:spcBef>
                <a:spcPts val="1200"/>
              </a:spcBef>
              <a:spcAft>
                <a:spcPts val="0"/>
              </a:spcAft>
              <a:buNone/>
            </a:pPr>
            <a:r>
              <a:rPr lang="sv">
                <a:solidFill>
                  <a:schemeClr val="lt1"/>
                </a:solidFill>
                <a:latin typeface="Helvetica Neue"/>
                <a:ea typeface="Helvetica Neue"/>
                <a:cs typeface="Helvetica Neue"/>
                <a:sym typeface="Helvetica Neue"/>
              </a:rPr>
              <a:t>2194     </a:t>
            </a:r>
            <a:r>
              <a:rPr b="1" lang="sv">
                <a:solidFill>
                  <a:schemeClr val="lt1"/>
                </a:solidFill>
                <a:latin typeface="Helvetica Neue"/>
                <a:ea typeface="Helvetica Neue"/>
                <a:cs typeface="Helvetica Neue"/>
                <a:sym typeface="Helvetica Neue"/>
              </a:rPr>
              <a:t>5341</a:t>
            </a:r>
            <a:r>
              <a:rPr lang="sv">
                <a:solidFill>
                  <a:schemeClr val="lt1"/>
                </a:solidFill>
                <a:latin typeface="Helvetica Neue"/>
                <a:ea typeface="Helvetica Neue"/>
                <a:cs typeface="Helvetica Neue"/>
                <a:sym typeface="Helvetica Neue"/>
              </a:rPr>
              <a:t> active players</a:t>
            </a:r>
            <a:endParaRPr>
              <a:solidFill>
                <a:schemeClr val="lt1"/>
              </a:solidFill>
              <a:latin typeface="Helvetica Neue"/>
              <a:ea typeface="Helvetica Neue"/>
              <a:cs typeface="Helvetica Neue"/>
              <a:sym typeface="Helvetica Neue"/>
            </a:endParaRPr>
          </a:p>
          <a:p>
            <a:pPr indent="0" lvl="0" marL="0" rtl="0" algn="l">
              <a:spcBef>
                <a:spcPts val="1200"/>
              </a:spcBef>
              <a:spcAft>
                <a:spcPts val="0"/>
              </a:spcAft>
              <a:buNone/>
            </a:pPr>
            <a:r>
              <a:t/>
            </a:r>
            <a:endParaRPr>
              <a:solidFill>
                <a:schemeClr val="lt1"/>
              </a:solidFill>
              <a:latin typeface="Helvetica Neue"/>
              <a:ea typeface="Helvetica Neue"/>
              <a:cs typeface="Helvetica Neue"/>
              <a:sym typeface="Helvetica Neue"/>
            </a:endParaRPr>
          </a:p>
          <a:p>
            <a:pPr indent="0" lvl="0" marL="0" rtl="0" algn="l">
              <a:spcBef>
                <a:spcPts val="1200"/>
              </a:spcBef>
              <a:spcAft>
                <a:spcPts val="1200"/>
              </a:spcAft>
              <a:buNone/>
            </a:pPr>
            <a:r>
              <a:t/>
            </a:r>
            <a:endParaRPr i="1">
              <a:solidFill>
                <a:schemeClr val="lt1"/>
              </a:solidFill>
              <a:latin typeface="Helvetica Neue"/>
              <a:ea typeface="Helvetica Neue"/>
              <a:cs typeface="Helvetica Neue"/>
              <a:sym typeface="Helvetica Neue"/>
            </a:endParaRPr>
          </a:p>
        </p:txBody>
      </p:sp>
      <p:pic>
        <p:nvPicPr>
          <p:cNvPr id="136" name="Google Shape;136;p26"/>
          <p:cNvPicPr preferRelativeResize="0"/>
          <p:nvPr/>
        </p:nvPicPr>
        <p:blipFill>
          <a:blip r:embed="rId3">
            <a:alphaModFix/>
          </a:blip>
          <a:stretch>
            <a:fillRect/>
          </a:stretch>
        </p:blipFill>
        <p:spPr>
          <a:xfrm>
            <a:off x="5069499" y="0"/>
            <a:ext cx="4074502"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140" name="Shape 140"/>
        <p:cNvGrpSpPr/>
        <p:nvPr/>
      </p:nvGrpSpPr>
      <p:grpSpPr>
        <a:xfrm>
          <a:off x="0" y="0"/>
          <a:ext cx="0" cy="0"/>
          <a:chOff x="0" y="0"/>
          <a:chExt cx="0" cy="0"/>
        </a:xfrm>
      </p:grpSpPr>
      <p:sp>
        <p:nvSpPr>
          <p:cNvPr id="141" name="Google Shape;141;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v">
                <a:solidFill>
                  <a:schemeClr val="lt1"/>
                </a:solidFill>
                <a:latin typeface="Helvetica Neue"/>
                <a:ea typeface="Helvetica Neue"/>
                <a:cs typeface="Helvetica Neue"/>
                <a:sym typeface="Helvetica Neue"/>
              </a:rPr>
              <a:t>So what did we do? </a:t>
            </a:r>
            <a:endParaRPr>
              <a:solidFill>
                <a:schemeClr val="lt1"/>
              </a:solidFill>
              <a:latin typeface="Helvetica Neue"/>
              <a:ea typeface="Helvetica Neue"/>
              <a:cs typeface="Helvetica Neue"/>
              <a:sym typeface="Helvetica Neue"/>
            </a:endParaRPr>
          </a:p>
          <a:p>
            <a:pPr indent="0" lvl="0" marL="0" rtl="0" algn="l">
              <a:spcBef>
                <a:spcPts val="1200"/>
              </a:spcBef>
              <a:spcAft>
                <a:spcPts val="0"/>
              </a:spcAft>
              <a:buNone/>
            </a:pPr>
            <a:r>
              <a:t/>
            </a:r>
            <a:endParaRPr>
              <a:solidFill>
                <a:schemeClr val="lt1"/>
              </a:solidFill>
              <a:latin typeface="Helvetica Neue"/>
              <a:ea typeface="Helvetica Neue"/>
              <a:cs typeface="Helvetica Neue"/>
              <a:sym typeface="Helvetica Neue"/>
            </a:endParaRPr>
          </a:p>
          <a:p>
            <a:pPr indent="0" lvl="0" marL="0" rtl="0" algn="l">
              <a:spcBef>
                <a:spcPts val="1200"/>
              </a:spcBef>
              <a:spcAft>
                <a:spcPts val="1200"/>
              </a:spcAft>
              <a:buNone/>
            </a:pPr>
            <a:r>
              <a:t/>
            </a:r>
            <a:endParaRPr i="1">
              <a:solidFill>
                <a:schemeClr val="lt1"/>
              </a:solidFill>
              <a:latin typeface="Helvetica Neue"/>
              <a:ea typeface="Helvetica Neue"/>
              <a:cs typeface="Helvetica Neue"/>
              <a:sym typeface="Helvetica Neue"/>
            </a:endParaRPr>
          </a:p>
        </p:txBody>
      </p:sp>
      <p:pic>
        <p:nvPicPr>
          <p:cNvPr id="142" name="Google Shape;142;p27"/>
          <p:cNvPicPr preferRelativeResize="0"/>
          <p:nvPr/>
        </p:nvPicPr>
        <p:blipFill>
          <a:blip r:embed="rId3">
            <a:alphaModFix/>
          </a:blip>
          <a:stretch>
            <a:fillRect/>
          </a:stretch>
        </p:blipFill>
        <p:spPr>
          <a:xfrm>
            <a:off x="5454647" y="0"/>
            <a:ext cx="3689357"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6" name="Shape 146"/>
        <p:cNvGrpSpPr/>
        <p:nvPr/>
      </p:nvGrpSpPr>
      <p:grpSpPr>
        <a:xfrm>
          <a:off x="0" y="0"/>
          <a:ext cx="0" cy="0"/>
          <a:chOff x="0" y="0"/>
          <a:chExt cx="0" cy="0"/>
        </a:xfrm>
      </p:grpSpPr>
      <p:sp>
        <p:nvSpPr>
          <p:cNvPr id="147" name="Google Shape;147;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sv" sz="2220">
                <a:solidFill>
                  <a:schemeClr val="lt1"/>
                </a:solidFill>
                <a:latin typeface="Helvetica Neue"/>
                <a:ea typeface="Helvetica Neue"/>
                <a:cs typeface="Helvetica Neue"/>
                <a:sym typeface="Helvetica Neue"/>
              </a:rPr>
              <a:t>the way forward</a:t>
            </a:r>
            <a:r>
              <a:rPr lang="sv" sz="2220"/>
              <a:t> </a:t>
            </a:r>
            <a:endParaRPr sz="2220"/>
          </a:p>
        </p:txBody>
      </p:sp>
      <p:pic>
        <p:nvPicPr>
          <p:cNvPr id="148" name="Google Shape;148;p28"/>
          <p:cNvPicPr preferRelativeResize="0"/>
          <p:nvPr/>
        </p:nvPicPr>
        <p:blipFill>
          <a:blip r:embed="rId3">
            <a:alphaModFix/>
          </a:blip>
          <a:stretch>
            <a:fillRect/>
          </a:stretch>
        </p:blipFill>
        <p:spPr>
          <a:xfrm>
            <a:off x="5852575" y="0"/>
            <a:ext cx="3291425"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2" name="Shape 152"/>
        <p:cNvGrpSpPr/>
        <p:nvPr/>
      </p:nvGrpSpPr>
      <p:grpSpPr>
        <a:xfrm>
          <a:off x="0" y="0"/>
          <a:ext cx="0" cy="0"/>
          <a:chOff x="0" y="0"/>
          <a:chExt cx="0" cy="0"/>
        </a:xfrm>
      </p:grpSpPr>
      <p:sp>
        <p:nvSpPr>
          <p:cNvPr id="153" name="Google Shape;153;p29"/>
          <p:cNvSpPr txBox="1"/>
          <p:nvPr>
            <p:ph idx="1" type="body"/>
          </p:nvPr>
        </p:nvSpPr>
        <p:spPr>
          <a:xfrm>
            <a:off x="311700" y="1025475"/>
            <a:ext cx="3995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200">
              <a:solidFill>
                <a:schemeClr val="dk1"/>
              </a:solidFill>
              <a:latin typeface="Courier New"/>
              <a:ea typeface="Courier New"/>
              <a:cs typeface="Courier New"/>
              <a:sym typeface="Courier New"/>
            </a:endParaRPr>
          </a:p>
          <a:p>
            <a:pPr indent="0" lvl="0" marL="0" rtl="0" algn="l">
              <a:spcBef>
                <a:spcPts val="0"/>
              </a:spcBef>
              <a:spcAft>
                <a:spcPts val="0"/>
              </a:spcAft>
              <a:buNone/>
            </a:pPr>
            <a:r>
              <a:rPr lang="sv">
                <a:solidFill>
                  <a:schemeClr val="lt1"/>
                </a:solidFill>
                <a:latin typeface="Helvetica Neue"/>
                <a:ea typeface="Helvetica Neue"/>
                <a:cs typeface="Helvetica Neue"/>
                <a:sym typeface="Helvetica Neue"/>
              </a:rPr>
              <a:t>How will we reach other demographic groups? </a:t>
            </a:r>
            <a:endParaRPr>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sz="14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4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200">
              <a:solidFill>
                <a:schemeClr val="dk1"/>
              </a:solidFill>
              <a:latin typeface="Courier New"/>
              <a:ea typeface="Courier New"/>
              <a:cs typeface="Courier New"/>
              <a:sym typeface="Courier New"/>
            </a:endParaRPr>
          </a:p>
          <a:p>
            <a:pPr indent="0" lvl="0" marL="0" rtl="0" algn="l">
              <a:spcBef>
                <a:spcPts val="0"/>
              </a:spcBef>
              <a:spcAft>
                <a:spcPts val="1200"/>
              </a:spcAft>
              <a:buNone/>
            </a:pPr>
            <a:r>
              <a:t/>
            </a:r>
            <a:endParaRPr>
              <a:solidFill>
                <a:schemeClr val="dk1"/>
              </a:solidFill>
            </a:endParaRPr>
          </a:p>
        </p:txBody>
      </p:sp>
      <p:pic>
        <p:nvPicPr>
          <p:cNvPr id="154" name="Google Shape;154;p29"/>
          <p:cNvPicPr preferRelativeResize="0"/>
          <p:nvPr/>
        </p:nvPicPr>
        <p:blipFill>
          <a:blip r:embed="rId3">
            <a:alphaModFix/>
          </a:blip>
          <a:stretch>
            <a:fillRect/>
          </a:stretch>
        </p:blipFill>
        <p:spPr>
          <a:xfrm>
            <a:off x="4883900" y="0"/>
            <a:ext cx="4260101"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8" name="Shape 158"/>
        <p:cNvGrpSpPr/>
        <p:nvPr/>
      </p:nvGrpSpPr>
      <p:grpSpPr>
        <a:xfrm>
          <a:off x="0" y="0"/>
          <a:ext cx="0" cy="0"/>
          <a:chOff x="0" y="0"/>
          <a:chExt cx="0" cy="0"/>
        </a:xfrm>
      </p:grpSpPr>
      <p:pic>
        <p:nvPicPr>
          <p:cNvPr id="159" name="Google Shape;159;p30"/>
          <p:cNvPicPr preferRelativeResize="0"/>
          <p:nvPr/>
        </p:nvPicPr>
        <p:blipFill>
          <a:blip r:embed="rId3">
            <a:alphaModFix/>
          </a:blip>
          <a:stretch>
            <a:fillRect/>
          </a:stretch>
        </p:blipFill>
        <p:spPr>
          <a:xfrm>
            <a:off x="679901" y="190500"/>
            <a:ext cx="7784202" cy="4762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3" name="Shape 163"/>
        <p:cNvGrpSpPr/>
        <p:nvPr/>
      </p:nvGrpSpPr>
      <p:grpSpPr>
        <a:xfrm>
          <a:off x="0" y="0"/>
          <a:ext cx="0" cy="0"/>
          <a:chOff x="0" y="0"/>
          <a:chExt cx="0" cy="0"/>
        </a:xfrm>
      </p:grpSpPr>
      <p:pic>
        <p:nvPicPr>
          <p:cNvPr id="164" name="Google Shape;164;p31"/>
          <p:cNvPicPr preferRelativeResize="0"/>
          <p:nvPr/>
        </p:nvPicPr>
        <p:blipFill>
          <a:blip r:embed="rId3">
            <a:alphaModFix/>
          </a:blip>
          <a:stretch>
            <a:fillRect/>
          </a:stretch>
        </p:blipFill>
        <p:spPr>
          <a:xfrm>
            <a:off x="1191200" y="453800"/>
            <a:ext cx="6761600" cy="42359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sv" sz="2020">
                <a:solidFill>
                  <a:schemeClr val="lt1"/>
                </a:solidFill>
                <a:latin typeface="Helvetica Neue"/>
                <a:ea typeface="Helvetica Neue"/>
                <a:cs typeface="Helvetica Neue"/>
                <a:sym typeface="Helvetica Neue"/>
              </a:rPr>
              <a:t>The idea</a:t>
            </a:r>
            <a:endParaRPr sz="2020">
              <a:solidFill>
                <a:schemeClr val="lt1"/>
              </a:solidFill>
              <a:latin typeface="Helvetica Neue"/>
              <a:ea typeface="Helvetica Neue"/>
              <a:cs typeface="Helvetica Neue"/>
              <a:sym typeface="Helvetica Neue"/>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000">
              <a:latin typeface="Helvetica Neue"/>
              <a:ea typeface="Helvetica Neue"/>
              <a:cs typeface="Helvetica Neue"/>
              <a:sym typeface="Helvetica Neue"/>
            </a:endParaRPr>
          </a:p>
          <a:p>
            <a:pPr indent="0" lvl="0" marL="0" rtl="0" algn="l">
              <a:spcBef>
                <a:spcPts val="1200"/>
              </a:spcBef>
              <a:spcAft>
                <a:spcPts val="0"/>
              </a:spcAft>
              <a:buNone/>
            </a:pPr>
            <a:r>
              <a:rPr lang="sv" sz="2000">
                <a:solidFill>
                  <a:schemeClr val="lt1"/>
                </a:solidFill>
                <a:latin typeface="Helvetica Neue"/>
                <a:ea typeface="Helvetica Neue"/>
                <a:cs typeface="Helvetica Neue"/>
                <a:sym typeface="Helvetica Neue"/>
              </a:rPr>
              <a:t>What if g</a:t>
            </a:r>
            <a:r>
              <a:rPr lang="sv" sz="2000">
                <a:solidFill>
                  <a:schemeClr val="lt1"/>
                </a:solidFill>
                <a:latin typeface="Helvetica Neue"/>
                <a:ea typeface="Helvetica Neue"/>
                <a:cs typeface="Helvetica Neue"/>
                <a:sym typeface="Helvetica Neue"/>
              </a:rPr>
              <a:t>rowth lies outside of our comfort zone</a:t>
            </a:r>
            <a:r>
              <a:rPr lang="sv" sz="2000">
                <a:solidFill>
                  <a:schemeClr val="lt1"/>
                </a:solidFill>
                <a:latin typeface="Helvetica Neue"/>
                <a:ea typeface="Helvetica Neue"/>
                <a:cs typeface="Helvetica Neue"/>
                <a:sym typeface="Helvetica Neue"/>
              </a:rPr>
              <a:t>? </a:t>
            </a:r>
            <a:endParaRPr sz="2000">
              <a:solidFill>
                <a:schemeClr val="lt1"/>
              </a:solidFill>
              <a:latin typeface="Helvetica Neue"/>
              <a:ea typeface="Helvetica Neue"/>
              <a:cs typeface="Helvetica Neue"/>
              <a:sym typeface="Helvetica Neue"/>
            </a:endParaRPr>
          </a:p>
          <a:p>
            <a:pPr indent="0" lvl="0" marL="457200" rtl="0" algn="l">
              <a:spcBef>
                <a:spcPts val="120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8" name="Shape 168"/>
        <p:cNvGrpSpPr/>
        <p:nvPr/>
      </p:nvGrpSpPr>
      <p:grpSpPr>
        <a:xfrm>
          <a:off x="0" y="0"/>
          <a:ext cx="0" cy="0"/>
          <a:chOff x="0" y="0"/>
          <a:chExt cx="0" cy="0"/>
        </a:xfrm>
      </p:grpSpPr>
      <p:pic>
        <p:nvPicPr>
          <p:cNvPr id="169" name="Google Shape;169;p32"/>
          <p:cNvPicPr preferRelativeResize="0"/>
          <p:nvPr/>
        </p:nvPicPr>
        <p:blipFill>
          <a:blip r:embed="rId3">
            <a:alphaModFix/>
          </a:blip>
          <a:stretch>
            <a:fillRect/>
          </a:stretch>
        </p:blipFill>
        <p:spPr>
          <a:xfrm>
            <a:off x="1082150" y="2616700"/>
            <a:ext cx="6979700" cy="2315125"/>
          </a:xfrm>
          <a:prstGeom prst="rect">
            <a:avLst/>
          </a:prstGeom>
          <a:noFill/>
          <a:ln>
            <a:noFill/>
          </a:ln>
        </p:spPr>
      </p:pic>
      <p:pic>
        <p:nvPicPr>
          <p:cNvPr id="170" name="Google Shape;170;p32"/>
          <p:cNvPicPr preferRelativeResize="0"/>
          <p:nvPr/>
        </p:nvPicPr>
        <p:blipFill>
          <a:blip r:embed="rId4">
            <a:alphaModFix/>
          </a:blip>
          <a:stretch>
            <a:fillRect/>
          </a:stretch>
        </p:blipFill>
        <p:spPr>
          <a:xfrm>
            <a:off x="3191975" y="152400"/>
            <a:ext cx="2760054" cy="23119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4" name="Shape 174"/>
        <p:cNvGrpSpPr/>
        <p:nvPr/>
      </p:nvGrpSpPr>
      <p:grpSpPr>
        <a:xfrm>
          <a:off x="0" y="0"/>
          <a:ext cx="0" cy="0"/>
          <a:chOff x="0" y="0"/>
          <a:chExt cx="0" cy="0"/>
        </a:xfrm>
      </p:grpSpPr>
      <p:pic>
        <p:nvPicPr>
          <p:cNvPr id="175" name="Google Shape;175;p33"/>
          <p:cNvPicPr preferRelativeResize="0"/>
          <p:nvPr/>
        </p:nvPicPr>
        <p:blipFill>
          <a:blip r:embed="rId3">
            <a:alphaModFix/>
          </a:blip>
          <a:stretch>
            <a:fillRect/>
          </a:stretch>
        </p:blipFill>
        <p:spPr>
          <a:xfrm>
            <a:off x="1120113" y="2698350"/>
            <a:ext cx="6903801" cy="1937125"/>
          </a:xfrm>
          <a:prstGeom prst="rect">
            <a:avLst/>
          </a:prstGeom>
          <a:noFill/>
          <a:ln>
            <a:noFill/>
          </a:ln>
        </p:spPr>
      </p:pic>
      <p:pic>
        <p:nvPicPr>
          <p:cNvPr id="176" name="Google Shape;176;p33"/>
          <p:cNvPicPr preferRelativeResize="0"/>
          <p:nvPr/>
        </p:nvPicPr>
        <p:blipFill>
          <a:blip r:embed="rId4">
            <a:alphaModFix/>
          </a:blip>
          <a:stretch>
            <a:fillRect/>
          </a:stretch>
        </p:blipFill>
        <p:spPr>
          <a:xfrm>
            <a:off x="2654963" y="484364"/>
            <a:ext cx="3834086" cy="19984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0" name="Shape 180"/>
        <p:cNvGrpSpPr/>
        <p:nvPr/>
      </p:nvGrpSpPr>
      <p:grpSpPr>
        <a:xfrm>
          <a:off x="0" y="0"/>
          <a:ext cx="0" cy="0"/>
          <a:chOff x="0" y="0"/>
          <a:chExt cx="0" cy="0"/>
        </a:xfrm>
      </p:grpSpPr>
      <p:pic>
        <p:nvPicPr>
          <p:cNvPr id="181" name="Google Shape;181;p34"/>
          <p:cNvPicPr preferRelativeResize="0"/>
          <p:nvPr/>
        </p:nvPicPr>
        <p:blipFill>
          <a:blip r:embed="rId3">
            <a:alphaModFix/>
          </a:blip>
          <a:stretch>
            <a:fillRect/>
          </a:stretch>
        </p:blipFill>
        <p:spPr>
          <a:xfrm>
            <a:off x="3080586" y="219789"/>
            <a:ext cx="2706249" cy="1998461"/>
          </a:xfrm>
          <a:prstGeom prst="rect">
            <a:avLst/>
          </a:prstGeom>
          <a:noFill/>
          <a:ln>
            <a:noFill/>
          </a:ln>
        </p:spPr>
      </p:pic>
      <p:pic>
        <p:nvPicPr>
          <p:cNvPr id="182" name="Google Shape;182;p34"/>
          <p:cNvPicPr preferRelativeResize="0"/>
          <p:nvPr/>
        </p:nvPicPr>
        <p:blipFill>
          <a:blip r:embed="rId4">
            <a:alphaModFix/>
          </a:blip>
          <a:stretch>
            <a:fillRect/>
          </a:stretch>
        </p:blipFill>
        <p:spPr>
          <a:xfrm>
            <a:off x="2361051" y="2423575"/>
            <a:ext cx="4421876" cy="2453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6" name="Shape 186"/>
        <p:cNvGrpSpPr/>
        <p:nvPr/>
      </p:nvGrpSpPr>
      <p:grpSpPr>
        <a:xfrm>
          <a:off x="0" y="0"/>
          <a:ext cx="0" cy="0"/>
          <a:chOff x="0" y="0"/>
          <a:chExt cx="0" cy="0"/>
        </a:xfrm>
      </p:grpSpPr>
      <p:sp>
        <p:nvSpPr>
          <p:cNvPr id="187" name="Google Shape;187;p35"/>
          <p:cNvSpPr txBox="1"/>
          <p:nvPr/>
        </p:nvSpPr>
        <p:spPr>
          <a:xfrm>
            <a:off x="0" y="751425"/>
            <a:ext cx="50481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lt1"/>
              </a:buClr>
              <a:buSzPts val="1800"/>
              <a:buFont typeface="Helvetica Neue"/>
              <a:buChar char="●"/>
            </a:pPr>
            <a:r>
              <a:rPr lang="sv" sz="1800">
                <a:solidFill>
                  <a:schemeClr val="lt1"/>
                </a:solidFill>
                <a:latin typeface="Helvetica Neue"/>
                <a:ea typeface="Helvetica Neue"/>
                <a:cs typeface="Helvetica Neue"/>
                <a:sym typeface="Helvetica Neue"/>
              </a:rPr>
              <a:t>How we display &amp; communicate hockey</a:t>
            </a:r>
            <a:endParaRPr sz="1800">
              <a:solidFill>
                <a:schemeClr val="lt1"/>
              </a:solidFill>
              <a:latin typeface="Helvetica Neue"/>
              <a:ea typeface="Helvetica Neue"/>
              <a:cs typeface="Helvetica Neue"/>
              <a:sym typeface="Helvetica Neue"/>
            </a:endParaRPr>
          </a:p>
          <a:p>
            <a:pPr indent="-342900" lvl="0" marL="457200" rtl="0" algn="l">
              <a:spcBef>
                <a:spcPts val="0"/>
              </a:spcBef>
              <a:spcAft>
                <a:spcPts val="0"/>
              </a:spcAft>
              <a:buClr>
                <a:schemeClr val="lt1"/>
              </a:buClr>
              <a:buSzPts val="1800"/>
              <a:buFont typeface="Helvetica Neue"/>
              <a:buChar char="●"/>
            </a:pPr>
            <a:r>
              <a:rPr lang="sv" sz="1800">
                <a:solidFill>
                  <a:schemeClr val="lt1"/>
                </a:solidFill>
                <a:latin typeface="Helvetica Neue"/>
                <a:ea typeface="Helvetica Neue"/>
                <a:cs typeface="Helvetica Neue"/>
                <a:sym typeface="Helvetica Neue"/>
              </a:rPr>
              <a:t>Support organisations </a:t>
            </a:r>
            <a:endParaRPr sz="1800">
              <a:solidFill>
                <a:schemeClr val="lt1"/>
              </a:solidFill>
              <a:latin typeface="Helvetica Neue"/>
              <a:ea typeface="Helvetica Neue"/>
              <a:cs typeface="Helvetica Neue"/>
              <a:sym typeface="Helvetica Neue"/>
            </a:endParaRPr>
          </a:p>
          <a:p>
            <a:pPr indent="-342900" lvl="0" marL="457200" rtl="0" algn="l">
              <a:spcBef>
                <a:spcPts val="0"/>
              </a:spcBef>
              <a:spcAft>
                <a:spcPts val="0"/>
              </a:spcAft>
              <a:buClr>
                <a:schemeClr val="lt1"/>
              </a:buClr>
              <a:buSzPts val="1800"/>
              <a:buFont typeface="Helvetica Neue"/>
              <a:buChar char="●"/>
            </a:pPr>
            <a:r>
              <a:rPr lang="sv" sz="1800">
                <a:solidFill>
                  <a:schemeClr val="lt1"/>
                </a:solidFill>
                <a:latin typeface="Helvetica Neue"/>
                <a:ea typeface="Helvetica Neue"/>
                <a:cs typeface="Helvetica Neue"/>
                <a:sym typeface="Helvetica Neue"/>
              </a:rPr>
              <a:t>Partnering companies </a:t>
            </a:r>
            <a:endParaRPr sz="1800">
              <a:solidFill>
                <a:schemeClr val="lt1"/>
              </a:solidFill>
              <a:latin typeface="Helvetica Neue"/>
              <a:ea typeface="Helvetica Neue"/>
              <a:cs typeface="Helvetica Neue"/>
              <a:sym typeface="Helvetica Neue"/>
            </a:endParaRPr>
          </a:p>
          <a:p>
            <a:pPr indent="-342900" lvl="0" marL="457200" rtl="0" algn="l">
              <a:spcBef>
                <a:spcPts val="0"/>
              </a:spcBef>
              <a:spcAft>
                <a:spcPts val="0"/>
              </a:spcAft>
              <a:buClr>
                <a:schemeClr val="lt1"/>
              </a:buClr>
              <a:buSzPts val="1800"/>
              <a:buFont typeface="Helvetica Neue"/>
              <a:buChar char="●"/>
            </a:pPr>
            <a:r>
              <a:rPr lang="sv" sz="1800">
                <a:solidFill>
                  <a:schemeClr val="lt1"/>
                </a:solidFill>
                <a:latin typeface="Helvetica Neue"/>
                <a:ea typeface="Helvetica Neue"/>
                <a:cs typeface="Helvetica Neue"/>
                <a:sym typeface="Helvetica Neue"/>
              </a:rPr>
              <a:t>Clubs and organisations </a:t>
            </a:r>
            <a:endParaRPr sz="1800">
              <a:solidFill>
                <a:schemeClr val="lt1"/>
              </a:solidFill>
              <a:latin typeface="Helvetica Neue"/>
              <a:ea typeface="Helvetica Neue"/>
              <a:cs typeface="Helvetica Neue"/>
              <a:sym typeface="Helvetica Neue"/>
            </a:endParaRPr>
          </a:p>
        </p:txBody>
      </p:sp>
      <p:pic>
        <p:nvPicPr>
          <p:cNvPr id="188" name="Google Shape;188;p35"/>
          <p:cNvPicPr preferRelativeResize="0"/>
          <p:nvPr/>
        </p:nvPicPr>
        <p:blipFill>
          <a:blip r:embed="rId3">
            <a:alphaModFix/>
          </a:blip>
          <a:stretch>
            <a:fillRect/>
          </a:stretch>
        </p:blipFill>
        <p:spPr>
          <a:xfrm>
            <a:off x="4994840" y="0"/>
            <a:ext cx="4149160"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2" name="Shape 192"/>
        <p:cNvGrpSpPr/>
        <p:nvPr/>
      </p:nvGrpSpPr>
      <p:grpSpPr>
        <a:xfrm>
          <a:off x="0" y="0"/>
          <a:ext cx="0" cy="0"/>
          <a:chOff x="0" y="0"/>
          <a:chExt cx="0" cy="0"/>
        </a:xfrm>
      </p:grpSpPr>
      <p:sp>
        <p:nvSpPr>
          <p:cNvPr id="193" name="Google Shape;193;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solidFill>
                <a:schemeClr val="lt1"/>
              </a:solidFill>
              <a:latin typeface="Helvetica Neue"/>
              <a:ea typeface="Helvetica Neue"/>
              <a:cs typeface="Helvetica Neue"/>
              <a:sym typeface="Helvetica Neue"/>
            </a:endParaRPr>
          </a:p>
          <a:p>
            <a:pPr indent="0" lvl="0" marL="0" rtl="0" algn="l">
              <a:spcBef>
                <a:spcPts val="1200"/>
              </a:spcBef>
              <a:spcAft>
                <a:spcPts val="1200"/>
              </a:spcAft>
              <a:buNone/>
            </a:pPr>
            <a:r>
              <a:rPr lang="sv">
                <a:solidFill>
                  <a:schemeClr val="lt1"/>
                </a:solidFill>
                <a:latin typeface="Helvetica Neue"/>
                <a:ea typeface="Helvetica Neue"/>
                <a:cs typeface="Helvetica Neue"/>
                <a:sym typeface="Helvetica Neue"/>
              </a:rPr>
              <a:t>Zlatan as a hockey player</a:t>
            </a:r>
            <a:endParaRPr>
              <a:solidFill>
                <a:schemeClr val="lt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5"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0" y="-222250"/>
            <a:ext cx="9144003" cy="59957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0" name="Shape 70"/>
        <p:cNvGrpSpPr/>
        <p:nvPr/>
      </p:nvGrpSpPr>
      <p:grpSpPr>
        <a:xfrm>
          <a:off x="0" y="0"/>
          <a:ext cx="0" cy="0"/>
          <a:chOff x="0" y="0"/>
          <a:chExt cx="0" cy="0"/>
        </a:xfrm>
      </p:grpSpPr>
      <p:sp>
        <p:nvSpPr>
          <p:cNvPr id="71" name="Google Shape;71;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2" name="Google Shape;72;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sv" sz="1600">
                <a:solidFill>
                  <a:schemeClr val="lt1"/>
                </a:solidFill>
                <a:highlight>
                  <a:schemeClr val="dk1"/>
                </a:highlight>
                <a:latin typeface="Times New Roman"/>
                <a:ea typeface="Times New Roman"/>
                <a:cs typeface="Times New Roman"/>
                <a:sym typeface="Times New Roman"/>
              </a:rPr>
              <a:t>“Society is changing, Canada is changing. You can name any options that people have these days. It’s not like in the past when hockey could just put an ad in the paper and people would sign up. This is the first time hockey has had to market itself, that’s where we’re at.”</a:t>
            </a:r>
            <a:endParaRPr sz="1700">
              <a:solidFill>
                <a:schemeClr val="lt1"/>
              </a:solidFill>
              <a:highlight>
                <a:schemeClr val="dk1"/>
              </a:highlight>
              <a:latin typeface="Helvetica Neue"/>
              <a:ea typeface="Helvetica Neue"/>
              <a:cs typeface="Helvetica Neue"/>
              <a:sym typeface="Helvetica Neue"/>
            </a:endParaRPr>
          </a:p>
          <a:p>
            <a:pPr indent="0" lvl="0" marL="0" rtl="0" algn="l">
              <a:spcBef>
                <a:spcPts val="1200"/>
              </a:spcBef>
              <a:spcAft>
                <a:spcPts val="1200"/>
              </a:spcAft>
              <a:buNone/>
            </a:pPr>
            <a:r>
              <a:rPr lang="sv" sz="1300">
                <a:solidFill>
                  <a:schemeClr val="lt1"/>
                </a:solidFill>
                <a:latin typeface="Helvetica Neue"/>
                <a:ea typeface="Helvetica Neue"/>
                <a:cs typeface="Helvetica Neue"/>
                <a:sym typeface="Helvetica Neue"/>
              </a:rPr>
              <a:t>Ontario Minor Hockey Association </a:t>
            </a:r>
            <a:endParaRPr sz="1300">
              <a:solidFill>
                <a:schemeClr val="lt1"/>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6" name="Shape 76"/>
        <p:cNvGrpSpPr/>
        <p:nvPr/>
      </p:nvGrpSpPr>
      <p:grpSpPr>
        <a:xfrm>
          <a:off x="0" y="0"/>
          <a:ext cx="0" cy="0"/>
          <a:chOff x="0" y="0"/>
          <a:chExt cx="0" cy="0"/>
        </a:xfrm>
      </p:grpSpPr>
      <p:sp>
        <p:nvSpPr>
          <p:cNvPr id="77" name="Google Shape;77;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8" name="Google Shape;78;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v" sz="1500">
                <a:solidFill>
                  <a:schemeClr val="lt1"/>
                </a:solidFill>
                <a:highlight>
                  <a:schemeClr val="dk1"/>
                </a:highlight>
                <a:latin typeface="Helvetica Neue"/>
                <a:ea typeface="Helvetica Neue"/>
                <a:cs typeface="Helvetica Neue"/>
                <a:sym typeface="Helvetica Neue"/>
              </a:rPr>
              <a:t>The organization’s registration has declined in recent years. </a:t>
            </a:r>
            <a:endParaRPr sz="1500">
              <a:solidFill>
                <a:schemeClr val="lt1"/>
              </a:solidFill>
              <a:highlight>
                <a:schemeClr val="dk1"/>
              </a:highlight>
              <a:latin typeface="Helvetica Neue"/>
              <a:ea typeface="Helvetica Neue"/>
              <a:cs typeface="Helvetica Neue"/>
              <a:sym typeface="Helvetica Neue"/>
            </a:endParaRPr>
          </a:p>
          <a:p>
            <a:pPr indent="0" lvl="0" marL="0" rtl="0" algn="l">
              <a:spcBef>
                <a:spcPts val="1200"/>
              </a:spcBef>
              <a:spcAft>
                <a:spcPts val="0"/>
              </a:spcAft>
              <a:buNone/>
            </a:pPr>
            <a:r>
              <a:rPr lang="sv" sz="1500">
                <a:solidFill>
                  <a:schemeClr val="lt1"/>
                </a:solidFill>
                <a:highlight>
                  <a:schemeClr val="dk1"/>
                </a:highlight>
                <a:latin typeface="Helvetica Neue"/>
                <a:ea typeface="Helvetica Neue"/>
                <a:cs typeface="Helvetica Neue"/>
                <a:sym typeface="Helvetica Neue"/>
              </a:rPr>
              <a:t>The numbers were at 92,650 in 2015 and 89,400 in 2019.</a:t>
            </a:r>
            <a:endParaRPr sz="1500">
              <a:solidFill>
                <a:schemeClr val="lt1"/>
              </a:solidFill>
              <a:highlight>
                <a:schemeClr val="dk1"/>
              </a:highlight>
              <a:latin typeface="Helvetica Neue"/>
              <a:ea typeface="Helvetica Neue"/>
              <a:cs typeface="Helvetica Neue"/>
              <a:sym typeface="Helvetica Neue"/>
            </a:endParaRPr>
          </a:p>
          <a:p>
            <a:pPr indent="0" lvl="0" marL="0" rtl="0" algn="l">
              <a:spcBef>
                <a:spcPts val="1200"/>
              </a:spcBef>
              <a:spcAft>
                <a:spcPts val="0"/>
              </a:spcAft>
              <a:buNone/>
            </a:pPr>
            <a:r>
              <a:t/>
            </a:r>
            <a:endParaRPr sz="1600">
              <a:solidFill>
                <a:schemeClr val="lt1"/>
              </a:solidFill>
              <a:latin typeface="Helvetica Neue"/>
              <a:ea typeface="Helvetica Neue"/>
              <a:cs typeface="Helvetica Neue"/>
              <a:sym typeface="Helvetica Neue"/>
            </a:endParaRPr>
          </a:p>
          <a:p>
            <a:pPr indent="0" lvl="0" marL="0" rtl="0" algn="l">
              <a:spcBef>
                <a:spcPts val="1200"/>
              </a:spcBef>
              <a:spcAft>
                <a:spcPts val="1200"/>
              </a:spcAft>
              <a:buNone/>
            </a:pPr>
            <a:r>
              <a:rPr lang="sv" sz="1300">
                <a:solidFill>
                  <a:schemeClr val="lt1"/>
                </a:solidFill>
                <a:latin typeface="Helvetica Neue"/>
                <a:ea typeface="Helvetica Neue"/>
                <a:cs typeface="Helvetica Neue"/>
                <a:sym typeface="Helvetica Neue"/>
              </a:rPr>
              <a:t>Ontario Minor Hockey Association </a:t>
            </a:r>
            <a:endParaRPr sz="1300">
              <a:solidFill>
                <a:schemeClr val="lt1"/>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2" name="Shape 82"/>
        <p:cNvGrpSpPr/>
        <p:nvPr/>
      </p:nvGrpSpPr>
      <p:grpSpPr>
        <a:xfrm>
          <a:off x="0" y="0"/>
          <a:ext cx="0" cy="0"/>
          <a:chOff x="0" y="0"/>
          <a:chExt cx="0" cy="0"/>
        </a:xfrm>
      </p:grpSpPr>
      <p:sp>
        <p:nvSpPr>
          <p:cNvPr id="83" name="Google Shape;83;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4" name="Google Shape;84;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v" sz="1600">
                <a:solidFill>
                  <a:schemeClr val="lt1"/>
                </a:solidFill>
                <a:highlight>
                  <a:schemeClr val="dk1"/>
                </a:highlight>
                <a:latin typeface="Helvetica Neue"/>
                <a:ea typeface="Helvetica Neue"/>
                <a:cs typeface="Helvetica Neue"/>
                <a:sym typeface="Helvetica Neue"/>
              </a:rPr>
              <a:t>“Even before the pandemic, we recognized that it’s not an automatic that, because we’re in Canada, people will sign their kids up for hockey,” </a:t>
            </a:r>
            <a:endParaRPr sz="1700">
              <a:solidFill>
                <a:schemeClr val="lt1"/>
              </a:solidFill>
              <a:highlight>
                <a:schemeClr val="dk1"/>
              </a:highlight>
              <a:latin typeface="Helvetica Neue"/>
              <a:ea typeface="Helvetica Neue"/>
              <a:cs typeface="Helvetica Neue"/>
              <a:sym typeface="Helvetica Neue"/>
            </a:endParaRPr>
          </a:p>
          <a:p>
            <a:pPr indent="0" lvl="0" marL="0" rtl="0" algn="l">
              <a:spcBef>
                <a:spcPts val="1200"/>
              </a:spcBef>
              <a:spcAft>
                <a:spcPts val="0"/>
              </a:spcAft>
              <a:buNone/>
            </a:pPr>
            <a:r>
              <a:t/>
            </a:r>
            <a:endParaRPr sz="1600">
              <a:solidFill>
                <a:schemeClr val="lt1"/>
              </a:solidFill>
              <a:latin typeface="Helvetica Neue"/>
              <a:ea typeface="Helvetica Neue"/>
              <a:cs typeface="Helvetica Neue"/>
              <a:sym typeface="Helvetica Neue"/>
            </a:endParaRPr>
          </a:p>
          <a:p>
            <a:pPr indent="0" lvl="0" marL="0" rtl="0" algn="l">
              <a:spcBef>
                <a:spcPts val="1200"/>
              </a:spcBef>
              <a:spcAft>
                <a:spcPts val="1200"/>
              </a:spcAft>
              <a:buNone/>
            </a:pPr>
            <a:r>
              <a:rPr lang="sv" sz="1300">
                <a:solidFill>
                  <a:schemeClr val="lt1"/>
                </a:solidFill>
                <a:latin typeface="Helvetica Neue"/>
                <a:ea typeface="Helvetica Neue"/>
                <a:cs typeface="Helvetica Neue"/>
                <a:sym typeface="Helvetica Neue"/>
              </a:rPr>
              <a:t>Ontario Minor Hockey Association </a:t>
            </a:r>
            <a:endParaRPr sz="1300">
              <a:solidFill>
                <a:schemeClr val="lt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8" name="Shape 88"/>
        <p:cNvGrpSpPr/>
        <p:nvPr/>
      </p:nvGrpSpPr>
      <p:grpSpPr>
        <a:xfrm>
          <a:off x="0" y="0"/>
          <a:ext cx="0" cy="0"/>
          <a:chOff x="0" y="0"/>
          <a:chExt cx="0" cy="0"/>
        </a:xfrm>
      </p:grpSpPr>
      <p:sp>
        <p:nvSpPr>
          <p:cNvPr id="89" name="Google Shape;89;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v">
                <a:solidFill>
                  <a:schemeClr val="lt1"/>
                </a:solidFill>
                <a:latin typeface="Helvetica Neue"/>
                <a:ea typeface="Helvetica Neue"/>
                <a:cs typeface="Helvetica Neue"/>
                <a:sym typeface="Helvetica Neue"/>
              </a:rPr>
              <a:t>culture or capital? </a:t>
            </a:r>
            <a:endParaRPr>
              <a:solidFill>
                <a:schemeClr val="lt1"/>
              </a:solidFill>
              <a:latin typeface="Helvetica Neue"/>
              <a:ea typeface="Helvetica Neue"/>
              <a:cs typeface="Helvetica Neue"/>
              <a:sym typeface="Helvetica Neue"/>
            </a:endParaRPr>
          </a:p>
        </p:txBody>
      </p:sp>
      <p:pic>
        <p:nvPicPr>
          <p:cNvPr id="90" name="Google Shape;90;p19"/>
          <p:cNvPicPr preferRelativeResize="0"/>
          <p:nvPr/>
        </p:nvPicPr>
        <p:blipFill>
          <a:blip r:embed="rId3">
            <a:alphaModFix/>
          </a:blip>
          <a:stretch>
            <a:fillRect/>
          </a:stretch>
        </p:blipFill>
        <p:spPr>
          <a:xfrm>
            <a:off x="5715850" y="0"/>
            <a:ext cx="3428160"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4" name="Shape 94"/>
        <p:cNvGrpSpPr/>
        <p:nvPr/>
      </p:nvGrpSpPr>
      <p:grpSpPr>
        <a:xfrm>
          <a:off x="0" y="0"/>
          <a:ext cx="0" cy="0"/>
          <a:chOff x="0" y="0"/>
          <a:chExt cx="0" cy="0"/>
        </a:xfrm>
      </p:grpSpPr>
      <p:sp>
        <p:nvSpPr>
          <p:cNvPr id="95" name="Google Shape;95;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200">
              <a:solidFill>
                <a:schemeClr val="dk1"/>
              </a:solidFill>
              <a:latin typeface="Courier New"/>
              <a:ea typeface="Courier New"/>
              <a:cs typeface="Courier New"/>
              <a:sym typeface="Courier New"/>
            </a:endParaRPr>
          </a:p>
          <a:p>
            <a:pPr indent="0" lvl="0" marL="0" rtl="0" algn="l">
              <a:spcBef>
                <a:spcPts val="0"/>
              </a:spcBef>
              <a:spcAft>
                <a:spcPts val="0"/>
              </a:spcAft>
              <a:buNone/>
            </a:pPr>
            <a:r>
              <a:rPr lang="sv">
                <a:solidFill>
                  <a:schemeClr val="lt1"/>
                </a:solidFill>
                <a:latin typeface="Helvetica Neue"/>
                <a:ea typeface="Helvetica Neue"/>
                <a:cs typeface="Helvetica Neue"/>
                <a:sym typeface="Helvetica Neue"/>
              </a:rPr>
              <a:t>Who</a:t>
            </a:r>
            <a:r>
              <a:rPr lang="sv">
                <a:solidFill>
                  <a:schemeClr val="lt1"/>
                </a:solidFill>
                <a:latin typeface="Helvetica Neue"/>
                <a:ea typeface="Helvetica Neue"/>
                <a:cs typeface="Helvetica Neue"/>
                <a:sym typeface="Helvetica Neue"/>
              </a:rPr>
              <a:t> are we talking about? </a:t>
            </a:r>
            <a:endParaRPr>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sz="14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4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4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4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200">
              <a:solidFill>
                <a:schemeClr val="dk1"/>
              </a:solidFill>
              <a:latin typeface="Courier New"/>
              <a:ea typeface="Courier New"/>
              <a:cs typeface="Courier New"/>
              <a:sym typeface="Courier New"/>
            </a:endParaRPr>
          </a:p>
          <a:p>
            <a:pPr indent="0" lvl="0" marL="0" rtl="0" algn="l">
              <a:spcBef>
                <a:spcPts val="0"/>
              </a:spcBef>
              <a:spcAft>
                <a:spcPts val="1200"/>
              </a:spcAft>
              <a:buNone/>
            </a:pPr>
            <a:r>
              <a:t/>
            </a: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9" name="Shape 99"/>
        <p:cNvGrpSpPr/>
        <p:nvPr/>
      </p:nvGrpSpPr>
      <p:grpSpPr>
        <a:xfrm>
          <a:off x="0" y="0"/>
          <a:ext cx="0" cy="0"/>
          <a:chOff x="0" y="0"/>
          <a:chExt cx="0" cy="0"/>
        </a:xfrm>
      </p:grpSpPr>
      <p:sp>
        <p:nvSpPr>
          <p:cNvPr id="100" name="Google Shape;100;p21"/>
          <p:cNvSpPr txBox="1"/>
          <p:nvPr/>
        </p:nvSpPr>
        <p:spPr>
          <a:xfrm>
            <a:off x="2243675" y="2434175"/>
            <a:ext cx="609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1" name="Google Shape;101;p21"/>
          <p:cNvSpPr txBox="1"/>
          <p:nvPr/>
        </p:nvSpPr>
        <p:spPr>
          <a:xfrm>
            <a:off x="624425" y="380975"/>
            <a:ext cx="7365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v" sz="1800">
                <a:solidFill>
                  <a:schemeClr val="lt1"/>
                </a:solidFill>
                <a:latin typeface="Helvetica Neue"/>
                <a:ea typeface="Helvetica Neue"/>
                <a:cs typeface="Helvetica Neue"/>
                <a:sym typeface="Helvetica Neue"/>
              </a:rPr>
              <a:t>According to the SCB Sweden will hold a steady state of around 25% of its population being born outside of the country up until 2070. </a:t>
            </a:r>
            <a:endParaRPr sz="1800">
              <a:solidFill>
                <a:schemeClr val="lt1"/>
              </a:solidFill>
              <a:latin typeface="Helvetica Neue"/>
              <a:ea typeface="Helvetica Neue"/>
              <a:cs typeface="Helvetica Neue"/>
              <a:sym typeface="Helvetica Neue"/>
            </a:endParaRPr>
          </a:p>
        </p:txBody>
      </p:sp>
      <p:pic>
        <p:nvPicPr>
          <p:cNvPr id="102" name="Google Shape;102;p21"/>
          <p:cNvPicPr preferRelativeResize="0"/>
          <p:nvPr/>
        </p:nvPicPr>
        <p:blipFill>
          <a:blip r:embed="rId3">
            <a:alphaModFix/>
          </a:blip>
          <a:stretch>
            <a:fillRect/>
          </a:stretch>
        </p:blipFill>
        <p:spPr>
          <a:xfrm>
            <a:off x="1783463" y="1356283"/>
            <a:ext cx="5577074" cy="3395641"/>
          </a:xfrm>
          <a:prstGeom prst="rect">
            <a:avLst/>
          </a:prstGeom>
          <a:noFill/>
          <a:ln>
            <a:noFill/>
          </a:ln>
        </p:spPr>
      </p:pic>
      <p:cxnSp>
        <p:nvCxnSpPr>
          <p:cNvPr id="103" name="Google Shape;103;p21"/>
          <p:cNvCxnSpPr/>
          <p:nvPr/>
        </p:nvCxnSpPr>
        <p:spPr>
          <a:xfrm>
            <a:off x="2095500" y="3164425"/>
            <a:ext cx="5016600" cy="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