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819" r:id="rId3"/>
  </p:sldMasterIdLst>
  <p:notesMasterIdLst>
    <p:notesMasterId r:id="rId17"/>
  </p:notesMasterIdLst>
  <p:handoutMasterIdLst>
    <p:handoutMasterId r:id="rId18"/>
  </p:handoutMasterIdLst>
  <p:sldIdLst>
    <p:sldId id="1125" r:id="rId4"/>
    <p:sldId id="1301" r:id="rId5"/>
    <p:sldId id="1313" r:id="rId6"/>
    <p:sldId id="1314" r:id="rId7"/>
    <p:sldId id="1315" r:id="rId8"/>
    <p:sldId id="1317" r:id="rId9"/>
    <p:sldId id="1316" r:id="rId10"/>
    <p:sldId id="1318" r:id="rId11"/>
    <p:sldId id="1319" r:id="rId12"/>
    <p:sldId id="1320" r:id="rId13"/>
    <p:sldId id="1307" r:id="rId14"/>
    <p:sldId id="1321" r:id="rId15"/>
    <p:sldId id="1312" r:id="rId16"/>
  </p:sldIdLst>
  <p:sldSz cx="12192000" cy="6858000"/>
  <p:notesSz cx="6797675" cy="9926638"/>
  <p:custDataLst>
    <p:tags r:id="rId19"/>
  </p:custDataLst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Introduction" id="{D86586FF-911A-4769-B6B1-859C4699AB4E}">
          <p14:sldIdLst>
            <p14:sldId id="1125"/>
            <p14:sldId id="1301"/>
            <p14:sldId id="1313"/>
            <p14:sldId id="1314"/>
            <p14:sldId id="1315"/>
            <p14:sldId id="1317"/>
            <p14:sldId id="1316"/>
            <p14:sldId id="1318"/>
            <p14:sldId id="1319"/>
            <p14:sldId id="1320"/>
            <p14:sldId id="1307"/>
            <p14:sldId id="1321"/>
            <p14:sldId id="1312"/>
          </p14:sldIdLst>
        </p14:section>
      </p14:sectionLst>
    </p:ext>
    <p:ext uri="{EFAFB233-063F-42B5-8137-9DF3F51BA10A}">
      <p15:sldGuideLst xmlns:p15="http://schemas.microsoft.com/office/powerpoint/2012/main">
        <p15:guide id="2" orient="horz" pos="958" userDrawn="1">
          <p15:clr>
            <a:srgbClr val="A4A3A4"/>
          </p15:clr>
        </p15:guide>
        <p15:guide id="3" orient="horz" pos="164" userDrawn="1">
          <p15:clr>
            <a:srgbClr val="A4A3A4"/>
          </p15:clr>
        </p15:guide>
        <p15:guide id="4" orient="horz" pos="4269" userDrawn="1">
          <p15:clr>
            <a:srgbClr val="A4A3A4"/>
          </p15:clr>
        </p15:guide>
        <p15:guide id="5" pos="7413" userDrawn="1">
          <p15:clr>
            <a:srgbClr val="A4A3A4"/>
          </p15:clr>
        </p15:guide>
        <p15:guide id="6" pos="302" userDrawn="1">
          <p15:clr>
            <a:srgbClr val="A4A3A4"/>
          </p15:clr>
        </p15:guide>
        <p15:guide id="7" pos="2502" userDrawn="1">
          <p15:clr>
            <a:srgbClr val="A4A3A4"/>
          </p15:clr>
        </p15:guide>
        <p15:guide id="8" pos="7265" userDrawn="1">
          <p15:clr>
            <a:srgbClr val="A4A3A4"/>
          </p15:clr>
        </p15:guide>
        <p15:guide id="9" pos="1118" userDrawn="1">
          <p15:clr>
            <a:srgbClr val="A4A3A4"/>
          </p15:clr>
        </p15:guide>
        <p15:guide id="10" orient="horz" pos="210" userDrawn="1">
          <p15:clr>
            <a:srgbClr val="A4A3A4"/>
          </p15:clr>
        </p15:guide>
        <p15:guide id="11" orient="horz" pos="2591" userDrawn="1">
          <p15:clr>
            <a:srgbClr val="A4A3A4"/>
          </p15:clr>
        </p15:guide>
        <p15:guide id="12" orient="horz" pos="4178" userDrawn="1">
          <p15:clr>
            <a:srgbClr val="A4A3A4"/>
          </p15:clr>
        </p15:guide>
        <p15:guide id="13" orient="horz" pos="2205" userDrawn="1">
          <p15:clr>
            <a:srgbClr val="A4A3A4"/>
          </p15:clr>
        </p15:guide>
        <p15:guide id="15" orient="horz" pos="2682" userDrawn="1">
          <p15:clr>
            <a:srgbClr val="A4A3A4"/>
          </p15:clr>
        </p15:guide>
        <p15:guide id="16" orient="horz" pos="2886" userDrawn="1">
          <p15:clr>
            <a:srgbClr val="A4A3A4"/>
          </p15:clr>
        </p15:guide>
        <p15:guide id="17" pos="7443">
          <p15:clr>
            <a:srgbClr val="A4A3A4"/>
          </p15:clr>
        </p15:guide>
        <p15:guide id="18" pos="211" userDrawn="1">
          <p15:clr>
            <a:srgbClr val="A4A3A4"/>
          </p15:clr>
        </p15:guide>
        <p15:guide id="19" pos="393" userDrawn="1">
          <p15:clr>
            <a:srgbClr val="A4A3A4"/>
          </p15:clr>
        </p15:guide>
        <p15:guide id="20" pos="2026" userDrawn="1">
          <p15:clr>
            <a:srgbClr val="A4A3A4"/>
          </p15:clr>
        </p15:guide>
        <p15:guide id="21" pos="2933" userDrawn="1">
          <p15:clr>
            <a:srgbClr val="A4A3A4"/>
          </p15:clr>
        </p15:guide>
        <p15:guide id="22" pos="2366" userDrawn="1">
          <p15:clr>
            <a:srgbClr val="A4A3A4"/>
          </p15:clr>
        </p15:guide>
        <p15:guide id="23" pos="688" userDrawn="1">
          <p15:clr>
            <a:srgbClr val="A4A3A4"/>
          </p15:clr>
        </p15:guide>
        <p15:guide id="24" pos="5722" userDrawn="1">
          <p15:clr>
            <a:srgbClr val="A4A3A4"/>
          </p15:clr>
        </p15:guide>
        <p15:guide id="25" pos="36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reyer, Dominik" initials="SD" lastIdx="2" clrIdx="0">
    <p:extLst>
      <p:ext uri="{19B8F6BF-5375-455C-9EA6-DF929625EA0E}">
        <p15:presenceInfo xmlns:p15="http://schemas.microsoft.com/office/powerpoint/2012/main" userId="S::dominik.schreyer@whu.edu::8e57d644-6fc1-4733-85b8-04d531d5ecd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44D5"/>
    <a:srgbClr val="00A5DF"/>
    <a:srgbClr val="0937A1"/>
    <a:srgbClr val="FE4FDC"/>
    <a:srgbClr val="FA3CD2"/>
    <a:srgbClr val="000000"/>
    <a:srgbClr val="485C9B"/>
    <a:srgbClr val="DE003E"/>
    <a:srgbClr val="2C4592"/>
    <a:srgbClr val="D885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8" autoAdjust="0"/>
    <p:restoredTop sz="72380" autoAdjust="0"/>
  </p:normalViewPr>
  <p:slideViewPr>
    <p:cSldViewPr snapToGrid="0" snapToObjects="1">
      <p:cViewPr varScale="1">
        <p:scale>
          <a:sx n="77" d="100"/>
          <a:sy n="77" d="100"/>
        </p:scale>
        <p:origin x="1092" y="40"/>
      </p:cViewPr>
      <p:guideLst>
        <p:guide orient="horz" pos="958"/>
        <p:guide orient="horz" pos="164"/>
        <p:guide orient="horz" pos="4269"/>
        <p:guide pos="7413"/>
        <p:guide pos="302"/>
        <p:guide pos="2502"/>
        <p:guide pos="7265"/>
        <p:guide pos="1118"/>
        <p:guide orient="horz" pos="210"/>
        <p:guide orient="horz" pos="2591"/>
        <p:guide orient="horz" pos="4178"/>
        <p:guide orient="horz" pos="2205"/>
        <p:guide orient="horz" pos="2682"/>
        <p:guide orient="horz" pos="2886"/>
        <p:guide pos="7443"/>
        <p:guide pos="211"/>
        <p:guide pos="393"/>
        <p:guide pos="2026"/>
        <p:guide pos="2933"/>
        <p:guide pos="2366"/>
        <p:guide pos="688"/>
        <p:guide pos="5722"/>
        <p:guide pos="3636"/>
      </p:guideLst>
    </p:cSldViewPr>
  </p:slideViewPr>
  <p:outlineViewPr>
    <p:cViewPr>
      <p:scale>
        <a:sx n="33" d="100"/>
        <a:sy n="33" d="100"/>
      </p:scale>
      <p:origin x="0" y="93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-608"/>
    </p:cViewPr>
  </p:sorterViewPr>
  <p:notesViewPr>
    <p:cSldViewPr snapToObjects="1">
      <p:cViewPr varScale="1">
        <p:scale>
          <a:sx n="76" d="100"/>
          <a:sy n="76" d="100"/>
        </p:scale>
        <p:origin x="-3318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1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5300"/>
          </a:xfrm>
          <a:prstGeom prst="rect">
            <a:avLst/>
          </a:prstGeom>
        </p:spPr>
        <p:txBody>
          <a:bodyPr vert="horz" lIns="90946" tIns="45474" rIns="90946" bIns="45474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1277" y="1"/>
            <a:ext cx="2944813" cy="495300"/>
          </a:xfrm>
          <a:prstGeom prst="rect">
            <a:avLst/>
          </a:prstGeom>
        </p:spPr>
        <p:txBody>
          <a:bodyPr vert="horz" lIns="90946" tIns="45474" rIns="90946" bIns="45474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9D2F577-BD7E-49CD-AA9F-B72C58996C62}" type="datetimeFigureOut">
              <a:rPr lang="de-DE"/>
              <a:pPr>
                <a:defRPr/>
              </a:pPr>
              <a:t>14.04.2025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2"/>
            <a:ext cx="2946400" cy="495300"/>
          </a:xfrm>
          <a:prstGeom prst="rect">
            <a:avLst/>
          </a:prstGeom>
        </p:spPr>
        <p:txBody>
          <a:bodyPr vert="horz" lIns="90946" tIns="45474" rIns="90946" bIns="45474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1277" y="9429752"/>
            <a:ext cx="2944813" cy="495300"/>
          </a:xfrm>
          <a:prstGeom prst="rect">
            <a:avLst/>
          </a:prstGeom>
        </p:spPr>
        <p:txBody>
          <a:bodyPr vert="horz" wrap="square" lIns="90946" tIns="45474" rIns="90946" bIns="4547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C0642B5-4A91-43F1-8658-E360099D9D47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7243090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42" tIns="45473" rIns="90942" bIns="4547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7" y="1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42" tIns="45473" rIns="90942" bIns="4547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5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39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40" y="4714877"/>
            <a:ext cx="5437187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42" tIns="45473" rIns="90942" bIns="454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2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42" tIns="45473" rIns="90942" bIns="4547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7" y="9429752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42" tIns="45473" rIns="90942" bIns="4547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8FEB434-D596-4A9D-9AFE-FAAC81C6F0F2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7911799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Hello and </a:t>
            </a: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morning</a:t>
            </a:r>
            <a:r>
              <a:rPr lang="de-DE" dirty="0"/>
              <a:t> from </a:t>
            </a:r>
            <a:r>
              <a:rPr lang="de-DE" dirty="0" err="1"/>
              <a:t>my</a:t>
            </a:r>
            <a:r>
              <a:rPr lang="de-DE" dirty="0"/>
              <a:t> </a:t>
            </a:r>
            <a:r>
              <a:rPr lang="de-DE" dirty="0" err="1"/>
              <a:t>side</a:t>
            </a:r>
            <a:r>
              <a:rPr lang="de-DE" dirty="0"/>
              <a:t>, </a:t>
            </a:r>
            <a:r>
              <a:rPr lang="de-DE" dirty="0" err="1"/>
              <a:t>too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FEB434-D596-4A9D-9AFE-FAAC81C6F0F2}" type="slidenum">
              <a:rPr lang="de-DE" altLang="en-US" smtClean="0"/>
              <a:pPr/>
              <a:t>1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090328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C04D4-99F9-B54B-E564-234AA7115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C22DB42-968E-8605-E083-AF4EDE7807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EB0392A-C3B0-8CEF-7722-8CBAA9F087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Dare.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brings us </a:t>
            </a:r>
            <a:r>
              <a:rPr lang="en-US" b="1" dirty="0"/>
              <a:t>full circle</a:t>
            </a:r>
            <a:r>
              <a:rPr lang="en-US" dirty="0"/>
              <a:t>, if you will.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I said at the beginning, </a:t>
            </a:r>
            <a:r>
              <a:rPr lang="en-US" b="1" dirty="0"/>
              <a:t>women’s sports are often perceived as something less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one reason for that is simple: </a:t>
            </a:r>
            <a:r>
              <a:rPr lang="en-US" b="1" dirty="0"/>
              <a:t>It’s often just more of the same.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It’s Hockey. But now Women’s play it.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And, don’t get me wrong, that’s great. And fair, even, if we want to go down that road.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But is it a better product? Is it one that will sell?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 truly </a:t>
            </a:r>
            <a:r>
              <a:rPr lang="en-US" b="1" dirty="0"/>
              <a:t>differentiate</a:t>
            </a:r>
            <a:r>
              <a:rPr lang="en-US" dirty="0"/>
              <a:t>, I believe </a:t>
            </a:r>
            <a:r>
              <a:rPr lang="en-US" b="1" dirty="0"/>
              <a:t>women’s sports executives need to leave the trodden path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let’s be honest: There’s a </a:t>
            </a:r>
            <a:r>
              <a:rPr lang="en-US" b="1" dirty="0"/>
              <a:t>lack of ambition</a:t>
            </a:r>
            <a:r>
              <a:rPr lang="en-US" dirty="0"/>
              <a:t> out there. A lack of </a:t>
            </a:r>
            <a:r>
              <a:rPr lang="en-US" b="1" dirty="0"/>
              <a:t>fresh takes</a:t>
            </a:r>
            <a:r>
              <a:rPr lang="en-US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And, speaking about integration, that’s a missed opportunity.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Because by becoming </a:t>
            </a:r>
            <a:r>
              <a:rPr lang="en-US" b="1" dirty="0"/>
              <a:t>bolder</a:t>
            </a:r>
            <a:r>
              <a:rPr lang="en-US" dirty="0"/>
              <a:t>, women’s sports could actually solve a problem for </a:t>
            </a:r>
            <a:r>
              <a:rPr lang="en-US" b="1" dirty="0"/>
              <a:t>integrated clubs</a:t>
            </a:r>
            <a:r>
              <a:rPr lang="en-US" dirty="0"/>
              <a:t> —</a:t>
            </a:r>
            <a:br>
              <a:rPr lang="en-US" dirty="0"/>
            </a:br>
            <a:r>
              <a:rPr lang="en-US" dirty="0"/>
              <a:t>all of which are facing the classic </a:t>
            </a:r>
            <a:r>
              <a:rPr lang="en-US" b="1" dirty="0"/>
              <a:t>innovator’s dilemma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Let me explain.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clubs I showed you earlier — they’re already in </a:t>
            </a:r>
            <a:r>
              <a:rPr lang="en-US" b="1" dirty="0"/>
              <a:t>high demand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when you’re successful, it’s </a:t>
            </a:r>
            <a:r>
              <a:rPr lang="en-US" b="1" dirty="0"/>
              <a:t>hard to change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 stay competitive, they have to keep catering to the needs of their </a:t>
            </a:r>
            <a:r>
              <a:rPr lang="en-US" b="1" dirty="0"/>
              <a:t>core clientele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those fans? They’re </a:t>
            </a:r>
            <a:r>
              <a:rPr lang="en-US" b="1" dirty="0"/>
              <a:t>resistant to innovation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few weeks ago, I asked ticketing managers for an EVENTIM workshop about the likelihood of several ticketing innovations becoming mainstream: </a:t>
            </a:r>
            <a:r>
              <a:rPr lang="en-US" b="1" dirty="0"/>
              <a:t>Blockchain</a:t>
            </a:r>
            <a:r>
              <a:rPr lang="en-US" dirty="0"/>
              <a:t> tickets, </a:t>
            </a:r>
            <a:r>
              <a:rPr lang="en-US" b="1" dirty="0"/>
              <a:t>dynamic pricing</a:t>
            </a:r>
            <a:r>
              <a:rPr lang="en-US" dirty="0"/>
              <a:t>, </a:t>
            </a:r>
            <a:r>
              <a:rPr lang="en-US" b="1" dirty="0"/>
              <a:t>virtual experiences</a:t>
            </a:r>
            <a:r>
              <a:rPr lang="en-US" dirty="0"/>
              <a:t>, </a:t>
            </a:r>
            <a:r>
              <a:rPr lang="en-US" b="1" dirty="0"/>
              <a:t>biometric access</a:t>
            </a:r>
            <a:r>
              <a:rPr lang="en-US" dirty="0"/>
              <a:t>—you name it.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the answer was almost always the same: </a:t>
            </a:r>
            <a:r>
              <a:rPr lang="en-US" b="1" dirty="0"/>
              <a:t>“Our fans don’t want that.”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But here’s the thing: </a:t>
            </a:r>
            <a:r>
              <a:rPr lang="en-US" b="1" dirty="0"/>
              <a:t>Those fans are aging.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the next generation — </a:t>
            </a:r>
            <a:r>
              <a:rPr lang="en-US" b="1" dirty="0"/>
              <a:t>Gen Z</a:t>
            </a:r>
            <a:r>
              <a:rPr lang="en-US" dirty="0"/>
              <a:t> — wants something </a:t>
            </a:r>
            <a:r>
              <a:rPr lang="en-US" b="1" dirty="0"/>
              <a:t>different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They’re looking for: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Experiences</a:t>
            </a:r>
            <a:r>
              <a:rPr lang="en-US" dirty="0"/>
              <a:t>, not just 90 minutes.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Stars</a:t>
            </a:r>
            <a:r>
              <a:rPr lang="en-US" dirty="0"/>
              <a:t>, not just teams.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Highlights</a:t>
            </a:r>
            <a:r>
              <a:rPr lang="en-US" dirty="0"/>
              <a:t>, not full matches.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here’s a striking data point: In the U.S., </a:t>
            </a:r>
            <a:r>
              <a:rPr lang="en-US" b="1" dirty="0"/>
              <a:t>every second Gen Z person has never attended a live sporting event</a:t>
            </a:r>
            <a:r>
              <a:rPr lang="en-US" dirty="0"/>
              <a:t>. </a:t>
            </a:r>
            <a:r>
              <a:rPr lang="en-US" b="1" dirty="0"/>
              <a:t>Never.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But they’re </a:t>
            </a:r>
            <a:r>
              <a:rPr lang="en-US" b="1" dirty="0"/>
              <a:t>somewhere</a:t>
            </a:r>
            <a:r>
              <a:rPr lang="en-US" dirty="0"/>
              <a:t> — on TikTok, on YouTube, on whatever comes next. And </a:t>
            </a:r>
            <a:r>
              <a:rPr lang="en-US" b="1" dirty="0"/>
              <a:t>you need to be there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Tackle them. Do it differently.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that one day, it’s not the women’s teams learning from the men — but </a:t>
            </a:r>
            <a:r>
              <a:rPr lang="en-US" b="1" dirty="0"/>
              <a:t>the men’s teams learning from you</a:t>
            </a:r>
            <a:r>
              <a:rPr lang="en-US" dirty="0"/>
              <a:t>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BD72C35-861D-B738-3390-55376A2588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FEB434-D596-4A9D-9AFE-FAAC81C6F0F2}" type="slidenum">
              <a:rPr lang="de-DE" altLang="en-US" smtClean="0"/>
              <a:pPr/>
              <a:t>10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681977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8A0E2-3866-63DC-7FB3-F6B11661F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DF04CF3-EC7E-4CFF-4CDE-BA9AB83650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BFEFA9B-C127-887F-68A3-00F66759BD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that’s already everything I wanted to share.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608E060-9605-C3D8-90B9-89D65231A0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FEB434-D596-4A9D-9AFE-FAAC81C6F0F2}" type="slidenum">
              <a:rPr lang="de-DE" altLang="en-US" smtClean="0"/>
              <a:pPr/>
              <a:t>11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499152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7D4ED-612E-393E-8B0A-1FD1B7C49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463F58F-E82B-B133-1609-CE378DEC32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2518CC3-116C-144F-46FB-6AD8B377D8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I hope, that someday, women’s sports is a positive association.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Let’s see what the future holds.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F78562-7A75-B083-8D68-208E4516ED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FEB434-D596-4A9D-9AFE-FAAC81C6F0F2}" type="slidenum">
              <a:rPr lang="de-DE" altLang="en-US" smtClean="0"/>
              <a:pPr/>
              <a:t>12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855962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FDCA7-780F-BAC9-9FBC-0AA62D9E5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E599102-539A-BB5C-E67F-C33C7517FE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FCFB504-012D-1C97-030D-2177C2D25F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And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want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keep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date </a:t>
            </a:r>
            <a:r>
              <a:rPr lang="de-DE" dirty="0" err="1"/>
              <a:t>with</a:t>
            </a:r>
            <a:r>
              <a:rPr lang="de-DE" dirty="0"/>
              <a:t> all </a:t>
            </a:r>
            <a:r>
              <a:rPr lang="de-DE" dirty="0" err="1"/>
              <a:t>things</a:t>
            </a:r>
            <a:r>
              <a:rPr lang="de-DE" dirty="0"/>
              <a:t> </a:t>
            </a:r>
            <a:r>
              <a:rPr lang="de-DE" dirty="0" err="1"/>
              <a:t>stadium</a:t>
            </a:r>
            <a:r>
              <a:rPr lang="de-DE" dirty="0"/>
              <a:t> </a:t>
            </a:r>
            <a:r>
              <a:rPr lang="de-DE" dirty="0" err="1"/>
              <a:t>economics</a:t>
            </a:r>
            <a:r>
              <a:rPr lang="de-DE" dirty="0"/>
              <a:t>, </a:t>
            </a:r>
            <a:r>
              <a:rPr lang="de-DE" dirty="0" err="1"/>
              <a:t>including</a:t>
            </a:r>
            <a:r>
              <a:rPr lang="de-DE" dirty="0"/>
              <a:t> </a:t>
            </a:r>
            <a:r>
              <a:rPr lang="de-DE" dirty="0" err="1"/>
              <a:t>eomne‘s</a:t>
            </a:r>
            <a:r>
              <a:rPr lang="de-DE" dirty="0"/>
              <a:t> </a:t>
            </a:r>
            <a:r>
              <a:rPr lang="de-DE" dirty="0" err="1"/>
              <a:t>sports</a:t>
            </a:r>
            <a:r>
              <a:rPr lang="de-DE" dirty="0"/>
              <a:t>, </a:t>
            </a: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feelf</a:t>
            </a:r>
            <a:r>
              <a:rPr lang="de-DE" dirty="0"/>
              <a:t> </a:t>
            </a:r>
            <a:r>
              <a:rPr lang="de-DE" dirty="0" err="1"/>
              <a:t>ree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follow </a:t>
            </a:r>
            <a:r>
              <a:rPr lang="de-DE" dirty="0" err="1"/>
              <a:t>me</a:t>
            </a:r>
            <a:r>
              <a:rPr lang="de-DE" dirty="0"/>
              <a:t> on LinkedIn and </a:t>
            </a:r>
            <a:r>
              <a:rPr lang="de-DE" dirty="0" err="1"/>
              <a:t>join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conversation</a:t>
            </a:r>
            <a:r>
              <a:rPr lang="de-DE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 err="1"/>
              <a:t>That‘s</a:t>
            </a:r>
            <a:r>
              <a:rPr lang="de-DE" dirty="0"/>
              <a:t> it.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 err="1"/>
              <a:t>Again</a:t>
            </a:r>
            <a:r>
              <a:rPr lang="de-DE"/>
              <a:t>. Thanks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having</a:t>
            </a:r>
            <a:r>
              <a:rPr lang="de-DE" dirty="0"/>
              <a:t> me.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FC20F7A-A5A4-B92A-81CE-4752B35410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FEB434-D596-4A9D-9AFE-FAAC81C6F0F2}" type="slidenum">
              <a:rPr lang="de-DE" altLang="en-US" smtClean="0"/>
              <a:pPr/>
              <a:t>13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629216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24DF3-A884-9E3C-89D8-A3651119B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D7B35C2-C554-997B-8687-BAF15AE480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4E35CBF-BB9B-2DC8-A8C9-2095FC21F9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For those of you who are wondering, “Who’s that guy on stage?”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My name is Dominik Schreyer, and I’m a </a:t>
            </a:r>
            <a:r>
              <a:rPr lang="en-US" b="1" dirty="0"/>
              <a:t>Professor of Sports Economics</a:t>
            </a:r>
            <a:r>
              <a:rPr lang="en-US" dirty="0"/>
              <a:t> at WHU…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… and Director of the </a:t>
            </a:r>
            <a:r>
              <a:rPr lang="en-US" b="1" dirty="0"/>
              <a:t>Center for Sports and Management</a:t>
            </a:r>
            <a:r>
              <a:rPr lang="en-US" dirty="0"/>
              <a:t>.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At our Center, what we typically do is help executives in professional sports prepare for a future where </a:t>
            </a:r>
            <a:r>
              <a:rPr lang="en-US" b="1" dirty="0"/>
              <a:t>tech-savviness is crucial for success</a:t>
            </a:r>
            <a:r>
              <a:rPr lang="en-US" dirty="0"/>
              <a:t>.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For instance, right now we’re running a series of what we call </a:t>
            </a:r>
            <a:r>
              <a:rPr lang="en-US" i="1" dirty="0"/>
              <a:t>Future Workshops</a:t>
            </a:r>
            <a:r>
              <a:rPr lang="en-US" dirty="0"/>
              <a:t> with </a:t>
            </a:r>
            <a:r>
              <a:rPr lang="en-US" b="1" dirty="0"/>
              <a:t>Borussia Dortmund</a:t>
            </a:r>
            <a:r>
              <a:rPr lang="en-US" dirty="0"/>
              <a:t>. We also supported </a:t>
            </a:r>
            <a:r>
              <a:rPr lang="en-US" b="1" dirty="0"/>
              <a:t>Fortuna Düsseldorf</a:t>
            </a:r>
            <a:r>
              <a:rPr lang="en-US" dirty="0"/>
              <a:t> in developing their </a:t>
            </a:r>
            <a:r>
              <a:rPr lang="en-US" i="1" dirty="0"/>
              <a:t>Fortuna for Everyone</a:t>
            </a:r>
            <a:r>
              <a:rPr lang="en-US" dirty="0"/>
              <a:t> campaign.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So, I’d say we’re really </a:t>
            </a:r>
            <a:r>
              <a:rPr lang="en-US" b="1" dirty="0"/>
              <a:t>applied</a:t>
            </a:r>
            <a:r>
              <a:rPr lang="en-US" dirty="0"/>
              <a:t>, rather than just working in an ivory tower.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Importantly, whether we’re teaching or consulting within the sports business, </a:t>
            </a:r>
            <a:r>
              <a:rPr lang="en-US" b="1" dirty="0"/>
              <a:t>everything we do is grounded in empirical research</a:t>
            </a:r>
            <a:r>
              <a:rPr lang="en-US" dirty="0"/>
              <a:t>.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My own research, in particular, focuses on all things </a:t>
            </a:r>
            <a:r>
              <a:rPr lang="en-US" b="1" dirty="0"/>
              <a:t>stadium economics</a:t>
            </a:r>
            <a:r>
              <a:rPr lang="en-US" dirty="0"/>
              <a:t>.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 practice, I model sports demand — mostly </a:t>
            </a:r>
            <a:r>
              <a:rPr lang="en-US" b="1" dirty="0"/>
              <a:t>attendance demand</a:t>
            </a:r>
            <a:r>
              <a:rPr lang="en-US" dirty="0"/>
              <a:t> — and I’m especially interested in </a:t>
            </a:r>
            <a:r>
              <a:rPr lang="en-US" b="1" dirty="0"/>
              <a:t>no-shows</a:t>
            </a:r>
            <a:r>
              <a:rPr lang="en-US" dirty="0"/>
              <a:t>.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Lately, I’ve also done more work on </a:t>
            </a:r>
            <a:r>
              <a:rPr lang="en-US" b="1" dirty="0"/>
              <a:t>women’s sports</a:t>
            </a:r>
            <a:r>
              <a:rPr lang="en-US" dirty="0"/>
              <a:t>, which I find to be a fascinating field of research.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Because, quite frankly, in my </a:t>
            </a:r>
            <a:r>
              <a:rPr lang="en-US" b="1" dirty="0"/>
              <a:t>niche</a:t>
            </a:r>
            <a:r>
              <a:rPr lang="en-US" dirty="0"/>
              <a:t>, not many people seem to care about what actually drives demand for women’s sports.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Well, I do.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DA368D-EBB8-54CC-CE7C-368A8B6325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FEB434-D596-4A9D-9AFE-FAAC81C6F0F2}" type="slidenum">
              <a:rPr lang="de-DE" altLang="en-US" smtClean="0"/>
              <a:pPr/>
              <a:t>2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241273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899BE-725A-F614-D5F7-2A38F969B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D977297-AEE6-F61F-8290-D2FC9AE9A5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DB08D37-CC62-CBCE-6B15-397DC4206C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And, today, I want to talk about how </a:t>
            </a:r>
            <a:r>
              <a:rPr lang="en-US" b="1" dirty="0"/>
              <a:t>we</a:t>
            </a:r>
            <a:r>
              <a:rPr lang="en-US" dirty="0"/>
              <a:t> — or </a:t>
            </a:r>
            <a:r>
              <a:rPr lang="en-US" b="1" dirty="0"/>
              <a:t>you</a:t>
            </a:r>
            <a:r>
              <a:rPr lang="en-US" dirty="0"/>
              <a:t> — could grow </a:t>
            </a:r>
            <a:r>
              <a:rPr lang="en-US" b="1" dirty="0"/>
              <a:t>women’s sports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quite frankly, I think that very sentence is </a:t>
            </a:r>
            <a:r>
              <a:rPr lang="en-US" b="1" dirty="0"/>
              <a:t>illustrative of everything that’s currently going wrong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So, let me say it again:</a:t>
            </a:r>
            <a:br>
              <a:rPr lang="en-US" dirty="0"/>
            </a:br>
            <a:r>
              <a:rPr lang="en-US" dirty="0"/>
              <a:t>Today, I want to talk about how we could grow </a:t>
            </a:r>
            <a:r>
              <a:rPr lang="en-US" b="1" dirty="0"/>
              <a:t>women’s sports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Not </a:t>
            </a:r>
            <a:r>
              <a:rPr lang="en-US" i="1" dirty="0"/>
              <a:t>sports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Not </a:t>
            </a:r>
            <a:r>
              <a:rPr lang="en-US" i="1" dirty="0"/>
              <a:t>men’s sports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Nobody ever feels the need to say that.</a:t>
            </a:r>
            <a:br>
              <a:rPr lang="en-US" dirty="0"/>
            </a:br>
            <a:r>
              <a:rPr lang="en-US" dirty="0"/>
              <a:t>But when it comes to </a:t>
            </a:r>
            <a:r>
              <a:rPr lang="en-US" b="1" dirty="0"/>
              <a:t>women’s sports</a:t>
            </a:r>
            <a:r>
              <a:rPr lang="en-US" dirty="0"/>
              <a:t>, we always have to specify.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I really think that’s a problem.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368706-BFE2-0ACA-A40D-6EC650AE08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FEB434-D596-4A9D-9AFE-FAAC81C6F0F2}" type="slidenum">
              <a:rPr lang="de-DE" altLang="en-US" smtClean="0"/>
              <a:pPr/>
              <a:t>3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729524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F455E-7D6A-748A-94F8-6E3229C28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2DF6B00-2FBA-69DC-8C3D-39BA8AD90E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2D2A911-E39B-6348-1D06-D29ECDD3D4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Just think about this for a moment.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seemingly simple label </a:t>
            </a:r>
            <a:r>
              <a:rPr lang="en-US" b="1" dirty="0"/>
              <a:t>“women’s”</a:t>
            </a:r>
            <a:r>
              <a:rPr lang="en-US" dirty="0"/>
              <a:t> is anything but neutral.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 mean — what’s the purpose of that qualifier?</a:t>
            </a:r>
            <a:br>
              <a:rPr lang="en-US" dirty="0"/>
            </a:br>
            <a:r>
              <a:rPr lang="en-US" dirty="0"/>
              <a:t>It implies </a:t>
            </a:r>
            <a:r>
              <a:rPr lang="en-US" b="1" dirty="0"/>
              <a:t>difference</a:t>
            </a:r>
            <a:r>
              <a:rPr lang="en-US" dirty="0"/>
              <a:t> — and, more often than not, </a:t>
            </a:r>
            <a:r>
              <a:rPr lang="en-US" b="1" dirty="0"/>
              <a:t>inferiority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we say </a:t>
            </a:r>
            <a:r>
              <a:rPr lang="en-US" i="1" dirty="0"/>
              <a:t>“women’s sports,”</a:t>
            </a:r>
            <a:r>
              <a:rPr lang="en-US" dirty="0"/>
              <a:t> do we actually mean </a:t>
            </a:r>
            <a:r>
              <a:rPr lang="en-US" i="1" dirty="0"/>
              <a:t>“lesser sports”?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isn’t just a matter of semantics.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points to something much deeper: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</a:t>
            </a:r>
            <a:r>
              <a:rPr lang="en-US" b="1" dirty="0"/>
              <a:t>lack of control</a:t>
            </a:r>
            <a:r>
              <a:rPr lang="en-US" dirty="0"/>
              <a:t>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Poor positioning</a:t>
            </a:r>
            <a:r>
              <a:rPr lang="en-US" dirty="0"/>
              <a:t>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</a:t>
            </a:r>
            <a:r>
              <a:rPr lang="en-US" b="1" dirty="0"/>
              <a:t>weak branding</a:t>
            </a:r>
            <a:r>
              <a:rPr lang="en-US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Am I right?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E552DE5-2A1E-298D-84DB-A77ED1985D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FEB434-D596-4A9D-9AFE-FAAC81C6F0F2}" type="slidenum">
              <a:rPr lang="de-DE" altLang="en-US" smtClean="0"/>
              <a:pPr/>
              <a:t>4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234682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34551-826B-87E7-CC56-6C7545588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F36FFC3-95CC-8965-637D-2E1DEF6C95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F016EBC-BFCC-7B1C-85F8-6B948C3939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But why should we care?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 mean, wherever you look these days — there’s a </a:t>
            </a:r>
            <a:r>
              <a:rPr lang="en-US" b="1" dirty="0"/>
              <a:t>new record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you see here on the slide — and yes, I apologize that it’s all about football — are the </a:t>
            </a:r>
            <a:r>
              <a:rPr lang="en-US" b="1" dirty="0"/>
              <a:t>eight most-attended matches in European women’s club football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These are </a:t>
            </a:r>
            <a:r>
              <a:rPr lang="en-US" b="1" dirty="0"/>
              <a:t>seriously impressive numbers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Barcelona </a:t>
            </a:r>
            <a:r>
              <a:rPr lang="en-US" b="1" dirty="0" err="1"/>
              <a:t>Femení’s</a:t>
            </a:r>
            <a:r>
              <a:rPr lang="en-US" dirty="0"/>
              <a:t> positioning is, without a doubt, world-class.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Arsenal</a:t>
            </a:r>
            <a:r>
              <a:rPr lang="en-US" dirty="0"/>
              <a:t> is making a real push — they’ve moved most of their women’s matches to the </a:t>
            </a:r>
            <a:r>
              <a:rPr lang="en-US" b="1" dirty="0"/>
              <a:t>Emirates Stadium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in the background, you can see the women’s team from </a:t>
            </a:r>
            <a:r>
              <a:rPr lang="en-US" b="1" dirty="0"/>
              <a:t>Hamburger SV</a:t>
            </a:r>
            <a:r>
              <a:rPr lang="en-US" dirty="0"/>
              <a:t>, currently playing in Germany’s </a:t>
            </a:r>
            <a:r>
              <a:rPr lang="en-US" b="1" dirty="0"/>
              <a:t>second division</a:t>
            </a:r>
            <a:r>
              <a:rPr lang="en-US" dirty="0"/>
              <a:t> — and yet they recently attracted </a:t>
            </a:r>
            <a:r>
              <a:rPr lang="en-US" b="1" dirty="0"/>
              <a:t>57,000 fans</a:t>
            </a:r>
            <a:r>
              <a:rPr lang="en-US" dirty="0"/>
              <a:t> to a cup match at </a:t>
            </a:r>
            <a:r>
              <a:rPr lang="en-US" b="1" dirty="0" err="1"/>
              <a:t>Volksparkstadion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 mean, </a:t>
            </a:r>
            <a:r>
              <a:rPr lang="en-US" i="1" dirty="0"/>
              <a:t>wow</a:t>
            </a:r>
            <a:r>
              <a:rPr lang="en-US" dirty="0"/>
              <a:t>. That’s wild, right?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These matches clearly show that when the </a:t>
            </a:r>
            <a:r>
              <a:rPr lang="en-US" b="1" dirty="0"/>
              <a:t>conditions are right</a:t>
            </a:r>
            <a:r>
              <a:rPr lang="en-US" dirty="0"/>
              <a:t>, there’s </a:t>
            </a:r>
            <a:r>
              <a:rPr lang="en-US" b="1" dirty="0"/>
              <a:t>massive demand</a:t>
            </a:r>
            <a:r>
              <a:rPr lang="en-US" dirty="0"/>
              <a:t> for women’s sports.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guess what?</a:t>
            </a:r>
            <a:br>
              <a:rPr lang="en-US" dirty="0"/>
            </a:br>
            <a:r>
              <a:rPr lang="en-US" dirty="0"/>
              <a:t>Now, all the </a:t>
            </a:r>
            <a:r>
              <a:rPr lang="en-US" b="1" dirty="0"/>
              <a:t>clubs</a:t>
            </a:r>
            <a:r>
              <a:rPr lang="en-US" dirty="0"/>
              <a:t>, </a:t>
            </a:r>
            <a:r>
              <a:rPr lang="en-US" b="1" dirty="0"/>
              <a:t>agencies</a:t>
            </a:r>
            <a:r>
              <a:rPr lang="en-US" dirty="0"/>
              <a:t>, and </a:t>
            </a:r>
            <a:r>
              <a:rPr lang="en-US" b="1" dirty="0"/>
              <a:t>marketers</a:t>
            </a:r>
            <a:r>
              <a:rPr lang="en-US" dirty="0"/>
              <a:t> are jumping on the bandwagon, using these moments to craft a narrative:</a:t>
            </a:r>
            <a:br>
              <a:rPr lang="en-US" dirty="0"/>
            </a:br>
            <a:r>
              <a:rPr lang="en-US" b="1" dirty="0"/>
              <a:t>“Women’s sports are booming.”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Right?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9D725D-037B-D613-AF75-461AB77550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FEB434-D596-4A9D-9AFE-FAAC81C6F0F2}" type="slidenum">
              <a:rPr lang="de-DE" altLang="en-US" smtClean="0"/>
              <a:pPr/>
              <a:t>5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56383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5D807-D8A5-622E-5404-6E364F67D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F68097C-EF17-235D-718D-736525D19B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F63B5A7-508E-DD1C-C349-077D3AE6D0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even </a:t>
            </a:r>
            <a:r>
              <a:rPr lang="en-US" b="1" dirty="0"/>
              <a:t>I’m</a:t>
            </a:r>
            <a:r>
              <a:rPr lang="en-US" dirty="0"/>
              <a:t> part of this story.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Last year, we published a </a:t>
            </a:r>
            <a:r>
              <a:rPr lang="en-US" b="1" dirty="0"/>
              <a:t>Delphi study</a:t>
            </a:r>
            <a:r>
              <a:rPr lang="en-US" dirty="0"/>
              <a:t> on the future of </a:t>
            </a:r>
            <a:r>
              <a:rPr lang="en-US" b="1" dirty="0"/>
              <a:t>German women’s football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this kind of study, we ask a panel of experts to assess a number of </a:t>
            </a:r>
            <a:r>
              <a:rPr lang="en-US" b="1" dirty="0"/>
              <a:t>projections about the future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one of the key findings — which the media happily picked up — was that </a:t>
            </a:r>
            <a:r>
              <a:rPr lang="en-US" b="1" dirty="0"/>
              <a:t>fan reach could triple by 2031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 mean, if you’re an </a:t>
            </a:r>
            <a:r>
              <a:rPr lang="en-US" b="1" dirty="0"/>
              <a:t>agency</a:t>
            </a:r>
            <a:r>
              <a:rPr lang="en-US" dirty="0"/>
              <a:t> or a </a:t>
            </a:r>
            <a:r>
              <a:rPr lang="en-US" b="1" dirty="0"/>
              <a:t>marketer</a:t>
            </a:r>
            <a:r>
              <a:rPr lang="en-US" dirty="0"/>
              <a:t>, that’s exactly the kind of data you want to fuel your narrative.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That’s </a:t>
            </a:r>
            <a:r>
              <a:rPr lang="en-US" b="1" dirty="0"/>
              <a:t>great news</a:t>
            </a:r>
            <a:r>
              <a:rPr lang="en-US" dirty="0"/>
              <a:t>, right?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30B4B58-DAE0-32DD-103E-05669B8892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FEB434-D596-4A9D-9AFE-FAAC81C6F0F2}" type="slidenum">
              <a:rPr lang="de-DE" altLang="en-US" smtClean="0"/>
              <a:pPr/>
              <a:t>6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139091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38B79-79FB-09F4-58B3-24C703D42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CFFD006-F3D5-3241-FEA9-CA83D4601C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79C07E4-4769-7F63-3523-922C4F9A4B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Still, it’s important to </a:t>
            </a:r>
            <a:r>
              <a:rPr lang="en-US" b="1" dirty="0"/>
              <a:t>put things into perspective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to emphasize that — no matter the hype — </a:t>
            </a:r>
            <a:r>
              <a:rPr lang="en-US" b="1" dirty="0"/>
              <a:t>growth is not guaranteed</a:t>
            </a:r>
            <a:r>
              <a:rPr lang="en-US" dirty="0"/>
              <a:t>. It’s not automatic.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Yes, </a:t>
            </a:r>
            <a:r>
              <a:rPr lang="en-US" b="1" dirty="0"/>
              <a:t>demand might triple</a:t>
            </a:r>
            <a:r>
              <a:rPr lang="en-US" dirty="0"/>
              <a:t> by 2031.</a:t>
            </a:r>
            <a:br>
              <a:rPr lang="en-US" dirty="0"/>
            </a:br>
            <a:r>
              <a:rPr lang="en-US" dirty="0"/>
              <a:t>But even if it does, </a:t>
            </a:r>
            <a:r>
              <a:rPr lang="en-US" b="1" dirty="0"/>
              <a:t>average attendances</a:t>
            </a:r>
            <a:r>
              <a:rPr lang="en-US" dirty="0"/>
              <a:t> would still be </a:t>
            </a:r>
            <a:r>
              <a:rPr lang="en-US" b="1" dirty="0"/>
              <a:t>lower than what we see today in Germany’s third league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Yes, </a:t>
            </a:r>
            <a:r>
              <a:rPr lang="en-US" b="1" dirty="0"/>
              <a:t>Arsenal Women</a:t>
            </a:r>
            <a:r>
              <a:rPr lang="en-US" dirty="0"/>
              <a:t> attract impressive crowds.</a:t>
            </a:r>
            <a:br>
              <a:rPr lang="en-US" dirty="0"/>
            </a:br>
            <a:r>
              <a:rPr lang="en-US" dirty="0"/>
              <a:t>But they’re a </a:t>
            </a:r>
            <a:r>
              <a:rPr lang="en-US" b="1" dirty="0"/>
              <a:t>clear outlier</a:t>
            </a:r>
            <a:r>
              <a:rPr lang="en-US" dirty="0"/>
              <a:t> — accounting for nearly </a:t>
            </a:r>
            <a:r>
              <a:rPr lang="en-US" b="1" dirty="0"/>
              <a:t>40% of all ticket sales</a:t>
            </a:r>
            <a:r>
              <a:rPr lang="en-US" dirty="0"/>
              <a:t> in the league.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yes, the </a:t>
            </a:r>
            <a:r>
              <a:rPr lang="en-US" b="1" dirty="0"/>
              <a:t>hype is real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But if you actually look at the attendance data, you’ll see that this year, there’s </a:t>
            </a:r>
            <a:r>
              <a:rPr lang="en-US" b="1" dirty="0"/>
              <a:t>no real growth</a:t>
            </a:r>
            <a:r>
              <a:rPr lang="en-US" dirty="0"/>
              <a:t>. In both the </a:t>
            </a:r>
            <a:r>
              <a:rPr lang="en-US" b="1" dirty="0"/>
              <a:t>WSL</a:t>
            </a:r>
            <a:r>
              <a:rPr lang="en-US" dirty="0"/>
              <a:t> and the </a:t>
            </a:r>
            <a:r>
              <a:rPr lang="en-US" b="1" dirty="0"/>
              <a:t>Frauen-Bundesliga</a:t>
            </a:r>
            <a:r>
              <a:rPr lang="en-US" dirty="0"/>
              <a:t>, demand is </a:t>
            </a:r>
            <a:r>
              <a:rPr lang="en-US" b="1" dirty="0"/>
              <a:t>plateauing at best</a:t>
            </a:r>
            <a:r>
              <a:rPr lang="en-US" dirty="0"/>
              <a:t> — and it’s largely driven by a few </a:t>
            </a:r>
            <a:r>
              <a:rPr lang="en-US" b="1" dirty="0"/>
              <a:t>highlight matches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But as I said at the beginning — today, we want to talk about </a:t>
            </a:r>
            <a:r>
              <a:rPr lang="en-US" b="1" dirty="0"/>
              <a:t>how women’s sports could grow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in my research, I’ve identified </a:t>
            </a:r>
            <a:r>
              <a:rPr lang="en-US" b="1" dirty="0"/>
              <a:t>three things</a:t>
            </a:r>
            <a:r>
              <a:rPr lang="en-US" dirty="0"/>
              <a:t> that I think are </a:t>
            </a:r>
            <a:r>
              <a:rPr lang="en-US" b="1" dirty="0"/>
              <a:t>worth sharing</a:t>
            </a:r>
            <a:r>
              <a:rPr lang="en-US" dirty="0"/>
              <a:t>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4EDDD8-0D01-87D2-DA39-E7EB961E89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FEB434-D596-4A9D-9AFE-FAAC81C6F0F2}" type="slidenum">
              <a:rPr lang="de-DE" altLang="en-US" smtClean="0"/>
              <a:pPr/>
              <a:t>7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223358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F7090-A703-E16D-4FDF-BE3A792A5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313E790-BBDE-2AB5-4A0E-962491CF51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65C8622-E72A-F628-3C63-2FD1BCC416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="1" dirty="0"/>
              <a:t>first path to growth</a:t>
            </a:r>
            <a:r>
              <a:rPr lang="en-US" dirty="0"/>
              <a:t> is relatively simple.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while the word on my slide says </a:t>
            </a:r>
            <a:r>
              <a:rPr lang="en-US" b="1" dirty="0"/>
              <a:t>“Distribute,”</a:t>
            </a:r>
            <a:r>
              <a:rPr lang="en-US" dirty="0"/>
              <a:t> what I really mean is </a:t>
            </a:r>
            <a:r>
              <a:rPr lang="en-US" b="1" dirty="0"/>
              <a:t>accessibility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few years ago, my team and I explored </a:t>
            </a:r>
            <a:r>
              <a:rPr lang="en-US" b="1" dirty="0"/>
              <a:t>women’s volleyball</a:t>
            </a:r>
            <a:r>
              <a:rPr lang="en-US" dirty="0"/>
              <a:t> data.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Specifically, we wanted to know: Are the factors that drive demand </a:t>
            </a:r>
            <a:r>
              <a:rPr lang="en-US" b="1" dirty="0"/>
              <a:t>the same across different distribution channels</a:t>
            </a:r>
            <a:r>
              <a:rPr lang="en-US" dirty="0"/>
              <a:t>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we looked at </a:t>
            </a:r>
            <a:r>
              <a:rPr lang="en-US" b="1" dirty="0"/>
              <a:t>TV</a:t>
            </a:r>
            <a:r>
              <a:rPr lang="en-US" dirty="0"/>
              <a:t>, </a:t>
            </a:r>
            <a:r>
              <a:rPr lang="en-US" b="1" dirty="0"/>
              <a:t>streaming</a:t>
            </a:r>
            <a:r>
              <a:rPr lang="en-US" dirty="0"/>
              <a:t>, and — of course — </a:t>
            </a:r>
            <a:r>
              <a:rPr lang="en-US" b="1" dirty="0"/>
              <a:t>in-stadium attendance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the time, women’s volleyball had moved from being shown on </a:t>
            </a:r>
            <a:r>
              <a:rPr lang="en-US" b="1" dirty="0"/>
              <a:t>public TV</a:t>
            </a:r>
            <a:r>
              <a:rPr lang="en-US" dirty="0"/>
              <a:t>, via a dedicated sports channel, to being available via </a:t>
            </a:r>
            <a:r>
              <a:rPr lang="en-US" b="1" dirty="0"/>
              <a:t>online streaming</a:t>
            </a:r>
            <a:r>
              <a:rPr lang="en-US" dirty="0"/>
              <a:t>. Both were free.</a:t>
            </a:r>
            <a:br>
              <a:rPr lang="en-US" dirty="0"/>
            </a:br>
            <a:r>
              <a:rPr lang="en-US" dirty="0"/>
              <a:t>But the demand for streaming was </a:t>
            </a:r>
            <a:r>
              <a:rPr lang="en-US" b="1" dirty="0"/>
              <a:t>significantly lower</a:t>
            </a:r>
            <a:r>
              <a:rPr lang="en-US" dirty="0"/>
              <a:t> than for traditional broadcasts.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Put simply: People were happy to watch volleyball when it was part of their </a:t>
            </a:r>
            <a:r>
              <a:rPr lang="en-US" b="1" dirty="0"/>
              <a:t>usual TV sports routine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But they </a:t>
            </a:r>
            <a:r>
              <a:rPr lang="en-US" b="1" dirty="0"/>
              <a:t>didn’t follow the sport</a:t>
            </a:r>
            <a:r>
              <a:rPr lang="en-US" dirty="0"/>
              <a:t> when it moved to a different platform.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They were watching </a:t>
            </a:r>
            <a:r>
              <a:rPr lang="en-US" b="1" dirty="0"/>
              <a:t>sports</a:t>
            </a:r>
            <a:r>
              <a:rPr lang="en-US" dirty="0"/>
              <a:t> — not specifically </a:t>
            </a:r>
            <a:r>
              <a:rPr lang="en-US" b="1" dirty="0"/>
              <a:t>volleyball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seems like a no-brainer, but clearly it’s not: </a:t>
            </a:r>
            <a:r>
              <a:rPr lang="en-US" b="1" dirty="0"/>
              <a:t>Go where your potential audiences already are.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this is critical to understand: To grow demand, you don’t just need to activate your existing fans —You need to reach </a:t>
            </a:r>
            <a:r>
              <a:rPr lang="en-US" b="1" dirty="0"/>
              <a:t>new audiences</a:t>
            </a:r>
            <a:r>
              <a:rPr lang="en-US" dirty="0"/>
              <a:t>. </a:t>
            </a:r>
            <a:r>
              <a:rPr lang="en-US" b="1" dirty="0"/>
              <a:t>New customers.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7094535-92E8-4970-1555-2D11FAAC1F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FEB434-D596-4A9D-9AFE-FAAC81C6F0F2}" type="slidenum">
              <a:rPr lang="de-DE" altLang="en-US" smtClean="0"/>
              <a:pPr/>
              <a:t>8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761193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D7A02-2BC9-ED41-253D-465D16B30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527D7A0-DAE0-13AF-8B29-F6880E4700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07B831B-107D-734A-975E-EB4B07F373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="1" dirty="0"/>
              <a:t>second path to growth</a:t>
            </a:r>
            <a:r>
              <a:rPr lang="en-US" dirty="0"/>
              <a:t> is closely related: </a:t>
            </a:r>
            <a:r>
              <a:rPr lang="en-US" b="1" dirty="0"/>
              <a:t>Scale</a:t>
            </a:r>
            <a:r>
              <a:rPr lang="en-US" dirty="0"/>
              <a:t>. Though, honestly, I could’ve just called it </a:t>
            </a:r>
            <a:r>
              <a:rPr lang="en-US" b="1" dirty="0"/>
              <a:t>Cooperate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I say </a:t>
            </a:r>
            <a:r>
              <a:rPr lang="en-US" b="1" dirty="0"/>
              <a:t>“Scale!”</a:t>
            </a:r>
            <a:r>
              <a:rPr lang="en-US" dirty="0"/>
              <a:t>, what I really mean is:</a:t>
            </a:r>
            <a:br>
              <a:rPr lang="en-US" dirty="0"/>
            </a:b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Find a partner</a:t>
            </a:r>
            <a:r>
              <a:rPr lang="en-US" dirty="0"/>
              <a:t> who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A) already has access to large, relevant audiences, and — even more importantly —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B) is </a:t>
            </a:r>
            <a:r>
              <a:rPr lang="en-US" b="1" dirty="0"/>
              <a:t>willing to champion you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that’s </a:t>
            </a:r>
            <a:r>
              <a:rPr lang="en-US" b="1" dirty="0"/>
              <a:t>crucial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Last year, we published a study on the </a:t>
            </a:r>
            <a:r>
              <a:rPr lang="en-US" b="1" dirty="0"/>
              <a:t>effects of integrated clubs</a:t>
            </a:r>
            <a:r>
              <a:rPr lang="en-US" dirty="0"/>
              <a:t> on stadium attendance demand.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So, in men’s football, there’s this trend to </a:t>
            </a:r>
            <a:r>
              <a:rPr lang="en-US" b="1" dirty="0"/>
              <a:t>integrate women’s teams</a:t>
            </a:r>
            <a:r>
              <a:rPr lang="en-US" dirty="0"/>
              <a:t> — often as part of a diversification strategy.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the assumption is: for women’s clubs, that’s a good thing.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Because, well, men’s clubs tend to have: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bigger audiences,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larger stadiums,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more resources,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more networks,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more expertise.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we looked at the data — several years’ worth. Several markets.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guess what we found?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Nothing. </a:t>
            </a:r>
            <a:r>
              <a:rPr lang="en-US" dirty="0"/>
              <a:t>No significant effect. We were puzzled.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Why is that?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So, we dug deeper into </a:t>
            </a:r>
            <a:r>
              <a:rPr lang="en-US" b="1" dirty="0"/>
              <a:t>how</a:t>
            </a:r>
            <a:r>
              <a:rPr lang="en-US" dirty="0"/>
              <a:t> these integrations are actually </a:t>
            </a:r>
            <a:r>
              <a:rPr lang="en-US" b="1" dirty="0"/>
              <a:t>managed</a:t>
            </a:r>
            <a:r>
              <a:rPr lang="en-US" dirty="0"/>
              <a:t> — and we found something interesting: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Highlight matches</a:t>
            </a:r>
            <a:r>
              <a:rPr lang="en-US" dirty="0"/>
              <a:t> — games played in the men’s stadium, with </a:t>
            </a:r>
            <a:r>
              <a:rPr lang="en-US" b="1" dirty="0"/>
              <a:t>real promotion behind them</a:t>
            </a:r>
            <a:r>
              <a:rPr lang="en-US" dirty="0"/>
              <a:t> — did significantly boost demand.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that might not surprise you. But it tells us something important: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 you’re going to </a:t>
            </a:r>
            <a:r>
              <a:rPr lang="en-US" b="1" dirty="0"/>
              <a:t>partner</a:t>
            </a:r>
            <a:r>
              <a:rPr lang="en-US" dirty="0"/>
              <a:t>, do it with someone who </a:t>
            </a:r>
            <a:r>
              <a:rPr lang="en-US" b="1" dirty="0"/>
              <a:t>wants you to grow</a:t>
            </a:r>
            <a:r>
              <a:rPr lang="en-US" dirty="0"/>
              <a:t>. Who actually champions your success — not someone who’s just using your sponsorship revenue to buy a new left back for the men’s team.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B858A3F-0BB9-453F-E5C7-57B29BC670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FEB434-D596-4A9D-9AFE-FAAC81C6F0F2}" type="slidenum">
              <a:rPr lang="de-DE" altLang="en-US" smtClean="0"/>
              <a:pPr/>
              <a:t>9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242269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946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FBD6AD68-D543-4C9B-AE3D-E5E4DDAD50F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2599004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FBD6AD68-D543-4C9B-AE3D-E5E4DDAD50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/>
          <p:cNvSpPr/>
          <p:nvPr userDrawn="1"/>
        </p:nvSpPr>
        <p:spPr bwMode="auto">
          <a:xfrm>
            <a:off x="12321118" y="2278062"/>
            <a:ext cx="2800349" cy="442400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/>
          <a:lstStyle/>
          <a:p>
            <a:pPr eaLnBrk="1" hangingPunct="1">
              <a:defRPr/>
            </a:pPr>
            <a:endParaRPr lang="en-US" sz="1000" b="1" dirty="0">
              <a:solidFill>
                <a:schemeClr val="bg1"/>
              </a:solidFill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1000" b="1" dirty="0">
                <a:solidFill>
                  <a:schemeClr val="tx1"/>
                </a:solidFill>
                <a:cs typeface="Arial" pitchFamily="34" charset="0"/>
              </a:rPr>
              <a:t>Font</a:t>
            </a:r>
          </a:p>
          <a:p>
            <a:pPr eaLnBrk="1" hangingPunct="1">
              <a:defRPr/>
            </a:pPr>
            <a:r>
              <a:rPr lang="en-US" sz="1000" dirty="0">
                <a:solidFill>
                  <a:schemeClr val="tx1"/>
                </a:solidFill>
                <a:cs typeface="Arial" pitchFamily="34" charset="0"/>
              </a:rPr>
              <a:t>Arial</a:t>
            </a:r>
          </a:p>
          <a:p>
            <a:pPr eaLnBrk="1" hangingPunct="1">
              <a:defRPr/>
            </a:pPr>
            <a:r>
              <a:rPr lang="en-US" sz="1000" dirty="0">
                <a:solidFill>
                  <a:schemeClr val="tx1"/>
                </a:solidFill>
                <a:cs typeface="Arial" pitchFamily="34" charset="0"/>
              </a:rPr>
              <a:t>16 </a:t>
            </a:r>
            <a:r>
              <a:rPr lang="en-US" sz="1000" dirty="0" err="1">
                <a:solidFill>
                  <a:schemeClr val="tx1"/>
                </a:solidFill>
                <a:cs typeface="Arial" pitchFamily="34" charset="0"/>
              </a:rPr>
              <a:t>pt</a:t>
            </a:r>
            <a:r>
              <a:rPr lang="en-US" sz="1000" dirty="0">
                <a:solidFill>
                  <a:schemeClr val="tx1"/>
                </a:solidFill>
                <a:cs typeface="Arial" pitchFamily="34" charset="0"/>
              </a:rPr>
              <a:t> average</a:t>
            </a:r>
          </a:p>
          <a:p>
            <a:pPr eaLnBrk="1" hangingPunct="1">
              <a:defRPr/>
            </a:pPr>
            <a:endParaRPr lang="en-US" sz="1000" dirty="0">
              <a:solidFill>
                <a:schemeClr val="tx1"/>
              </a:solidFill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1000" b="1" dirty="0">
                <a:solidFill>
                  <a:schemeClr val="tx1"/>
                </a:solidFill>
                <a:cs typeface="Arial" pitchFamily="34" charset="0"/>
              </a:rPr>
              <a:t>Basic Colors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/>
            </a:pPr>
            <a:r>
              <a:rPr lang="en-US" sz="1000" dirty="0">
                <a:solidFill>
                  <a:schemeClr val="bg1"/>
                </a:solidFill>
                <a:cs typeface="Arial" pitchFamily="34" charset="0"/>
              </a:rPr>
              <a:t>	</a:t>
            </a:r>
            <a:r>
              <a:rPr lang="en-US" sz="1000" dirty="0">
                <a:solidFill>
                  <a:schemeClr val="tx1"/>
                </a:solidFill>
                <a:cs typeface="Arial" pitchFamily="34" charset="0"/>
              </a:rPr>
              <a:t>WHU Blue: 44 / 69 / 146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/>
            </a:pPr>
            <a:r>
              <a:rPr lang="en-US" sz="1000" dirty="0">
                <a:solidFill>
                  <a:schemeClr val="bg1"/>
                </a:solidFill>
                <a:cs typeface="Arial" pitchFamily="34" charset="0"/>
              </a:rPr>
              <a:t>	</a:t>
            </a:r>
            <a:r>
              <a:rPr lang="en-US" sz="1000" dirty="0">
                <a:solidFill>
                  <a:schemeClr val="tx1"/>
                </a:solidFill>
                <a:cs typeface="Arial" pitchFamily="34" charset="0"/>
              </a:rPr>
              <a:t>WHU Light Blue: 165 / 223 / 0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/>
            </a:pPr>
            <a:r>
              <a:rPr lang="en-US" sz="1000" dirty="0">
                <a:solidFill>
                  <a:schemeClr val="tx1"/>
                </a:solidFill>
                <a:cs typeface="Arial" pitchFamily="34" charset="0"/>
              </a:rPr>
              <a:t>     Silver Grey: 230 / 235 / 240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/>
            </a:pPr>
            <a:r>
              <a:rPr lang="en-US" sz="1000" dirty="0">
                <a:solidFill>
                  <a:schemeClr val="bg1"/>
                </a:solidFill>
                <a:cs typeface="Arial" pitchFamily="34" charset="0"/>
              </a:rPr>
              <a:t>	</a:t>
            </a:r>
            <a:r>
              <a:rPr lang="en-US" sz="1000" dirty="0">
                <a:solidFill>
                  <a:schemeClr val="tx1"/>
                </a:solidFill>
                <a:cs typeface="Arial" pitchFamily="34" charset="0"/>
              </a:rPr>
              <a:t>Anthracite: 80 / 84 / 86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/>
            </a:pPr>
            <a:r>
              <a:rPr lang="en-US" sz="1000" dirty="0">
                <a:solidFill>
                  <a:schemeClr val="bg1"/>
                </a:solidFill>
                <a:cs typeface="Arial" pitchFamily="34" charset="0"/>
              </a:rPr>
              <a:t>	</a:t>
            </a:r>
            <a:r>
              <a:rPr lang="en-US" sz="1000" dirty="0">
                <a:solidFill>
                  <a:schemeClr val="tx1"/>
                </a:solidFill>
                <a:cs typeface="Arial" pitchFamily="34" charset="0"/>
              </a:rPr>
              <a:t>Black: 0 / 0 / 0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/>
            </a:pPr>
            <a:r>
              <a:rPr lang="en-US" sz="1000" dirty="0">
                <a:solidFill>
                  <a:schemeClr val="bg1"/>
                </a:solidFill>
                <a:cs typeface="Arial" pitchFamily="34" charset="0"/>
              </a:rPr>
              <a:t>	</a:t>
            </a:r>
            <a:r>
              <a:rPr lang="en-US" sz="1000" dirty="0">
                <a:solidFill>
                  <a:schemeClr val="tx1"/>
                </a:solidFill>
                <a:cs typeface="Arial" pitchFamily="34" charset="0"/>
              </a:rPr>
              <a:t>Dark Petrol: 0 / 122 / 133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/>
            </a:pPr>
            <a:r>
              <a:rPr lang="en-US" sz="1000" dirty="0">
                <a:solidFill>
                  <a:schemeClr val="bg1"/>
                </a:solidFill>
                <a:cs typeface="Arial" pitchFamily="34" charset="0"/>
              </a:rPr>
              <a:t>	</a:t>
            </a:r>
            <a:r>
              <a:rPr lang="en-US" sz="1000" dirty="0">
                <a:solidFill>
                  <a:schemeClr val="tx1"/>
                </a:solidFill>
                <a:cs typeface="Arial" pitchFamily="34" charset="0"/>
              </a:rPr>
              <a:t>Petrol: 0 / 169 / 185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975" algn="l"/>
              </a:tabLst>
              <a:defRPr/>
            </a:pPr>
            <a:r>
              <a:rPr lang="en-US" sz="1000" dirty="0">
                <a:solidFill>
                  <a:schemeClr val="bg1"/>
                </a:solidFill>
                <a:cs typeface="Arial" pitchFamily="34" charset="0"/>
              </a:rPr>
              <a:t>	</a:t>
            </a:r>
            <a:r>
              <a:rPr lang="en-US" sz="1000" dirty="0">
                <a:solidFill>
                  <a:schemeClr val="tx1"/>
                </a:solidFill>
                <a:cs typeface="Arial" pitchFamily="34" charset="0"/>
              </a:rPr>
              <a:t>Orange: 232 / 90 / 10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975" algn="l"/>
              </a:tabLst>
              <a:defRPr/>
            </a:pPr>
            <a:r>
              <a:rPr lang="en-US" sz="1000" dirty="0">
                <a:solidFill>
                  <a:schemeClr val="bg1"/>
                </a:solidFill>
                <a:cs typeface="Arial" pitchFamily="34" charset="0"/>
              </a:rPr>
              <a:t>	</a:t>
            </a:r>
            <a:r>
              <a:rPr lang="en-US" sz="1000" dirty="0">
                <a:solidFill>
                  <a:schemeClr val="tx1"/>
                </a:solidFill>
                <a:cs typeface="Arial" pitchFamily="34" charset="0"/>
              </a:rPr>
              <a:t>Yellow: 255 / 228 / 0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/>
            </a:pPr>
            <a:endParaRPr lang="en-US" sz="1000" dirty="0">
              <a:solidFill>
                <a:schemeClr val="tx1"/>
              </a:solidFill>
              <a:cs typeface="Arial" pitchFamily="34" charset="0"/>
            </a:endParaRPr>
          </a:p>
          <a:p>
            <a:pPr eaLnBrk="1" hangingPunct="1">
              <a:tabLst>
                <a:tab pos="180975" algn="l"/>
              </a:tabLst>
              <a:defRPr/>
            </a:pPr>
            <a:endParaRPr lang="en-US" sz="1000" dirty="0">
              <a:solidFill>
                <a:schemeClr val="tx1"/>
              </a:solidFill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1000" b="1" dirty="0">
                <a:solidFill>
                  <a:schemeClr val="tx1"/>
                </a:solidFill>
                <a:cs typeface="Arial" pitchFamily="34" charset="0"/>
              </a:rPr>
              <a:t>Bullet points</a:t>
            </a:r>
          </a:p>
          <a:p>
            <a:pPr eaLnBrk="1" hangingPunct="1">
              <a:defRPr/>
            </a:pPr>
            <a:r>
              <a:rPr lang="en-US" sz="1000" dirty="0">
                <a:solidFill>
                  <a:schemeClr val="tx1"/>
                </a:solidFill>
                <a:cs typeface="Arial" pitchFamily="34" charset="0"/>
              </a:rPr>
              <a:t>Level 1: “–”  in WHU 1</a:t>
            </a:r>
            <a:endParaRPr lang="en-US" sz="1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" name="Rechteck 2"/>
          <p:cNvSpPr/>
          <p:nvPr userDrawn="1"/>
        </p:nvSpPr>
        <p:spPr bwMode="auto">
          <a:xfrm>
            <a:off x="12367001" y="3267284"/>
            <a:ext cx="122767" cy="968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eaLnBrk="1" hangingPunct="1">
              <a:defRPr/>
            </a:pPr>
            <a:endParaRPr lang="en-US" sz="9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" name="Rechteck 3"/>
          <p:cNvSpPr/>
          <p:nvPr userDrawn="1"/>
        </p:nvSpPr>
        <p:spPr bwMode="auto">
          <a:xfrm>
            <a:off x="12367001" y="3419684"/>
            <a:ext cx="122767" cy="968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eaLnBrk="1" hangingPunct="1">
              <a:defRPr/>
            </a:pPr>
            <a:endParaRPr lang="en-US" sz="9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" name="Rechteck 4"/>
          <p:cNvSpPr/>
          <p:nvPr userDrawn="1"/>
        </p:nvSpPr>
        <p:spPr bwMode="auto">
          <a:xfrm>
            <a:off x="12367001" y="3889584"/>
            <a:ext cx="122767" cy="968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eaLnBrk="1" hangingPunct="1">
              <a:defRPr/>
            </a:pPr>
            <a:endParaRPr lang="en-US" sz="90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6" name="Rechteck 5"/>
          <p:cNvSpPr/>
          <p:nvPr userDrawn="1"/>
        </p:nvSpPr>
        <p:spPr bwMode="auto">
          <a:xfrm>
            <a:off x="12367001" y="4034045"/>
            <a:ext cx="122767" cy="968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eaLnBrk="1" hangingPunct="1">
              <a:defRPr/>
            </a:pPr>
            <a:endParaRPr lang="en-US" sz="900">
              <a:solidFill>
                <a:schemeClr val="accent4"/>
              </a:solidFill>
              <a:cs typeface="Arial" pitchFamily="34" charset="0"/>
            </a:endParaRPr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12367001" y="4178509"/>
            <a:ext cx="122767" cy="9683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eaLnBrk="1" hangingPunct="1">
              <a:defRPr/>
            </a:pPr>
            <a:endParaRPr lang="en-US" sz="900">
              <a:solidFill>
                <a:schemeClr val="accent5"/>
              </a:solidFill>
              <a:cs typeface="Arial" pitchFamily="34" charset="0"/>
            </a:endParaRPr>
          </a:p>
        </p:txBody>
      </p:sp>
      <p:sp>
        <p:nvSpPr>
          <p:cNvPr id="8" name="Rechteck 7"/>
          <p:cNvSpPr/>
          <p:nvPr userDrawn="1"/>
        </p:nvSpPr>
        <p:spPr bwMode="auto">
          <a:xfrm>
            <a:off x="12367001" y="3572083"/>
            <a:ext cx="122767" cy="96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eaLnBrk="1" hangingPunct="1">
              <a:defRPr/>
            </a:pPr>
            <a:endParaRPr lang="en-US" sz="9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12367001" y="3724484"/>
            <a:ext cx="122767" cy="968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eaLnBrk="1" hangingPunct="1">
              <a:defRPr/>
            </a:pPr>
            <a:endParaRPr lang="en-US" sz="90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10" name="Rechteck 9"/>
          <p:cNvSpPr/>
          <p:nvPr userDrawn="1"/>
        </p:nvSpPr>
        <p:spPr bwMode="auto">
          <a:xfrm>
            <a:off x="12367001" y="4329863"/>
            <a:ext cx="122767" cy="968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eaLnBrk="1" hangingPunct="1">
              <a:defRPr/>
            </a:pPr>
            <a:endParaRPr lang="en-US" sz="900">
              <a:solidFill>
                <a:schemeClr val="accent4"/>
              </a:solidFill>
              <a:cs typeface="Arial" pitchFamily="34" charset="0"/>
            </a:endParaRPr>
          </a:p>
        </p:txBody>
      </p:sp>
      <p:sp>
        <p:nvSpPr>
          <p:cNvPr id="11" name="Rechteck 10"/>
          <p:cNvSpPr/>
          <p:nvPr userDrawn="1"/>
        </p:nvSpPr>
        <p:spPr bwMode="auto">
          <a:xfrm>
            <a:off x="12367001" y="4474327"/>
            <a:ext cx="122767" cy="96837"/>
          </a:xfrm>
          <a:prstGeom prst="rect">
            <a:avLst/>
          </a:prstGeom>
          <a:solidFill>
            <a:srgbClr val="FF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eaLnBrk="1" hangingPunct="1">
              <a:defRPr/>
            </a:pPr>
            <a:endParaRPr lang="en-US" sz="900">
              <a:solidFill>
                <a:schemeClr val="accent5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09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30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5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59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1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6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18" Type="http://schemas.openxmlformats.org/officeDocument/2006/relationships/image" Target="../media/image15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12" Type="http://schemas.openxmlformats.org/officeDocument/2006/relationships/image" Target="../media/image9.jpeg"/><Relationship Id="rId17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.jpeg"/><Relationship Id="rId20" Type="http://schemas.openxmlformats.org/officeDocument/2006/relationships/image" Target="../media/image17.jpeg"/><Relationship Id="rId1" Type="http://schemas.openxmlformats.org/officeDocument/2006/relationships/tags" Target="../tags/tag4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image" Target="../media/image1.emf"/><Relationship Id="rId15" Type="http://schemas.openxmlformats.org/officeDocument/2006/relationships/image" Target="../media/image12.jpeg"/><Relationship Id="rId10" Type="http://schemas.openxmlformats.org/officeDocument/2006/relationships/image" Target="../media/image7.png"/><Relationship Id="rId19" Type="http://schemas.openxmlformats.org/officeDocument/2006/relationships/image" Target="../media/image16.jpeg"/><Relationship Id="rId4" Type="http://schemas.openxmlformats.org/officeDocument/2006/relationships/oleObject" Target="../embeddings/oleObject3.bin"/><Relationship Id="rId9" Type="http://schemas.openxmlformats.org/officeDocument/2006/relationships/image" Target="../media/image6.png"/><Relationship Id="rId1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9.jpg"/><Relationship Id="rId11" Type="http://schemas.openxmlformats.org/officeDocument/2006/relationships/image" Target="../media/image24.png"/><Relationship Id="rId5" Type="http://schemas.openxmlformats.org/officeDocument/2006/relationships/image" Target="../media/image1.emf"/><Relationship Id="rId10" Type="http://schemas.openxmlformats.org/officeDocument/2006/relationships/image" Target="../media/image23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18" Type="http://schemas.openxmlformats.org/officeDocument/2006/relationships/image" Target="../media/image40.jpeg"/><Relationship Id="rId26" Type="http://schemas.openxmlformats.org/officeDocument/2006/relationships/image" Target="../media/image48.jpeg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43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5" Type="http://schemas.openxmlformats.org/officeDocument/2006/relationships/image" Target="../media/image47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8.jpeg"/><Relationship Id="rId20" Type="http://schemas.openxmlformats.org/officeDocument/2006/relationships/image" Target="../media/image42.jpeg"/><Relationship Id="rId29" Type="http://schemas.openxmlformats.org/officeDocument/2006/relationships/image" Target="../media/image51.jpeg"/><Relationship Id="rId1" Type="http://schemas.openxmlformats.org/officeDocument/2006/relationships/tags" Target="../tags/tag8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24" Type="http://schemas.openxmlformats.org/officeDocument/2006/relationships/image" Target="../media/image46.jpeg"/><Relationship Id="rId32" Type="http://schemas.openxmlformats.org/officeDocument/2006/relationships/image" Target="../media/image54.jpeg"/><Relationship Id="rId5" Type="http://schemas.openxmlformats.org/officeDocument/2006/relationships/image" Target="../media/image1.emf"/><Relationship Id="rId15" Type="http://schemas.openxmlformats.org/officeDocument/2006/relationships/image" Target="../media/image37.jpeg"/><Relationship Id="rId23" Type="http://schemas.openxmlformats.org/officeDocument/2006/relationships/image" Target="../media/image45.jpeg"/><Relationship Id="rId28" Type="http://schemas.openxmlformats.org/officeDocument/2006/relationships/image" Target="../media/image50.jpeg"/><Relationship Id="rId10" Type="http://schemas.openxmlformats.org/officeDocument/2006/relationships/image" Target="../media/image32.jpeg"/><Relationship Id="rId19" Type="http://schemas.openxmlformats.org/officeDocument/2006/relationships/image" Target="../media/image41.jpeg"/><Relationship Id="rId31" Type="http://schemas.openxmlformats.org/officeDocument/2006/relationships/image" Target="../media/image53.jpeg"/><Relationship Id="rId4" Type="http://schemas.openxmlformats.org/officeDocument/2006/relationships/oleObject" Target="../embeddings/oleObject7.bin"/><Relationship Id="rId9" Type="http://schemas.openxmlformats.org/officeDocument/2006/relationships/image" Target="../media/image31.jpeg"/><Relationship Id="rId14" Type="http://schemas.openxmlformats.org/officeDocument/2006/relationships/image" Target="../media/image36.jpeg"/><Relationship Id="rId22" Type="http://schemas.openxmlformats.org/officeDocument/2006/relationships/image" Target="../media/image44.jpeg"/><Relationship Id="rId27" Type="http://schemas.openxmlformats.org/officeDocument/2006/relationships/image" Target="../media/image49.jpeg"/><Relationship Id="rId30" Type="http://schemas.openxmlformats.org/officeDocument/2006/relationships/image" Target="../media/image5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55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56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57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49FA842D-52AD-4E79-B56F-59D4F028206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025219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49FA842D-52AD-4E79-B56F-59D4F02820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Grafik 6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E07F38FF-DA3F-84B8-D90B-E71E7C00E9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430" y="0"/>
            <a:ext cx="9695570" cy="68580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C03CC332-472F-DE11-4A17-8B156FB38506}"/>
              </a:ext>
            </a:extLst>
          </p:cNvPr>
          <p:cNvSpPr/>
          <p:nvPr/>
        </p:nvSpPr>
        <p:spPr>
          <a:xfrm>
            <a:off x="0" y="1588"/>
            <a:ext cx="12191999" cy="6856412"/>
          </a:xfrm>
          <a:prstGeom prst="rect">
            <a:avLst/>
          </a:prstGeom>
          <a:gradFill>
            <a:gsLst>
              <a:gs pos="70000">
                <a:srgbClr val="FFFFFF">
                  <a:alpha val="50000"/>
                </a:srgbClr>
              </a:gs>
              <a:gs pos="40000">
                <a:srgbClr val="FFFFFF"/>
              </a:gs>
              <a:gs pos="0">
                <a:schemeClr val="accent1">
                  <a:lumMod val="90000"/>
                </a:schemeClr>
              </a:gs>
              <a:gs pos="100000">
                <a:schemeClr val="bg1">
                  <a:alpha val="0"/>
                </a:schemeClr>
              </a:gs>
            </a:gsLst>
            <a:lin ang="20400000" scaled="0"/>
          </a:gra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t"/>
          <a:lstStyle/>
          <a:p>
            <a:pPr algn="ctr"/>
            <a:endParaRPr lang="de-DE" dirty="0"/>
          </a:p>
        </p:txBody>
      </p:sp>
      <p:sp>
        <p:nvSpPr>
          <p:cNvPr id="2" name="Textplatzhalter 2">
            <a:extLst>
              <a:ext uri="{FF2B5EF4-FFF2-40B4-BE49-F238E27FC236}">
                <a16:creationId xmlns:a16="http://schemas.microsoft.com/office/drawing/2014/main" id="{C1095AAA-C3DE-894D-9F64-10483B32ED7F}"/>
              </a:ext>
            </a:extLst>
          </p:cNvPr>
          <p:cNvSpPr>
            <a:spLocks noGrp="1"/>
          </p:cNvSpPr>
          <p:nvPr/>
        </p:nvSpPr>
        <p:spPr>
          <a:xfrm>
            <a:off x="831554" y="4465470"/>
            <a:ext cx="12192000" cy="65893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 defTabSz="914400" rtl="0" eaLnBrk="1" latinLnBrk="0" hangingPunct="1">
              <a:lnSpc>
                <a:spcPts val="6800"/>
              </a:lnSpc>
              <a:spcBef>
                <a:spcPts val="0"/>
              </a:spcBef>
              <a:buFont typeface="Arial" panose="020B0604020202020204" pitchFamily="34" charset="0"/>
              <a:buNone/>
              <a:defRPr sz="62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400" dirty="0">
                <a:latin typeface="Arial" panose="020B0604020202020204" pitchFamily="34" charset="0"/>
                <a:cs typeface="Arial" panose="020B0604020202020204" pitchFamily="34" charset="0"/>
              </a:rPr>
              <a:t>BEYOND THE BUZZ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7EFEC9D-2107-471D-94AE-08262F78FB4A}"/>
              </a:ext>
            </a:extLst>
          </p:cNvPr>
          <p:cNvSpPr>
            <a:spLocks noGrp="1"/>
          </p:cNvSpPr>
          <p:nvPr/>
        </p:nvSpPr>
        <p:spPr>
          <a:xfrm>
            <a:off x="831554" y="5441692"/>
            <a:ext cx="7502207" cy="5743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ts val="5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200" dirty="0" err="1">
                <a:latin typeface="Arial" panose="020B0604020202020204" pitchFamily="34" charset="0"/>
                <a:cs typeface="Arial" panose="020B0604020202020204" pitchFamily="34" charset="0"/>
              </a:rPr>
              <a:t>Growing</a:t>
            </a: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 Women‘s Sports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639D3CA-F915-940A-7D3D-0AC03083EA3F}"/>
              </a:ext>
            </a:extLst>
          </p:cNvPr>
          <p:cNvSpPr>
            <a:spLocks noGrp="1"/>
          </p:cNvSpPr>
          <p:nvPr/>
        </p:nvSpPr>
        <p:spPr>
          <a:xfrm>
            <a:off x="832009" y="5907111"/>
            <a:ext cx="7502207" cy="53347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ts val="5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Prague, April 2025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F01A11B0-F0E1-D09A-9F30-F6B4DBE95265}"/>
              </a:ext>
            </a:extLst>
          </p:cNvPr>
          <p:cNvSpPr txBox="1">
            <a:spLocks/>
          </p:cNvSpPr>
          <p:nvPr/>
        </p:nvSpPr>
        <p:spPr>
          <a:xfrm>
            <a:off x="11903076" y="6402359"/>
            <a:ext cx="422808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300" b="1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66EDDE-833B-4344-9721-5E0524BAF04E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3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868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C5BBD-1C89-5A46-680B-EA8D711D0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F2651DBD-A71B-A712-7C18-BC3752543C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009419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5F02E966-4029-34E4-6485-B5447A84DF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2" descr="Ein Bild, das Person, Gras, draußen, Fußball enthält.&#10;&#10;KI-generierte Inhalte können fehlerhaft sein.">
            <a:extLst>
              <a:ext uri="{FF2B5EF4-FFF2-40B4-BE49-F238E27FC236}">
                <a16:creationId xmlns:a16="http://schemas.microsoft.com/office/drawing/2014/main" id="{05661D91-A0E5-36B8-DF39-609A8DAC46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1"/>
          <a:stretch/>
        </p:blipFill>
        <p:spPr>
          <a:xfrm>
            <a:off x="1169580" y="14350"/>
            <a:ext cx="11022419" cy="6843649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620292CC-225F-D9FF-58B9-AC1DF8286C42}"/>
              </a:ext>
            </a:extLst>
          </p:cNvPr>
          <p:cNvSpPr/>
          <p:nvPr/>
        </p:nvSpPr>
        <p:spPr>
          <a:xfrm>
            <a:off x="0" y="1588"/>
            <a:ext cx="12191999" cy="6854824"/>
          </a:xfrm>
          <a:prstGeom prst="rect">
            <a:avLst/>
          </a:prstGeom>
          <a:gradFill>
            <a:gsLst>
              <a:gs pos="70000">
                <a:srgbClr val="FFFFFF">
                  <a:alpha val="50000"/>
                </a:srgbClr>
              </a:gs>
              <a:gs pos="40000">
                <a:schemeClr val="bg1"/>
              </a:gs>
              <a:gs pos="0">
                <a:schemeClr val="accent1">
                  <a:lumMod val="90000"/>
                </a:schemeClr>
              </a:gs>
              <a:gs pos="100000">
                <a:schemeClr val="bg1">
                  <a:alpha val="0"/>
                </a:schemeClr>
              </a:gs>
            </a:gsLst>
            <a:lin ang="20400000" scaled="0"/>
          </a:gradFill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de-DE" dirty="0"/>
          </a:p>
        </p:txBody>
      </p:sp>
      <p:sp>
        <p:nvSpPr>
          <p:cNvPr id="25" name="Foliennummernplatzhalter 5">
            <a:extLst>
              <a:ext uri="{FF2B5EF4-FFF2-40B4-BE49-F238E27FC236}">
                <a16:creationId xmlns:a16="http://schemas.microsoft.com/office/drawing/2014/main" id="{117A6AD1-6E8F-2C13-7055-403D47C147A5}"/>
              </a:ext>
            </a:extLst>
          </p:cNvPr>
          <p:cNvSpPr txBox="1">
            <a:spLocks/>
          </p:cNvSpPr>
          <p:nvPr/>
        </p:nvSpPr>
        <p:spPr>
          <a:xfrm>
            <a:off x="11903076" y="6402359"/>
            <a:ext cx="422808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300" b="1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66EDDE-833B-4344-9721-5E0524BAF04E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3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6EF31E69-1750-C413-D518-288F6AADB5F0}"/>
              </a:ext>
            </a:extLst>
          </p:cNvPr>
          <p:cNvSpPr txBox="1">
            <a:spLocks/>
          </p:cNvSpPr>
          <p:nvPr/>
        </p:nvSpPr>
        <p:spPr>
          <a:xfrm>
            <a:off x="352799" y="6535847"/>
            <a:ext cx="4230313" cy="277606"/>
          </a:xfrm>
          <a:prstGeom prst="rect">
            <a:avLst/>
          </a:prstGeom>
        </p:spPr>
        <p:txBody>
          <a:bodyPr lIns="0" bIns="0" anchor="ctr"/>
          <a:lstStyle>
            <a:lvl1pPr marL="342905" indent="-342905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60" indent="-285753" algn="l" defTabSz="45720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4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0" indent="-228603" algn="l" defTabSz="45720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6" indent="-228603" algn="l" defTabSz="45720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apl. Prof. Dr. Dominik Schreyer | WHU | Center for Sports and Management (CSM)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88D8834B-2FFC-3619-A049-AEE94CACEB31}"/>
              </a:ext>
            </a:extLst>
          </p:cNvPr>
          <p:cNvSpPr txBox="1"/>
          <p:nvPr/>
        </p:nvSpPr>
        <p:spPr>
          <a:xfrm>
            <a:off x="352798" y="77258"/>
            <a:ext cx="11550277" cy="44319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00B0F0"/>
                </a:solidFill>
              </a:rPr>
              <a:t>Solving the Innovator’s Dilemma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EC55A17-66F6-EF0F-97BB-5BAD5C4A4BAC}"/>
              </a:ext>
            </a:extLst>
          </p:cNvPr>
          <p:cNvSpPr txBox="1"/>
          <p:nvPr/>
        </p:nvSpPr>
        <p:spPr>
          <a:xfrm>
            <a:off x="2442411" y="936304"/>
            <a:ext cx="5592118" cy="1301947"/>
          </a:xfrm>
          <a:prstGeom prst="rect">
            <a:avLst/>
          </a:prstGeom>
          <a:noFill/>
        </p:spPr>
        <p:txBody>
          <a:bodyPr wrap="square" lIns="108000" tIns="0" rIns="108000" bIns="0" rtlCol="0" anchor="ctr" anchorCtr="1">
            <a:noAutofit/>
          </a:bodyPr>
          <a:lstStyle/>
          <a:p>
            <a:pPr>
              <a:spcAft>
                <a:spcPts val="0"/>
              </a:spcAft>
            </a:pPr>
            <a:endParaRPr lang="en-US" sz="1600" b="1" i="0" dirty="0">
              <a:solidFill>
                <a:srgbClr val="4F5A66"/>
              </a:solidFill>
              <a:effectLst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9E05527-FB3A-58DA-4B0F-29EDC8A51C2E}"/>
              </a:ext>
            </a:extLst>
          </p:cNvPr>
          <p:cNvSpPr txBox="1"/>
          <p:nvPr/>
        </p:nvSpPr>
        <p:spPr>
          <a:xfrm>
            <a:off x="505805" y="4192590"/>
            <a:ext cx="11180390" cy="19603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12400" b="1" dirty="0">
                <a:solidFill>
                  <a:schemeClr val="bg1"/>
                </a:solidFill>
                <a:highlight>
                  <a:srgbClr val="FE44D5"/>
                </a:highlight>
              </a:rPr>
              <a:t>Dare</a:t>
            </a:r>
            <a:endParaRPr lang="en-US" sz="12400" dirty="0">
              <a:solidFill>
                <a:schemeClr val="bg1"/>
              </a:solidFill>
              <a:highlight>
                <a:srgbClr val="FE44D5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26108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44533-0574-C6D8-55AE-D882311A9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8BDFA9EE-A23C-A9AA-157D-2404715B7F3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949006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F140D3DB-1CAF-4F01-DF52-7720FF1D19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 descr="Ein Bild, das Bild, Bilderrahmen, Kunst, Museum enthält.&#10;&#10;KI-generierte Inhalte können fehlerhaft sein.">
            <a:extLst>
              <a:ext uri="{FF2B5EF4-FFF2-40B4-BE49-F238E27FC236}">
                <a16:creationId xmlns:a16="http://schemas.microsoft.com/office/drawing/2014/main" id="{8ED24A79-7BF3-8153-0C2A-B173C7FA80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-884708"/>
            <a:ext cx="12188824" cy="8627416"/>
          </a:xfrm>
          <a:prstGeom prst="rect">
            <a:avLst/>
          </a:prstGeom>
        </p:spPr>
      </p:pic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A0E2D24E-4623-9967-70DB-0E74A704E2EC}"/>
              </a:ext>
            </a:extLst>
          </p:cNvPr>
          <p:cNvSpPr txBox="1">
            <a:spLocks/>
          </p:cNvSpPr>
          <p:nvPr/>
        </p:nvSpPr>
        <p:spPr>
          <a:xfrm>
            <a:off x="11903076" y="6402359"/>
            <a:ext cx="422808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300" b="1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66EDDE-833B-4344-9721-5E0524BAF04E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3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1E9DB797-B394-3864-483F-205676B34071}"/>
              </a:ext>
            </a:extLst>
          </p:cNvPr>
          <p:cNvSpPr txBox="1">
            <a:spLocks/>
          </p:cNvSpPr>
          <p:nvPr/>
        </p:nvSpPr>
        <p:spPr>
          <a:xfrm>
            <a:off x="352799" y="6535847"/>
            <a:ext cx="4230313" cy="277606"/>
          </a:xfrm>
          <a:prstGeom prst="rect">
            <a:avLst/>
          </a:prstGeom>
        </p:spPr>
        <p:txBody>
          <a:bodyPr lIns="0" bIns="0" anchor="ctr"/>
          <a:lstStyle>
            <a:lvl1pPr marL="342905" indent="-342905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60" indent="-285753" algn="l" defTabSz="45720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4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0" indent="-228603" algn="l" defTabSz="45720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6" indent="-228603" algn="l" defTabSz="45720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de-DE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apl. Prof. Dr. Dominik Schreyer | WHU | Center for Sports and Management (CSM)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DE826EE-6DE4-646D-1576-C356C8F6E28B}"/>
              </a:ext>
            </a:extLst>
          </p:cNvPr>
          <p:cNvSpPr txBox="1"/>
          <p:nvPr/>
        </p:nvSpPr>
        <p:spPr>
          <a:xfrm>
            <a:off x="505805" y="2448847"/>
            <a:ext cx="11180390" cy="19603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12400" b="1" dirty="0">
                <a:solidFill>
                  <a:schemeClr val="bg1"/>
                </a:solidFill>
                <a:highlight>
                  <a:srgbClr val="FE44D5"/>
                </a:highlight>
              </a:rPr>
              <a:t>Dare. Distribute. Scale.</a:t>
            </a:r>
            <a:endParaRPr lang="en-US" sz="12400" dirty="0">
              <a:solidFill>
                <a:schemeClr val="bg1"/>
              </a:solidFill>
              <a:highlight>
                <a:srgbClr val="FE44D5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48790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16093-F21D-F201-3429-2CDE3277F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EC844B06-55AD-4BC2-DBA7-C56D69B0C99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EC74BEF3-EB19-C342-0B49-FD92F65645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Grafik 5" descr="Ein Bild, das Sport, Sportspiele, Sportausrüstung, Person enthält.&#10;&#10;KI-generierte Inhalte können fehlerhaft sein.">
            <a:extLst>
              <a:ext uri="{FF2B5EF4-FFF2-40B4-BE49-F238E27FC236}">
                <a16:creationId xmlns:a16="http://schemas.microsoft.com/office/drawing/2014/main" id="{F3285B3D-D63A-137A-656A-FF07CDCF98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62"/>
          <a:stretch/>
        </p:blipFill>
        <p:spPr>
          <a:xfrm>
            <a:off x="3290783" y="0"/>
            <a:ext cx="8901218" cy="68580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1D3917DE-848F-625C-B516-689FCA94D600}"/>
              </a:ext>
            </a:extLst>
          </p:cNvPr>
          <p:cNvSpPr/>
          <p:nvPr/>
        </p:nvSpPr>
        <p:spPr>
          <a:xfrm>
            <a:off x="0" y="1588"/>
            <a:ext cx="12192000" cy="6854824"/>
          </a:xfrm>
          <a:prstGeom prst="rect">
            <a:avLst/>
          </a:prstGeom>
          <a:gradFill>
            <a:gsLst>
              <a:gs pos="70000">
                <a:srgbClr val="FFFFFF">
                  <a:alpha val="50000"/>
                </a:srgbClr>
              </a:gs>
              <a:gs pos="40000">
                <a:srgbClr val="FE44D5"/>
              </a:gs>
              <a:gs pos="0">
                <a:srgbClr val="FE44D5"/>
              </a:gs>
              <a:gs pos="100000">
                <a:schemeClr val="bg1">
                  <a:alpha val="0"/>
                </a:schemeClr>
              </a:gs>
            </a:gsLst>
            <a:lin ang="20400000" scaled="0"/>
          </a:gradFill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DEF4A80-A388-5B76-0CDA-C1BB7066A804}"/>
              </a:ext>
            </a:extLst>
          </p:cNvPr>
          <p:cNvSpPr txBox="1"/>
          <p:nvPr/>
        </p:nvSpPr>
        <p:spPr>
          <a:xfrm>
            <a:off x="352798" y="77258"/>
            <a:ext cx="11550277" cy="44319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00B0F0"/>
                </a:solidFill>
              </a:rPr>
              <a:t>Language matters: Perception shapes value</a:t>
            </a:r>
          </a:p>
        </p:txBody>
      </p:sp>
      <p:sp>
        <p:nvSpPr>
          <p:cNvPr id="25" name="Foliennummernplatzhalter 5">
            <a:extLst>
              <a:ext uri="{FF2B5EF4-FFF2-40B4-BE49-F238E27FC236}">
                <a16:creationId xmlns:a16="http://schemas.microsoft.com/office/drawing/2014/main" id="{5AAC09C4-E6E3-F7DC-D459-46B486455E05}"/>
              </a:ext>
            </a:extLst>
          </p:cNvPr>
          <p:cNvSpPr txBox="1">
            <a:spLocks/>
          </p:cNvSpPr>
          <p:nvPr/>
        </p:nvSpPr>
        <p:spPr>
          <a:xfrm>
            <a:off x="11903076" y="6402359"/>
            <a:ext cx="422808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300" b="1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66EDDE-833B-4344-9721-5E0524BAF04E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3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07238629-3355-7EF9-77C4-93BD547C9111}"/>
              </a:ext>
            </a:extLst>
          </p:cNvPr>
          <p:cNvSpPr txBox="1">
            <a:spLocks/>
          </p:cNvSpPr>
          <p:nvPr/>
        </p:nvSpPr>
        <p:spPr>
          <a:xfrm>
            <a:off x="352799" y="6535847"/>
            <a:ext cx="4230313" cy="277606"/>
          </a:xfrm>
          <a:prstGeom prst="rect">
            <a:avLst/>
          </a:prstGeom>
        </p:spPr>
        <p:txBody>
          <a:bodyPr lIns="0" bIns="0" anchor="ctr"/>
          <a:lstStyle>
            <a:lvl1pPr marL="342905" indent="-342905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60" indent="-285753" algn="l" defTabSz="45720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4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0" indent="-228603" algn="l" defTabSz="45720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6" indent="-228603" algn="l" defTabSz="45720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apl. Prof. Dr. Dominik Schreyer | WHU | Center for Sports and Management (CSM)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EC67880-75EC-7855-2112-21FB65D4C523}"/>
              </a:ext>
            </a:extLst>
          </p:cNvPr>
          <p:cNvGrpSpPr/>
          <p:nvPr/>
        </p:nvGrpSpPr>
        <p:grpSpPr>
          <a:xfrm>
            <a:off x="352798" y="2288901"/>
            <a:ext cx="6983999" cy="4013582"/>
            <a:chOff x="1340612" y="791142"/>
            <a:chExt cx="2087004" cy="4013582"/>
          </a:xfrm>
        </p:grpSpPr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9E7E0909-779C-3EAB-6AF6-DC4CB56D0462}"/>
                </a:ext>
              </a:extLst>
            </p:cNvPr>
            <p:cNvSpPr txBox="1"/>
            <p:nvPr/>
          </p:nvSpPr>
          <p:spPr>
            <a:xfrm>
              <a:off x="1340612" y="791142"/>
              <a:ext cx="2087004" cy="196030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de-DE" sz="12400" b="1" dirty="0">
                  <a:solidFill>
                    <a:schemeClr val="bg1"/>
                  </a:solidFill>
                  <a:highlight>
                    <a:srgbClr val="00FF00"/>
                  </a:highlight>
                </a:rPr>
                <a:t>Women‘s</a:t>
              </a:r>
              <a:endParaRPr lang="de-DE" sz="12400" dirty="0">
                <a:solidFill>
                  <a:schemeClr val="bg1"/>
                </a:solidFill>
                <a:highlight>
                  <a:srgbClr val="00FF00"/>
                </a:highlight>
              </a:endParaRP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ED5D0480-6010-AD0B-251A-9E0688C0C0D4}"/>
                </a:ext>
              </a:extLst>
            </p:cNvPr>
            <p:cNvSpPr txBox="1"/>
            <p:nvPr/>
          </p:nvSpPr>
          <p:spPr>
            <a:xfrm>
              <a:off x="1340612" y="2844418"/>
              <a:ext cx="2087004" cy="196030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de-DE" sz="12400" b="1" dirty="0" err="1">
                  <a:solidFill>
                    <a:schemeClr val="bg1"/>
                  </a:solidFill>
                </a:rPr>
                <a:t>sports</a:t>
              </a:r>
              <a:endParaRPr lang="de-DE" sz="1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3156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061DF-EB4B-3E1E-E12B-4B9E54181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12EC3E78-C348-C5AF-2276-DC21FCFF41F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922345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4252740B-9926-274D-ED05-90FD69FF79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Rechteck 69">
            <a:extLst>
              <a:ext uri="{FF2B5EF4-FFF2-40B4-BE49-F238E27FC236}">
                <a16:creationId xmlns:a16="http://schemas.microsoft.com/office/drawing/2014/main" id="{A3B69D9C-DA06-4F83-D7C6-22351F96791B}"/>
              </a:ext>
            </a:extLst>
          </p:cNvPr>
          <p:cNvSpPr/>
          <p:nvPr/>
        </p:nvSpPr>
        <p:spPr>
          <a:xfrm>
            <a:off x="0" y="1588"/>
            <a:ext cx="12192000" cy="6854824"/>
          </a:xfrm>
          <a:prstGeom prst="rect">
            <a:avLst/>
          </a:prstGeom>
          <a:gradFill>
            <a:gsLst>
              <a:gs pos="84000">
                <a:srgbClr val="FFFFFF">
                  <a:alpha val="50000"/>
                </a:srgbClr>
              </a:gs>
              <a:gs pos="68000">
                <a:srgbClr val="FFFFFF"/>
              </a:gs>
              <a:gs pos="0">
                <a:schemeClr val="accent1">
                  <a:lumMod val="90000"/>
                </a:schemeClr>
              </a:gs>
              <a:gs pos="100000">
                <a:schemeClr val="bg1">
                  <a:alpha val="0"/>
                </a:schemeClr>
              </a:gs>
            </a:gsLst>
            <a:lin ang="20400000" scaled="0"/>
          </a:gradFill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t"/>
          <a:lstStyle/>
          <a:p>
            <a:pPr algn="ctr"/>
            <a:endParaRPr lang="de-DE" dirty="0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2BD6F0D4-3E45-4D7F-A375-42FD3365AC8C}"/>
              </a:ext>
            </a:extLst>
          </p:cNvPr>
          <p:cNvSpPr txBox="1">
            <a:spLocks/>
          </p:cNvSpPr>
          <p:nvPr/>
        </p:nvSpPr>
        <p:spPr>
          <a:xfrm>
            <a:off x="11903076" y="6402359"/>
            <a:ext cx="422808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300" b="1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66EDDE-833B-4344-9721-5E0524BAF04E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3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3C417D4-F4FA-28B9-CC92-01435A379B01}"/>
              </a:ext>
            </a:extLst>
          </p:cNvPr>
          <p:cNvSpPr txBox="1">
            <a:spLocks/>
          </p:cNvSpPr>
          <p:nvPr/>
        </p:nvSpPr>
        <p:spPr>
          <a:xfrm>
            <a:off x="352799" y="6535847"/>
            <a:ext cx="4230313" cy="277606"/>
          </a:xfrm>
          <a:prstGeom prst="rect">
            <a:avLst/>
          </a:prstGeom>
        </p:spPr>
        <p:txBody>
          <a:bodyPr lIns="0" bIns="0" anchor="ctr"/>
          <a:lstStyle>
            <a:lvl1pPr marL="342905" indent="-342905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60" indent="-285753" algn="l" defTabSz="45720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4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0" indent="-228603" algn="l" defTabSz="45720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6" indent="-228603" algn="l" defTabSz="45720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apl. Prof. Dr. Dominik Schreyer | WHU | Center for Sports and Management (CSM)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4CA6EFD-6919-570E-F8C6-14E430223F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888" y="750888"/>
            <a:ext cx="7658100" cy="3362325"/>
          </a:xfrm>
          <a:prstGeom prst="rect">
            <a:avLst/>
          </a:prstGeom>
          <a:ln>
            <a:solidFill>
              <a:srgbClr val="00A5D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FCF9DD3-29AC-23E1-6DA8-472F8A7BC83F}"/>
              </a:ext>
            </a:extLst>
          </p:cNvPr>
          <p:cNvSpPr txBox="1"/>
          <p:nvPr/>
        </p:nvSpPr>
        <p:spPr>
          <a:xfrm>
            <a:off x="505805" y="4192590"/>
            <a:ext cx="11180390" cy="19603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400" b="1" dirty="0">
                <a:solidFill>
                  <a:schemeClr val="bg1"/>
                </a:solidFill>
                <a:highlight>
                  <a:srgbClr val="FE44D5"/>
                </a:highlight>
              </a:rPr>
              <a:t>Thank you</a:t>
            </a:r>
            <a:endParaRPr lang="en-US" sz="12400" dirty="0">
              <a:solidFill>
                <a:schemeClr val="bg1"/>
              </a:solidFill>
              <a:highlight>
                <a:srgbClr val="FE44D5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40049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4904F-90DB-760D-27C5-DEADA50CB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4252740B-9926-274D-ED05-90FD69FF795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72970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49FA842D-52AD-4E79-B56F-59D4F02820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 descr="Ein Bild, das Person, Menschliches Gesicht, Mann, Formelle Kleidung enthält.&#10;&#10;Automatisch generierte Beschreibung">
            <a:extLst>
              <a:ext uri="{FF2B5EF4-FFF2-40B4-BE49-F238E27FC236}">
                <a16:creationId xmlns:a16="http://schemas.microsoft.com/office/drawing/2014/main" id="{025B2C93-F53D-F427-2D73-530BF67FBC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391" y="0"/>
            <a:ext cx="4572609" cy="6858000"/>
          </a:xfrm>
          <a:prstGeom prst="rect">
            <a:avLst/>
          </a:prstGeom>
        </p:spPr>
      </p:pic>
      <p:sp>
        <p:nvSpPr>
          <p:cNvPr id="70" name="Rechteck 69">
            <a:extLst>
              <a:ext uri="{FF2B5EF4-FFF2-40B4-BE49-F238E27FC236}">
                <a16:creationId xmlns:a16="http://schemas.microsoft.com/office/drawing/2014/main" id="{A13A26D7-24D7-BDE0-5401-35E704C09623}"/>
              </a:ext>
            </a:extLst>
          </p:cNvPr>
          <p:cNvSpPr/>
          <p:nvPr/>
        </p:nvSpPr>
        <p:spPr>
          <a:xfrm>
            <a:off x="0" y="1588"/>
            <a:ext cx="12192000" cy="6854824"/>
          </a:xfrm>
          <a:prstGeom prst="rect">
            <a:avLst/>
          </a:prstGeom>
          <a:gradFill>
            <a:gsLst>
              <a:gs pos="84000">
                <a:srgbClr val="FFFFFF">
                  <a:alpha val="50000"/>
                </a:srgbClr>
              </a:gs>
              <a:gs pos="68000">
                <a:srgbClr val="FFFFFF"/>
              </a:gs>
              <a:gs pos="0">
                <a:schemeClr val="accent1">
                  <a:lumMod val="90000"/>
                </a:schemeClr>
              </a:gs>
              <a:gs pos="100000">
                <a:schemeClr val="bg1">
                  <a:alpha val="0"/>
                </a:schemeClr>
              </a:gs>
            </a:gsLst>
            <a:lin ang="20400000" scaled="0"/>
          </a:gradFill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t"/>
          <a:lstStyle/>
          <a:p>
            <a:pPr algn="ctr"/>
            <a:endParaRPr lang="de-DE" dirty="0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7B8A2CCC-929A-AA0A-C3CA-BD223D01B4B2}"/>
              </a:ext>
            </a:extLst>
          </p:cNvPr>
          <p:cNvSpPr txBox="1">
            <a:spLocks/>
          </p:cNvSpPr>
          <p:nvPr/>
        </p:nvSpPr>
        <p:spPr>
          <a:xfrm>
            <a:off x="11903076" y="6402359"/>
            <a:ext cx="422808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300" b="1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66EDDE-833B-4344-9721-5E0524BAF04E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3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2E52858-86E0-A587-F7ED-630505E46C23}"/>
              </a:ext>
            </a:extLst>
          </p:cNvPr>
          <p:cNvSpPr txBox="1">
            <a:spLocks/>
          </p:cNvSpPr>
          <p:nvPr/>
        </p:nvSpPr>
        <p:spPr>
          <a:xfrm>
            <a:off x="352799" y="6535847"/>
            <a:ext cx="4230313" cy="277606"/>
          </a:xfrm>
          <a:prstGeom prst="rect">
            <a:avLst/>
          </a:prstGeom>
        </p:spPr>
        <p:txBody>
          <a:bodyPr lIns="0" bIns="0" anchor="ctr"/>
          <a:lstStyle>
            <a:lvl1pPr marL="342905" indent="-342905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60" indent="-285753" algn="l" defTabSz="45720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4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0" indent="-228603" algn="l" defTabSz="45720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6" indent="-228603" algn="l" defTabSz="45720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apl. Prof. Dr. Dominik Schreyer | WHU | Center for Sports and Management (CSM)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65B7C49-4575-C54A-6ACE-49F762E8BBDB}"/>
              </a:ext>
            </a:extLst>
          </p:cNvPr>
          <p:cNvSpPr txBox="1"/>
          <p:nvPr/>
        </p:nvSpPr>
        <p:spPr>
          <a:xfrm>
            <a:off x="352798" y="77258"/>
            <a:ext cx="11550277" cy="44319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de-DE" b="1" dirty="0">
                <a:solidFill>
                  <a:schemeClr val="bg2"/>
                </a:solidFill>
              </a:rPr>
              <a:t>Who‘s </a:t>
            </a:r>
            <a:r>
              <a:rPr lang="de-DE" b="1" dirty="0" err="1">
                <a:solidFill>
                  <a:schemeClr val="bg2"/>
                </a:solidFill>
              </a:rPr>
              <a:t>speaking</a:t>
            </a:r>
            <a:endParaRPr lang="de-DE" b="1" dirty="0">
              <a:solidFill>
                <a:schemeClr val="bg2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3DF0BA1-7596-A029-A54A-0D572C99DED0}"/>
              </a:ext>
            </a:extLst>
          </p:cNvPr>
          <p:cNvSpPr txBox="1"/>
          <p:nvPr/>
        </p:nvSpPr>
        <p:spPr>
          <a:xfrm>
            <a:off x="352798" y="569543"/>
            <a:ext cx="8861003" cy="44319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2C4592"/>
                </a:solidFill>
              </a:rPr>
              <a:t>Professor of Sports Economics (WHU), practice-oriented research with a focus on stadium economics and spectator behavior, including women’s sports</a:t>
            </a:r>
            <a:endParaRPr lang="de-DE" b="1" dirty="0">
              <a:solidFill>
                <a:srgbClr val="2C4592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BA39FDB-2441-A4B4-CAB7-23FB8B8C7AC2}"/>
              </a:ext>
            </a:extLst>
          </p:cNvPr>
          <p:cNvSpPr txBox="1"/>
          <p:nvPr/>
        </p:nvSpPr>
        <p:spPr>
          <a:xfrm>
            <a:off x="352799" y="6119999"/>
            <a:ext cx="7881029" cy="4373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90000"/>
              </a:lnSpc>
            </a:pPr>
            <a:r>
              <a:rPr lang="de-DE" sz="800" dirty="0" err="1">
                <a:solidFill>
                  <a:schemeClr val="tx2"/>
                </a:solidFill>
                <a:cs typeface="Montserrat Semi Bold"/>
              </a:rPr>
              <a:t>Abbreviations</a:t>
            </a:r>
            <a:r>
              <a:rPr lang="de-DE" sz="800" dirty="0">
                <a:solidFill>
                  <a:schemeClr val="tx2"/>
                </a:solidFill>
                <a:cs typeface="Montserrat Semi Bold"/>
              </a:rPr>
              <a:t>, </a:t>
            </a:r>
            <a:r>
              <a:rPr lang="de-DE" sz="800" dirty="0" err="1">
                <a:solidFill>
                  <a:schemeClr val="tx2"/>
                </a:solidFill>
                <a:cs typeface="Montserrat Semi Bold"/>
              </a:rPr>
              <a:t>notes</a:t>
            </a:r>
            <a:r>
              <a:rPr lang="de-DE" sz="800" dirty="0">
                <a:solidFill>
                  <a:schemeClr val="tx2"/>
                </a:solidFill>
                <a:cs typeface="Montserrat Semi Bold"/>
              </a:rPr>
              <a:t>, and sources:</a:t>
            </a:r>
            <a:r>
              <a:rPr lang="de-DE" sz="800" baseline="30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</a:t>
            </a:r>
            <a:r>
              <a:rPr lang="de-DE" sz="8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en-US" sz="8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Selection of published research articles in international, peer-reviewed journals (a total of 42 articles, in addition to numerous book chapters and practice-oriented reports)</a:t>
            </a:r>
            <a:r>
              <a:rPr lang="de-DE" sz="8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de-DE" sz="800" baseline="30000" dirty="0">
                <a:solidFill>
                  <a:schemeClr val="tx2"/>
                </a:solidFill>
                <a:ea typeface="Verdana" panose="020B0604030504040204" pitchFamily="34" charset="0"/>
              </a:rPr>
              <a:t>2 </a:t>
            </a:r>
            <a:r>
              <a:rPr lang="en-US" sz="800" dirty="0"/>
              <a:t>Pa</a:t>
            </a:r>
            <a:r>
              <a:rPr lang="en-US" sz="800" dirty="0">
                <a:solidFill>
                  <a:schemeClr val="tx2"/>
                </a:solidFill>
                <a:ea typeface="Verdana" panose="020B0604030504040204" pitchFamily="34" charset="0"/>
              </a:rPr>
              <a:t>st research and cooperation partners in the field of stadium economics.</a:t>
            </a:r>
            <a:endParaRPr lang="de-DE" sz="800" dirty="0">
              <a:solidFill>
                <a:schemeClr val="tx2"/>
              </a:solidFill>
              <a:ea typeface="Verdana" panose="020B0604030504040204" pitchFamily="34" charset="0"/>
            </a:endParaRPr>
          </a:p>
        </p:txBody>
      </p: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3FE5D758-39BE-9B63-BACF-0D0781B189DD}"/>
              </a:ext>
            </a:extLst>
          </p:cNvPr>
          <p:cNvGrpSpPr/>
          <p:nvPr/>
        </p:nvGrpSpPr>
        <p:grpSpPr>
          <a:xfrm>
            <a:off x="6069836" y="1272490"/>
            <a:ext cx="1866304" cy="4587758"/>
            <a:chOff x="5624471" y="1520825"/>
            <a:chExt cx="1866304" cy="45877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401D8677-364B-0228-7806-A29B6C879A7B}"/>
                </a:ext>
              </a:extLst>
            </p:cNvPr>
            <p:cNvSpPr/>
            <p:nvPr/>
          </p:nvSpPr>
          <p:spPr>
            <a:xfrm>
              <a:off x="5624471" y="1520825"/>
              <a:ext cx="914400" cy="914400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solidFill>
                <a:srgbClr val="2C459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94A279FE-9209-1DC1-262E-C995E3EDF287}"/>
                </a:ext>
              </a:extLst>
            </p:cNvPr>
            <p:cNvSpPr/>
            <p:nvPr/>
          </p:nvSpPr>
          <p:spPr>
            <a:xfrm>
              <a:off x="6576375" y="2255497"/>
              <a:ext cx="914400" cy="914400"/>
            </a:xfrm>
            <a:prstGeom prst="ellipse">
              <a:avLst/>
            </a:prstGeom>
            <a:blipFill>
              <a:blip r:embed="rId8"/>
              <a:stretch>
                <a:fillRect/>
              </a:stretch>
            </a:blipFill>
            <a:ln>
              <a:solidFill>
                <a:srgbClr val="2C459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09177321-DAF7-DE85-5392-E6FDAA2E8ACF}"/>
                </a:ext>
              </a:extLst>
            </p:cNvPr>
            <p:cNvSpPr/>
            <p:nvPr/>
          </p:nvSpPr>
          <p:spPr>
            <a:xfrm>
              <a:off x="5624471" y="2990169"/>
              <a:ext cx="914400" cy="914400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>
              <a:solidFill>
                <a:srgbClr val="2C459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5B2B2FF9-CC2B-B962-5193-84C23EF710A0}"/>
                </a:ext>
              </a:extLst>
            </p:cNvPr>
            <p:cNvSpPr/>
            <p:nvPr/>
          </p:nvSpPr>
          <p:spPr>
            <a:xfrm>
              <a:off x="6576375" y="3724841"/>
              <a:ext cx="914400" cy="914400"/>
            </a:xfrm>
            <a:prstGeom prst="ellipse">
              <a:avLst/>
            </a:prstGeom>
            <a:blipFill>
              <a:blip r:embed="rId10"/>
              <a:stretch>
                <a:fillRect/>
              </a:stretch>
            </a:blipFill>
            <a:ln>
              <a:solidFill>
                <a:srgbClr val="2C459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FCF7881A-071B-CEE1-DA64-F7D42F38E5EC}"/>
                </a:ext>
              </a:extLst>
            </p:cNvPr>
            <p:cNvSpPr/>
            <p:nvPr/>
          </p:nvSpPr>
          <p:spPr>
            <a:xfrm>
              <a:off x="5624471" y="4459513"/>
              <a:ext cx="914400" cy="914400"/>
            </a:xfrm>
            <a:prstGeom prst="ellipse">
              <a:avLst/>
            </a:prstGeom>
            <a:blipFill>
              <a:blip r:embed="rId11"/>
              <a:stretch>
                <a:fillRect/>
              </a:stretch>
            </a:blipFill>
            <a:ln>
              <a:solidFill>
                <a:srgbClr val="2C459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33523947-E350-2645-76E5-2E0DCCEE424B}"/>
                </a:ext>
              </a:extLst>
            </p:cNvPr>
            <p:cNvSpPr/>
            <p:nvPr/>
          </p:nvSpPr>
          <p:spPr>
            <a:xfrm>
              <a:off x="6576375" y="5194183"/>
              <a:ext cx="914400" cy="9144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C459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…</a:t>
              </a:r>
            </a:p>
          </p:txBody>
        </p:sp>
      </p:grpSp>
      <p:sp>
        <p:nvSpPr>
          <p:cNvPr id="66" name="Gleichschenkliges Dreieck 65">
            <a:extLst>
              <a:ext uri="{FF2B5EF4-FFF2-40B4-BE49-F238E27FC236}">
                <a16:creationId xmlns:a16="http://schemas.microsoft.com/office/drawing/2014/main" id="{DCCBC720-0442-7CA4-AE72-875C5DCEF467}"/>
              </a:ext>
            </a:extLst>
          </p:cNvPr>
          <p:cNvSpPr/>
          <p:nvPr/>
        </p:nvSpPr>
        <p:spPr>
          <a:xfrm rot="16200000" flipV="1">
            <a:off x="3096164" y="3341462"/>
            <a:ext cx="4695628" cy="449813"/>
          </a:xfrm>
          <a:prstGeom prst="triangle">
            <a:avLst>
              <a:gd name="adj" fmla="val 50482"/>
            </a:avLst>
          </a:prstGeom>
          <a:solidFill>
            <a:srgbClr val="485C9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8AA1BB9F-FE97-E2DC-AEC5-15E058291181}"/>
              </a:ext>
            </a:extLst>
          </p:cNvPr>
          <p:cNvGrpSpPr/>
          <p:nvPr/>
        </p:nvGrpSpPr>
        <p:grpSpPr>
          <a:xfrm>
            <a:off x="352799" y="2828368"/>
            <a:ext cx="4763007" cy="1440000"/>
            <a:chOff x="352799" y="4474183"/>
            <a:chExt cx="4763007" cy="1440000"/>
          </a:xfrm>
        </p:grpSpPr>
        <p:pic>
          <p:nvPicPr>
            <p:cNvPr id="40" name="Grafik 39" descr="Ein Bild, das Text, Screenshot, Schrift, Zahl enthält.&#10;&#10;Automatisch generierte Beschreibung">
              <a:extLst>
                <a:ext uri="{FF2B5EF4-FFF2-40B4-BE49-F238E27FC236}">
                  <a16:creationId xmlns:a16="http://schemas.microsoft.com/office/drawing/2014/main" id="{440BEDDB-D7F8-9AAA-6202-AF03C8B03F2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314" y="4474183"/>
              <a:ext cx="1231200" cy="144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Grafik 28" descr="Ein Bild, das Text, Schrift, Screenshot, Dokument enthält.&#10;&#10;Automatisch generierte Beschreibung">
              <a:extLst>
                <a:ext uri="{FF2B5EF4-FFF2-40B4-BE49-F238E27FC236}">
                  <a16:creationId xmlns:a16="http://schemas.microsoft.com/office/drawing/2014/main" id="{742EF03A-A775-CA25-A5FF-425F868E5C6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0145" y="4474183"/>
              <a:ext cx="1231200" cy="144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Grafik 37" descr="Ein Bild, das Text, Screenshot, Schrift, Zahl enthält.&#10;&#10;Automatisch generierte Beschreibung">
              <a:extLst>
                <a:ext uri="{FF2B5EF4-FFF2-40B4-BE49-F238E27FC236}">
                  <a16:creationId xmlns:a16="http://schemas.microsoft.com/office/drawing/2014/main" id="{7CB871D3-BA22-E47D-60BD-288219F7329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7975" y="4474183"/>
              <a:ext cx="1231200" cy="144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8A74DCF1-5BB2-6730-0CC8-1E966B87ED51}"/>
                </a:ext>
              </a:extLst>
            </p:cNvPr>
            <p:cNvGrpSpPr/>
            <p:nvPr/>
          </p:nvGrpSpPr>
          <p:grpSpPr>
            <a:xfrm>
              <a:off x="352799" y="5554182"/>
              <a:ext cx="4763007" cy="360001"/>
              <a:chOff x="620980" y="2729389"/>
              <a:chExt cx="4763007" cy="360001"/>
            </a:xfrm>
          </p:grpSpPr>
          <p:cxnSp>
            <p:nvCxnSpPr>
              <p:cNvPr id="25" name="Gerade Verbindung mit Pfeil 24">
                <a:extLst>
                  <a:ext uri="{FF2B5EF4-FFF2-40B4-BE49-F238E27FC236}">
                    <a16:creationId xmlns:a16="http://schemas.microsoft.com/office/drawing/2014/main" id="{4B386909-5184-6E62-7668-424081C8C4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0980" y="2909389"/>
                <a:ext cx="4763007" cy="0"/>
              </a:xfrm>
              <a:prstGeom prst="straightConnector1">
                <a:avLst/>
              </a:prstGeom>
              <a:ln>
                <a:solidFill>
                  <a:srgbClr val="2C4592"/>
                </a:solidFill>
                <a:headEnd type="oval" w="med" len="med"/>
                <a:tailEnd type="oval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echteck 25">
                <a:extLst>
                  <a:ext uri="{FF2B5EF4-FFF2-40B4-BE49-F238E27FC236}">
                    <a16:creationId xmlns:a16="http://schemas.microsoft.com/office/drawing/2014/main" id="{DED86C20-1192-B9FB-589B-26311959D182}"/>
                  </a:ext>
                </a:extLst>
              </p:cNvPr>
              <p:cNvSpPr/>
              <p:nvPr/>
            </p:nvSpPr>
            <p:spPr>
              <a:xfrm>
                <a:off x="746095" y="2729389"/>
                <a:ext cx="2160000" cy="3600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60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No-show behavior</a:t>
                </a:r>
                <a:r>
                  <a:rPr lang="de-DE" sz="1200" b="1" baseline="30000" dirty="0">
                    <a:solidFill>
                      <a:schemeClr val="tx1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1</a:t>
                </a:r>
                <a:endParaRPr lang="de-DE" sz="1200" b="1" dirty="0">
                  <a:solidFill>
                    <a:schemeClr val="tx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E253A7BD-5642-86ED-C093-3A9DBD87BF8D}"/>
              </a:ext>
            </a:extLst>
          </p:cNvPr>
          <p:cNvGrpSpPr/>
          <p:nvPr/>
        </p:nvGrpSpPr>
        <p:grpSpPr>
          <a:xfrm>
            <a:off x="5772149" y="1218555"/>
            <a:ext cx="2461679" cy="4802232"/>
            <a:chOff x="5619749" y="1292811"/>
            <a:chExt cx="2461679" cy="2882995"/>
          </a:xfrm>
        </p:grpSpPr>
        <p:sp>
          <p:nvSpPr>
            <p:cNvPr id="68" name="Rechteck 67">
              <a:extLst>
                <a:ext uri="{FF2B5EF4-FFF2-40B4-BE49-F238E27FC236}">
                  <a16:creationId xmlns:a16="http://schemas.microsoft.com/office/drawing/2014/main" id="{809C23A0-3341-E368-6B18-686A160C9BC8}"/>
                </a:ext>
              </a:extLst>
            </p:cNvPr>
            <p:cNvSpPr/>
            <p:nvPr/>
          </p:nvSpPr>
          <p:spPr>
            <a:xfrm>
              <a:off x="5619749" y="1292811"/>
              <a:ext cx="2461679" cy="2818997"/>
            </a:xfrm>
            <a:prstGeom prst="rect">
              <a:avLst/>
            </a:prstGeom>
            <a:noFill/>
            <a:ln>
              <a:solidFill>
                <a:srgbClr val="DE003E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feld 68">
              <a:extLst>
                <a:ext uri="{FF2B5EF4-FFF2-40B4-BE49-F238E27FC236}">
                  <a16:creationId xmlns:a16="http://schemas.microsoft.com/office/drawing/2014/main" id="{377DDCA7-4264-EA1E-3F02-805B1DFAEE25}"/>
                </a:ext>
              </a:extLst>
            </p:cNvPr>
            <p:cNvSpPr txBox="1"/>
            <p:nvPr/>
          </p:nvSpPr>
          <p:spPr>
            <a:xfrm>
              <a:off x="5778023" y="4024519"/>
              <a:ext cx="780080" cy="15128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DE003E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de-DE" sz="1200" b="1" dirty="0">
                  <a:solidFill>
                    <a:srgbClr val="DA003E"/>
                  </a:solidFill>
                </a:rPr>
                <a:t>Partner</a:t>
              </a:r>
              <a:r>
                <a:rPr lang="de-DE" sz="1200" b="1" baseline="30000" dirty="0">
                  <a:solidFill>
                    <a:srgbClr val="DA003E"/>
                  </a:solidFill>
                </a:rPr>
                <a:t>2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5C5056BF-CDD6-3BB7-211D-98E437A83BB0}"/>
              </a:ext>
            </a:extLst>
          </p:cNvPr>
          <p:cNvGrpSpPr/>
          <p:nvPr/>
        </p:nvGrpSpPr>
        <p:grpSpPr>
          <a:xfrm>
            <a:off x="352799" y="4474182"/>
            <a:ext cx="4763007" cy="1440001"/>
            <a:chOff x="352799" y="1218554"/>
            <a:chExt cx="4763007" cy="1440001"/>
          </a:xfrm>
        </p:grpSpPr>
        <p:pic>
          <p:nvPicPr>
            <p:cNvPr id="2" name="Grafik 1" descr="Ein Bild, das Text, Schrift, Screenshot, Dokument enthält.&#10;&#10;Automatisch generierte Beschreibung">
              <a:extLst>
                <a:ext uri="{FF2B5EF4-FFF2-40B4-BE49-F238E27FC236}">
                  <a16:creationId xmlns:a16="http://schemas.microsoft.com/office/drawing/2014/main" id="{2CF0A319-445B-72E2-78A3-C043D7B75AD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314" y="1218555"/>
              <a:ext cx="1231200" cy="1404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Grafik 6" descr="Ein Bild, das Text, Screenshot, Schrift, Zahl enthält.&#10;&#10;KI-generierte Inhalte können fehlerhaft sein.">
              <a:extLst>
                <a:ext uri="{FF2B5EF4-FFF2-40B4-BE49-F238E27FC236}">
                  <a16:creationId xmlns:a16="http://schemas.microsoft.com/office/drawing/2014/main" id="{D3243371-F4CE-ED53-A93E-0B167D568A16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0144" y="1218555"/>
              <a:ext cx="1231200" cy="1404000"/>
            </a:xfrm>
            <a:prstGeom prst="rect">
              <a:avLst/>
            </a:prstGeom>
          </p:spPr>
        </p:pic>
        <p:pic>
          <p:nvPicPr>
            <p:cNvPr id="16" name="Grafik 15" descr="Ein Bild, das Text, Menschliches Gesicht, Person, Screenshot enthält.&#10;&#10;KI-generierte Inhalte können fehlerhaft sein.">
              <a:extLst>
                <a:ext uri="{FF2B5EF4-FFF2-40B4-BE49-F238E27FC236}">
                  <a16:creationId xmlns:a16="http://schemas.microsoft.com/office/drawing/2014/main" id="{CD7F6CF1-DC46-EAE0-2422-0D7A31DC1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7974" y="1218554"/>
              <a:ext cx="1231200" cy="1404000"/>
            </a:xfrm>
            <a:prstGeom prst="rect">
              <a:avLst/>
            </a:prstGeom>
          </p:spPr>
        </p:pic>
        <p:grpSp>
          <p:nvGrpSpPr>
            <p:cNvPr id="55" name="Gruppieren 54">
              <a:extLst>
                <a:ext uri="{FF2B5EF4-FFF2-40B4-BE49-F238E27FC236}">
                  <a16:creationId xmlns:a16="http://schemas.microsoft.com/office/drawing/2014/main" id="{251A8C29-2EBE-6176-077D-7935EA908F2D}"/>
                </a:ext>
              </a:extLst>
            </p:cNvPr>
            <p:cNvGrpSpPr/>
            <p:nvPr/>
          </p:nvGrpSpPr>
          <p:grpSpPr>
            <a:xfrm>
              <a:off x="352799" y="2298554"/>
              <a:ext cx="4763007" cy="360001"/>
              <a:chOff x="620980" y="2031738"/>
              <a:chExt cx="4763007" cy="360001"/>
            </a:xfrm>
          </p:grpSpPr>
          <p:cxnSp>
            <p:nvCxnSpPr>
              <p:cNvPr id="14" name="Gerade Verbindung mit Pfeil 13">
                <a:extLst>
                  <a:ext uri="{FF2B5EF4-FFF2-40B4-BE49-F238E27FC236}">
                    <a16:creationId xmlns:a16="http://schemas.microsoft.com/office/drawing/2014/main" id="{F6438995-6F53-484D-F717-2325AACA4E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0980" y="2211738"/>
                <a:ext cx="4763007" cy="0"/>
              </a:xfrm>
              <a:prstGeom prst="straightConnector1">
                <a:avLst/>
              </a:prstGeom>
              <a:ln>
                <a:solidFill>
                  <a:srgbClr val="2C4592"/>
                </a:solidFill>
                <a:headEnd type="oval" w="med" len="med"/>
                <a:tailEnd type="oval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hteck 17">
                <a:extLst>
                  <a:ext uri="{FF2B5EF4-FFF2-40B4-BE49-F238E27FC236}">
                    <a16:creationId xmlns:a16="http://schemas.microsoft.com/office/drawing/2014/main" id="{22E575CF-30C5-8678-AB3D-6E5BF4FB9501}"/>
                  </a:ext>
                </a:extLst>
              </p:cNvPr>
              <p:cNvSpPr/>
              <p:nvPr/>
            </p:nvSpPr>
            <p:spPr>
              <a:xfrm>
                <a:off x="746095" y="2031738"/>
                <a:ext cx="2160000" cy="3600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60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Women‘s sports</a:t>
                </a:r>
                <a:r>
                  <a:rPr lang="de-DE" sz="1200" b="1" baseline="30000" dirty="0">
                    <a:solidFill>
                      <a:schemeClr val="tx1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A8F19BEB-215E-1562-E180-69501FDAB1E6}"/>
              </a:ext>
            </a:extLst>
          </p:cNvPr>
          <p:cNvGrpSpPr/>
          <p:nvPr/>
        </p:nvGrpSpPr>
        <p:grpSpPr>
          <a:xfrm>
            <a:off x="352799" y="1218554"/>
            <a:ext cx="4763007" cy="1404000"/>
            <a:chOff x="352799" y="2864369"/>
            <a:chExt cx="4763007" cy="1404000"/>
          </a:xfrm>
        </p:grpSpPr>
        <p:pic>
          <p:nvPicPr>
            <p:cNvPr id="48" name="Grafik 47" descr="Ein Bild, das Text, Screenshot, Schrift, Brief enthält.&#10;&#10;Automatisch generierte Beschreibung">
              <a:extLst>
                <a:ext uri="{FF2B5EF4-FFF2-40B4-BE49-F238E27FC236}">
                  <a16:creationId xmlns:a16="http://schemas.microsoft.com/office/drawing/2014/main" id="{6CB99916-E6B4-8F50-6578-A8620606AB72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0144" y="2864369"/>
              <a:ext cx="1231200" cy="1404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0" name="Grafik 49" descr="Ein Bild, das Text, Screenshot, Schrift, Brief enthält.&#10;&#10;Automatisch generierte Beschreibung">
              <a:extLst>
                <a:ext uri="{FF2B5EF4-FFF2-40B4-BE49-F238E27FC236}">
                  <a16:creationId xmlns:a16="http://schemas.microsoft.com/office/drawing/2014/main" id="{BF248E39-B700-A8D5-CBB3-4DA622639C3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314" y="2864369"/>
              <a:ext cx="1231200" cy="1404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Grafik 51" descr="Ein Bild, das Text, Screenshot, Schrift, Zahl enthält.&#10;&#10;KI-generierte Inhalte können fehlerhaft sein.">
              <a:extLst>
                <a:ext uri="{FF2B5EF4-FFF2-40B4-BE49-F238E27FC236}">
                  <a16:creationId xmlns:a16="http://schemas.microsoft.com/office/drawing/2014/main" id="{11C57016-7D02-58EF-81FF-21940CFC0AE5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7975" y="2864369"/>
              <a:ext cx="1231200" cy="1404000"/>
            </a:xfrm>
            <a:prstGeom prst="rect">
              <a:avLst/>
            </a:prstGeom>
          </p:spPr>
        </p:pic>
        <p:grpSp>
          <p:nvGrpSpPr>
            <p:cNvPr id="53" name="Gruppieren 52">
              <a:extLst>
                <a:ext uri="{FF2B5EF4-FFF2-40B4-BE49-F238E27FC236}">
                  <a16:creationId xmlns:a16="http://schemas.microsoft.com/office/drawing/2014/main" id="{2E776588-E3E5-A622-6BC5-C4D29F7A6F4C}"/>
                </a:ext>
              </a:extLst>
            </p:cNvPr>
            <p:cNvGrpSpPr/>
            <p:nvPr/>
          </p:nvGrpSpPr>
          <p:grpSpPr>
            <a:xfrm>
              <a:off x="352799" y="3908368"/>
              <a:ext cx="4763007" cy="360001"/>
              <a:chOff x="620980" y="4171960"/>
              <a:chExt cx="4763007" cy="360001"/>
            </a:xfrm>
          </p:grpSpPr>
          <p:cxnSp>
            <p:nvCxnSpPr>
              <p:cNvPr id="58" name="Gerade Verbindung mit Pfeil 57">
                <a:extLst>
                  <a:ext uri="{FF2B5EF4-FFF2-40B4-BE49-F238E27FC236}">
                    <a16:creationId xmlns:a16="http://schemas.microsoft.com/office/drawing/2014/main" id="{D774E6E2-BE9C-EFD6-BA76-C393AB20C1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0980" y="4351960"/>
                <a:ext cx="4763007" cy="0"/>
              </a:xfrm>
              <a:prstGeom prst="straightConnector1">
                <a:avLst/>
              </a:prstGeom>
              <a:ln>
                <a:solidFill>
                  <a:srgbClr val="2C4592"/>
                </a:solidFill>
                <a:headEnd type="oval" w="med" len="med"/>
                <a:tailEnd type="oval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Rechteck 70">
                <a:extLst>
                  <a:ext uri="{FF2B5EF4-FFF2-40B4-BE49-F238E27FC236}">
                    <a16:creationId xmlns:a16="http://schemas.microsoft.com/office/drawing/2014/main" id="{784D2632-1A1A-4CA2-0E65-D35DA37DAC20}"/>
                  </a:ext>
                </a:extLst>
              </p:cNvPr>
              <p:cNvSpPr/>
              <p:nvPr/>
            </p:nvSpPr>
            <p:spPr>
              <a:xfrm>
                <a:off x="746095" y="4171960"/>
                <a:ext cx="2160000" cy="3600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60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Attendance demand</a:t>
                </a:r>
                <a:r>
                  <a:rPr lang="en-US" sz="1200" b="1" baseline="30000" dirty="0">
                    <a:solidFill>
                      <a:schemeClr val="tx1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37302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1D7C8-E036-01A3-7081-9DA6FB877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88767A2-6D81-1C57-F9CC-A860D2A51B3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941872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F3DAF095-11F0-69EF-659F-4975FDCF18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Grafik 7" descr="Ein Bild, das Sport, Sportspiele, Sportausrüstung, Person enthält.&#10;&#10;KI-generierte Inhalte können fehlerhaft sein.">
            <a:extLst>
              <a:ext uri="{FF2B5EF4-FFF2-40B4-BE49-F238E27FC236}">
                <a16:creationId xmlns:a16="http://schemas.microsoft.com/office/drawing/2014/main" id="{5692C068-E80B-4DE3-E96F-3629669DC5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62"/>
          <a:stretch/>
        </p:blipFill>
        <p:spPr>
          <a:xfrm>
            <a:off x="3290783" y="0"/>
            <a:ext cx="8901218" cy="68580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CBAE11DF-94C0-D545-4E1C-D998934D453F}"/>
              </a:ext>
            </a:extLst>
          </p:cNvPr>
          <p:cNvSpPr/>
          <p:nvPr/>
        </p:nvSpPr>
        <p:spPr>
          <a:xfrm>
            <a:off x="0" y="1588"/>
            <a:ext cx="12192000" cy="6854824"/>
          </a:xfrm>
          <a:prstGeom prst="rect">
            <a:avLst/>
          </a:prstGeom>
          <a:gradFill>
            <a:gsLst>
              <a:gs pos="70000">
                <a:srgbClr val="FFFFFF">
                  <a:alpha val="50000"/>
                </a:srgbClr>
              </a:gs>
              <a:gs pos="40000">
                <a:srgbClr val="FE44D5"/>
              </a:gs>
              <a:gs pos="0">
                <a:srgbClr val="FE44D5"/>
              </a:gs>
              <a:gs pos="100000">
                <a:schemeClr val="bg1">
                  <a:alpha val="0"/>
                </a:schemeClr>
              </a:gs>
            </a:gsLst>
            <a:lin ang="20400000" scaled="0"/>
          </a:gradFill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de-DE" dirty="0"/>
          </a:p>
        </p:txBody>
      </p:sp>
      <p:sp>
        <p:nvSpPr>
          <p:cNvPr id="25" name="Foliennummernplatzhalter 5">
            <a:extLst>
              <a:ext uri="{FF2B5EF4-FFF2-40B4-BE49-F238E27FC236}">
                <a16:creationId xmlns:a16="http://schemas.microsoft.com/office/drawing/2014/main" id="{4F1D91E7-83AD-DBFC-ADBA-8E1762F1A3DD}"/>
              </a:ext>
            </a:extLst>
          </p:cNvPr>
          <p:cNvSpPr txBox="1">
            <a:spLocks/>
          </p:cNvSpPr>
          <p:nvPr/>
        </p:nvSpPr>
        <p:spPr>
          <a:xfrm>
            <a:off x="11903076" y="6402359"/>
            <a:ext cx="422808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300" b="1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66EDDE-833B-4344-9721-5E0524BAF04E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3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BF2A68E1-AD45-0C3C-5218-F69E400FA620}"/>
              </a:ext>
            </a:extLst>
          </p:cNvPr>
          <p:cNvSpPr txBox="1">
            <a:spLocks/>
          </p:cNvSpPr>
          <p:nvPr/>
        </p:nvSpPr>
        <p:spPr>
          <a:xfrm>
            <a:off x="352799" y="6535847"/>
            <a:ext cx="4230313" cy="277606"/>
          </a:xfrm>
          <a:prstGeom prst="rect">
            <a:avLst/>
          </a:prstGeom>
        </p:spPr>
        <p:txBody>
          <a:bodyPr lIns="0" bIns="0" anchor="ctr"/>
          <a:lstStyle>
            <a:lvl1pPr marL="342905" indent="-342905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60" indent="-285753" algn="l" defTabSz="45720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4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0" indent="-228603" algn="l" defTabSz="45720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6" indent="-228603" algn="l" defTabSz="45720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apl. Prof. Dr. Dominik Schreyer | WHU | Center for Sports and Management (CSM)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FD0295F-4ECE-01C3-72D7-30B6D8CFCA52}"/>
              </a:ext>
            </a:extLst>
          </p:cNvPr>
          <p:cNvGrpSpPr/>
          <p:nvPr/>
        </p:nvGrpSpPr>
        <p:grpSpPr>
          <a:xfrm>
            <a:off x="352798" y="2288901"/>
            <a:ext cx="6983999" cy="4013582"/>
            <a:chOff x="1340612" y="791142"/>
            <a:chExt cx="2087004" cy="4013582"/>
          </a:xfrm>
        </p:grpSpPr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49C74853-9898-604D-B3C4-ED891BEB5702}"/>
                </a:ext>
              </a:extLst>
            </p:cNvPr>
            <p:cNvSpPr txBox="1"/>
            <p:nvPr/>
          </p:nvSpPr>
          <p:spPr>
            <a:xfrm>
              <a:off x="1340612" y="791142"/>
              <a:ext cx="2087004" cy="196030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de-DE" sz="12400" b="1" dirty="0">
                  <a:solidFill>
                    <a:schemeClr val="bg1"/>
                  </a:solidFill>
                </a:rPr>
                <a:t>Women‘s</a:t>
              </a:r>
              <a:endParaRPr lang="de-DE" sz="124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DD9EBE5A-CE36-4E82-00BB-6346E43D933E}"/>
                </a:ext>
              </a:extLst>
            </p:cNvPr>
            <p:cNvSpPr txBox="1"/>
            <p:nvPr/>
          </p:nvSpPr>
          <p:spPr>
            <a:xfrm>
              <a:off x="1340612" y="2844418"/>
              <a:ext cx="2087004" cy="196030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de-DE" sz="12400" b="1" dirty="0" err="1">
                  <a:solidFill>
                    <a:schemeClr val="bg1"/>
                  </a:solidFill>
                </a:rPr>
                <a:t>sports</a:t>
              </a:r>
              <a:endParaRPr lang="de-DE" sz="1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1965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BB752-53B3-78C5-D973-2A71E80CA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EC74BEF3-EB19-C342-0B49-FD92F656459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764011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88767A2-6D81-1C57-F9CC-A860D2A51B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Grafik 5" descr="Ein Bild, das Sport, Sportspiele, Sportausrüstung, Person enthält.&#10;&#10;KI-generierte Inhalte können fehlerhaft sein.">
            <a:extLst>
              <a:ext uri="{FF2B5EF4-FFF2-40B4-BE49-F238E27FC236}">
                <a16:creationId xmlns:a16="http://schemas.microsoft.com/office/drawing/2014/main" id="{5B748274-116A-2588-8487-ABD8026096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62"/>
          <a:stretch/>
        </p:blipFill>
        <p:spPr>
          <a:xfrm>
            <a:off x="3290783" y="0"/>
            <a:ext cx="8901218" cy="68580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25D52A03-2A97-FF74-95F0-10F0DEBDED3E}"/>
              </a:ext>
            </a:extLst>
          </p:cNvPr>
          <p:cNvSpPr/>
          <p:nvPr/>
        </p:nvSpPr>
        <p:spPr>
          <a:xfrm>
            <a:off x="0" y="1588"/>
            <a:ext cx="12192000" cy="6854824"/>
          </a:xfrm>
          <a:prstGeom prst="rect">
            <a:avLst/>
          </a:prstGeom>
          <a:gradFill>
            <a:gsLst>
              <a:gs pos="70000">
                <a:srgbClr val="FFFFFF">
                  <a:alpha val="50000"/>
                </a:srgbClr>
              </a:gs>
              <a:gs pos="40000">
                <a:srgbClr val="FE44D5"/>
              </a:gs>
              <a:gs pos="0">
                <a:srgbClr val="FE44D5"/>
              </a:gs>
              <a:gs pos="100000">
                <a:schemeClr val="bg1">
                  <a:alpha val="0"/>
                </a:schemeClr>
              </a:gs>
            </a:gsLst>
            <a:lin ang="20400000" scaled="0"/>
          </a:gradFill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150E1E3-B02D-DBB0-F332-17760383F065}"/>
              </a:ext>
            </a:extLst>
          </p:cNvPr>
          <p:cNvSpPr txBox="1"/>
          <p:nvPr/>
        </p:nvSpPr>
        <p:spPr>
          <a:xfrm>
            <a:off x="352798" y="77258"/>
            <a:ext cx="11550277" cy="44319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Language matters: Perception shapes value</a:t>
            </a:r>
          </a:p>
        </p:txBody>
      </p:sp>
      <p:sp>
        <p:nvSpPr>
          <p:cNvPr id="25" name="Foliennummernplatzhalter 5">
            <a:extLst>
              <a:ext uri="{FF2B5EF4-FFF2-40B4-BE49-F238E27FC236}">
                <a16:creationId xmlns:a16="http://schemas.microsoft.com/office/drawing/2014/main" id="{B83487EC-F1FA-2FDC-8BAE-E189519EB44D}"/>
              </a:ext>
            </a:extLst>
          </p:cNvPr>
          <p:cNvSpPr txBox="1">
            <a:spLocks/>
          </p:cNvSpPr>
          <p:nvPr/>
        </p:nvSpPr>
        <p:spPr>
          <a:xfrm>
            <a:off x="11903076" y="6402359"/>
            <a:ext cx="422808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300" b="1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66EDDE-833B-4344-9721-5E0524BAF04E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3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DBBBC8AF-D3BE-C533-AD84-29476082E5EA}"/>
              </a:ext>
            </a:extLst>
          </p:cNvPr>
          <p:cNvSpPr txBox="1">
            <a:spLocks/>
          </p:cNvSpPr>
          <p:nvPr/>
        </p:nvSpPr>
        <p:spPr>
          <a:xfrm>
            <a:off x="352799" y="6535847"/>
            <a:ext cx="4230313" cy="277606"/>
          </a:xfrm>
          <a:prstGeom prst="rect">
            <a:avLst/>
          </a:prstGeom>
        </p:spPr>
        <p:txBody>
          <a:bodyPr lIns="0" bIns="0" anchor="ctr"/>
          <a:lstStyle>
            <a:lvl1pPr marL="342905" indent="-342905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60" indent="-285753" algn="l" defTabSz="45720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4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0" indent="-228603" algn="l" defTabSz="45720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6" indent="-228603" algn="l" defTabSz="45720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apl. Prof. Dr. Dominik Schreyer | WHU | Center for Sports and Management (CSM)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B829F4C-D57A-5A37-4BD6-352A85A39DCC}"/>
              </a:ext>
            </a:extLst>
          </p:cNvPr>
          <p:cNvGrpSpPr/>
          <p:nvPr/>
        </p:nvGrpSpPr>
        <p:grpSpPr>
          <a:xfrm>
            <a:off x="352798" y="2288901"/>
            <a:ext cx="6983999" cy="4013582"/>
            <a:chOff x="1340612" y="791142"/>
            <a:chExt cx="2087004" cy="4013582"/>
          </a:xfrm>
        </p:grpSpPr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10F7A9A5-790F-0283-707A-E6963B4A0F49}"/>
                </a:ext>
              </a:extLst>
            </p:cNvPr>
            <p:cNvSpPr txBox="1"/>
            <p:nvPr/>
          </p:nvSpPr>
          <p:spPr>
            <a:xfrm>
              <a:off x="1340612" y="791142"/>
              <a:ext cx="2087004" cy="196030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de-DE" sz="12400" b="1" dirty="0">
                  <a:solidFill>
                    <a:schemeClr val="bg1"/>
                  </a:solidFill>
                  <a:highlight>
                    <a:srgbClr val="FF0000"/>
                  </a:highlight>
                </a:rPr>
                <a:t>Women‘s</a:t>
              </a:r>
              <a:endParaRPr lang="de-DE" sz="12400" dirty="0">
                <a:solidFill>
                  <a:schemeClr val="bg1"/>
                </a:solidFill>
                <a:highlight>
                  <a:srgbClr val="FF0000"/>
                </a:highlight>
              </a:endParaRP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EF131C3D-0C6A-7314-EE0C-79C44030F1BE}"/>
                </a:ext>
              </a:extLst>
            </p:cNvPr>
            <p:cNvSpPr txBox="1"/>
            <p:nvPr/>
          </p:nvSpPr>
          <p:spPr>
            <a:xfrm>
              <a:off x="1340612" y="2844418"/>
              <a:ext cx="2087004" cy="196030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de-DE" sz="12400" b="1" dirty="0" err="1">
                  <a:solidFill>
                    <a:schemeClr val="bg1"/>
                  </a:solidFill>
                </a:rPr>
                <a:t>sports</a:t>
              </a:r>
              <a:endParaRPr lang="de-DE" sz="1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0727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E6E3B-638B-2978-5DBE-EF8447C32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8D71B436-FB10-FF05-DCAA-27418D927E6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275314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EC74BEF3-EB19-C342-0B49-FD92F65645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Grafik 26" descr="Ein Bild, das Person, Stadion, Sport, Gras enthält.&#10;&#10;KI-generierte Inhalte können fehlerhaft sein.">
            <a:extLst>
              <a:ext uri="{FF2B5EF4-FFF2-40B4-BE49-F238E27FC236}">
                <a16:creationId xmlns:a16="http://schemas.microsoft.com/office/drawing/2014/main" id="{0BB852BF-3700-1CA3-70FF-FFD93946A2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50"/>
          <a:stretch/>
        </p:blipFill>
        <p:spPr>
          <a:xfrm>
            <a:off x="3288527" y="0"/>
            <a:ext cx="8903473" cy="6858000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53E73B24-1CE9-5501-1F57-6B9098638BD3}"/>
              </a:ext>
            </a:extLst>
          </p:cNvPr>
          <p:cNvSpPr/>
          <p:nvPr/>
        </p:nvSpPr>
        <p:spPr>
          <a:xfrm>
            <a:off x="0" y="1588"/>
            <a:ext cx="12192000" cy="6854824"/>
          </a:xfrm>
          <a:prstGeom prst="rect">
            <a:avLst/>
          </a:prstGeom>
          <a:gradFill>
            <a:gsLst>
              <a:gs pos="70000">
                <a:srgbClr val="FFFFFF">
                  <a:alpha val="50000"/>
                </a:srgbClr>
              </a:gs>
              <a:gs pos="40000">
                <a:schemeClr val="bg1"/>
              </a:gs>
              <a:gs pos="0">
                <a:schemeClr val="accent1">
                  <a:lumMod val="90000"/>
                </a:schemeClr>
              </a:gs>
              <a:gs pos="100000">
                <a:schemeClr val="bg1">
                  <a:alpha val="0"/>
                </a:schemeClr>
              </a:gs>
            </a:gsLst>
            <a:lin ang="20400000" scaled="0"/>
          </a:gradFill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de-DE" dirty="0"/>
          </a:p>
        </p:txBody>
      </p:sp>
      <p:sp>
        <p:nvSpPr>
          <p:cNvPr id="25" name="Foliennummernplatzhalter 5">
            <a:extLst>
              <a:ext uri="{FF2B5EF4-FFF2-40B4-BE49-F238E27FC236}">
                <a16:creationId xmlns:a16="http://schemas.microsoft.com/office/drawing/2014/main" id="{9231AF09-E25E-58CA-422F-AF7C021669FC}"/>
              </a:ext>
            </a:extLst>
          </p:cNvPr>
          <p:cNvSpPr txBox="1">
            <a:spLocks/>
          </p:cNvSpPr>
          <p:nvPr/>
        </p:nvSpPr>
        <p:spPr>
          <a:xfrm>
            <a:off x="11903076" y="6402359"/>
            <a:ext cx="422808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300" b="1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66EDDE-833B-4344-9721-5E0524BAF04E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3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F2C0FE2C-D5E7-DF56-2FBB-6E170DD64DDA}"/>
              </a:ext>
            </a:extLst>
          </p:cNvPr>
          <p:cNvSpPr txBox="1">
            <a:spLocks/>
          </p:cNvSpPr>
          <p:nvPr/>
        </p:nvSpPr>
        <p:spPr>
          <a:xfrm>
            <a:off x="352799" y="6535847"/>
            <a:ext cx="4230313" cy="277606"/>
          </a:xfrm>
          <a:prstGeom prst="rect">
            <a:avLst/>
          </a:prstGeom>
        </p:spPr>
        <p:txBody>
          <a:bodyPr lIns="0" bIns="0" anchor="ctr"/>
          <a:lstStyle>
            <a:lvl1pPr marL="342905" indent="-342905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60" indent="-285753" algn="l" defTabSz="45720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4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0" indent="-228603" algn="l" defTabSz="45720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6" indent="-228603" algn="l" defTabSz="45720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apl. Prof. Dr. Dominik Schreyer | WHU | Center for Sports and Management (CSM)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D81FDCD6-BC06-E0CA-BD96-B10AFBA42C62}"/>
              </a:ext>
            </a:extLst>
          </p:cNvPr>
          <p:cNvSpPr txBox="1"/>
          <p:nvPr/>
        </p:nvSpPr>
        <p:spPr>
          <a:xfrm>
            <a:off x="352798" y="77258"/>
            <a:ext cx="11550277" cy="44319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00B0F0"/>
                </a:solidFill>
              </a:rPr>
              <a:t>A boom is happening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57E5E7FF-9167-7E54-8D1F-B5DF444FE7B3}"/>
              </a:ext>
            </a:extLst>
          </p:cNvPr>
          <p:cNvSpPr txBox="1"/>
          <p:nvPr/>
        </p:nvSpPr>
        <p:spPr>
          <a:xfrm>
            <a:off x="352799" y="6119999"/>
            <a:ext cx="7881029" cy="4373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90000"/>
              </a:lnSpc>
            </a:pPr>
            <a:r>
              <a:rPr lang="de-DE" sz="800" b="1" dirty="0" err="1">
                <a:solidFill>
                  <a:schemeClr val="tx2"/>
                </a:solidFill>
                <a:cs typeface="Montserrat Semi Bold"/>
              </a:rPr>
              <a:t>Abbreviations</a:t>
            </a:r>
            <a:r>
              <a:rPr lang="de-DE" sz="800" b="1" dirty="0">
                <a:solidFill>
                  <a:schemeClr val="tx2"/>
                </a:solidFill>
                <a:cs typeface="Montserrat Semi Bold"/>
              </a:rPr>
              <a:t>, </a:t>
            </a:r>
            <a:r>
              <a:rPr lang="de-DE" sz="800" b="1" dirty="0" err="1">
                <a:solidFill>
                  <a:schemeClr val="tx2"/>
                </a:solidFill>
                <a:cs typeface="Montserrat Semi Bold"/>
              </a:rPr>
              <a:t>notes</a:t>
            </a:r>
            <a:r>
              <a:rPr lang="de-DE" sz="800" b="1" dirty="0">
                <a:solidFill>
                  <a:schemeClr val="tx2"/>
                </a:solidFill>
                <a:cs typeface="Montserrat Semi Bold"/>
              </a:rPr>
              <a:t>, and </a:t>
            </a:r>
            <a:r>
              <a:rPr lang="de-DE" sz="800" b="1" dirty="0" err="1">
                <a:solidFill>
                  <a:schemeClr val="tx2"/>
                </a:solidFill>
                <a:cs typeface="Montserrat Semi Bold"/>
              </a:rPr>
              <a:t>sources</a:t>
            </a:r>
            <a:r>
              <a:rPr lang="de-DE" sz="800" b="1" dirty="0">
                <a:solidFill>
                  <a:schemeClr val="tx2"/>
                </a:solidFill>
                <a:cs typeface="Montserrat Semi Bold"/>
              </a:rPr>
              <a:t>:</a:t>
            </a:r>
            <a:r>
              <a:rPr lang="de-DE" sz="800" b="1" baseline="30000" dirty="0">
                <a:ea typeface="Verdana" panose="020B0604030504040204" pitchFamily="34" charset="0"/>
              </a:rPr>
              <a:t> </a:t>
            </a:r>
            <a:r>
              <a:rPr lang="en-US" sz="800" dirty="0">
                <a:solidFill>
                  <a:schemeClr val="tx2"/>
                </a:solidFill>
                <a:ea typeface="Verdana" panose="020B0604030504040204" pitchFamily="34" charset="0"/>
              </a:rPr>
              <a:t>Most in-demand women’s (club) football matches by stadium attendance (Wikipedia, as of April 11, 2025)</a:t>
            </a:r>
            <a:endParaRPr lang="de-DE" sz="800" dirty="0">
              <a:solidFill>
                <a:schemeClr val="tx2"/>
              </a:solidFill>
              <a:ea typeface="Verdana" panose="020B0604030504040204" pitchFamily="34" charset="0"/>
            </a:endParaRPr>
          </a:p>
        </p:txBody>
      </p: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BBB26537-A87C-A699-8F7A-E7FAA463BD4F}"/>
              </a:ext>
            </a:extLst>
          </p:cNvPr>
          <p:cNvGrpSpPr/>
          <p:nvPr/>
        </p:nvGrpSpPr>
        <p:grpSpPr>
          <a:xfrm>
            <a:off x="591958" y="1296924"/>
            <a:ext cx="7309319" cy="4046607"/>
            <a:chOff x="591958" y="1039577"/>
            <a:chExt cx="7309319" cy="4046607"/>
          </a:xfrm>
        </p:grpSpPr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36D08163-04D8-FA35-9670-1BCEB827D735}"/>
                </a:ext>
              </a:extLst>
            </p:cNvPr>
            <p:cNvGrpSpPr/>
            <p:nvPr/>
          </p:nvGrpSpPr>
          <p:grpSpPr>
            <a:xfrm>
              <a:off x="591958" y="2083646"/>
              <a:ext cx="3379967" cy="914400"/>
              <a:chOff x="1280160" y="1335819"/>
              <a:chExt cx="3379967" cy="914400"/>
            </a:xfrm>
          </p:grpSpPr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E684F906-EA05-B9AD-F7B8-82694017309F}"/>
                  </a:ext>
                </a:extLst>
              </p:cNvPr>
              <p:cNvSpPr/>
              <p:nvPr/>
            </p:nvSpPr>
            <p:spPr>
              <a:xfrm>
                <a:off x="1280160" y="1335819"/>
                <a:ext cx="914400" cy="9144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04421218-B67E-4236-6944-B87E08363245}"/>
                  </a:ext>
                </a:extLst>
              </p:cNvPr>
              <p:cNvSpPr/>
              <p:nvPr/>
            </p:nvSpPr>
            <p:spPr>
              <a:xfrm>
                <a:off x="2512944" y="1335819"/>
                <a:ext cx="914400" cy="9144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B3D33F55-399B-8D87-40EF-89F1BCCFA5E6}"/>
                  </a:ext>
                </a:extLst>
              </p:cNvPr>
              <p:cNvSpPr/>
              <p:nvPr/>
            </p:nvSpPr>
            <p:spPr>
              <a:xfrm>
                <a:off x="3745727" y="1335819"/>
                <a:ext cx="914400" cy="914400"/>
              </a:xfrm>
              <a:prstGeom prst="ellipse">
                <a:avLst/>
              </a:prstGeom>
              <a:solidFill>
                <a:srgbClr val="FE44D5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highlight>
                      <a:srgbClr val="FE44D5"/>
                    </a:highlight>
                  </a:rPr>
                  <a:t>91.5k</a:t>
                </a:r>
              </a:p>
            </p:txBody>
          </p:sp>
        </p:grpSp>
        <p:grpSp>
          <p:nvGrpSpPr>
            <p:cNvPr id="38" name="Gruppieren 37">
              <a:extLst>
                <a:ext uri="{FF2B5EF4-FFF2-40B4-BE49-F238E27FC236}">
                  <a16:creationId xmlns:a16="http://schemas.microsoft.com/office/drawing/2014/main" id="{7A441751-7B8E-7D2E-CF50-E73239E72CEF}"/>
                </a:ext>
              </a:extLst>
            </p:cNvPr>
            <p:cNvGrpSpPr/>
            <p:nvPr/>
          </p:nvGrpSpPr>
          <p:grpSpPr>
            <a:xfrm>
              <a:off x="591958" y="3127715"/>
              <a:ext cx="3379967" cy="914400"/>
              <a:chOff x="1280160" y="1335819"/>
              <a:chExt cx="3379967" cy="914400"/>
            </a:xfrm>
          </p:grpSpPr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6ABAF290-95B3-784B-B41F-64CE9A4D2D66}"/>
                  </a:ext>
                </a:extLst>
              </p:cNvPr>
              <p:cNvSpPr/>
              <p:nvPr/>
            </p:nvSpPr>
            <p:spPr>
              <a:xfrm>
                <a:off x="1280160" y="1335819"/>
                <a:ext cx="914400" cy="9144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88C40440-95CD-E260-E250-6CF07CACEE5F}"/>
                  </a:ext>
                </a:extLst>
              </p:cNvPr>
              <p:cNvSpPr/>
              <p:nvPr/>
            </p:nvSpPr>
            <p:spPr>
              <a:xfrm>
                <a:off x="2512944" y="1335819"/>
                <a:ext cx="914400" cy="914400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id="{E2DFFDD9-7B1F-CF5F-0AE6-E773CAB3CED5}"/>
                  </a:ext>
                </a:extLst>
              </p:cNvPr>
              <p:cNvSpPr/>
              <p:nvPr/>
            </p:nvSpPr>
            <p:spPr>
              <a:xfrm>
                <a:off x="3745727" y="1335819"/>
                <a:ext cx="914400" cy="914400"/>
              </a:xfrm>
              <a:prstGeom prst="ellipse">
                <a:avLst/>
              </a:prstGeom>
              <a:solidFill>
                <a:srgbClr val="FE44D5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highlight>
                      <a:srgbClr val="FE44D5"/>
                    </a:highlight>
                  </a:rPr>
                  <a:t>77.4k</a:t>
                </a:r>
              </a:p>
            </p:txBody>
          </p:sp>
        </p:grpSp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E74EF477-BF12-684B-4E61-856C847E9FAF}"/>
                </a:ext>
              </a:extLst>
            </p:cNvPr>
            <p:cNvGrpSpPr/>
            <p:nvPr/>
          </p:nvGrpSpPr>
          <p:grpSpPr>
            <a:xfrm>
              <a:off x="591958" y="4171784"/>
              <a:ext cx="3379967" cy="914400"/>
              <a:chOff x="1280160" y="1335819"/>
              <a:chExt cx="3379967" cy="914400"/>
            </a:xfrm>
          </p:grpSpPr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id="{FB7465DE-9FA7-7E5B-9D9F-893ED6EB1226}"/>
                  </a:ext>
                </a:extLst>
              </p:cNvPr>
              <p:cNvSpPr/>
              <p:nvPr/>
            </p:nvSpPr>
            <p:spPr>
              <a:xfrm>
                <a:off x="1280160" y="1335819"/>
                <a:ext cx="914400" cy="9144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Ellipse 44">
                <a:extLst>
                  <a:ext uri="{FF2B5EF4-FFF2-40B4-BE49-F238E27FC236}">
                    <a16:creationId xmlns:a16="http://schemas.microsoft.com/office/drawing/2014/main" id="{917C1211-26E1-451D-AC04-3B499074B17D}"/>
                  </a:ext>
                </a:extLst>
              </p:cNvPr>
              <p:cNvSpPr/>
              <p:nvPr/>
            </p:nvSpPr>
            <p:spPr>
              <a:xfrm>
                <a:off x="2512944" y="1335819"/>
                <a:ext cx="914400" cy="9144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Ellipse 45">
                <a:extLst>
                  <a:ext uri="{FF2B5EF4-FFF2-40B4-BE49-F238E27FC236}">
                    <a16:creationId xmlns:a16="http://schemas.microsoft.com/office/drawing/2014/main" id="{27447ACD-DB8A-9E0B-CFE4-D9B18D1C1C02}"/>
                  </a:ext>
                </a:extLst>
              </p:cNvPr>
              <p:cNvSpPr/>
              <p:nvPr/>
            </p:nvSpPr>
            <p:spPr>
              <a:xfrm>
                <a:off x="3745727" y="1335819"/>
                <a:ext cx="914400" cy="914400"/>
              </a:xfrm>
              <a:prstGeom prst="ellipse">
                <a:avLst/>
              </a:prstGeom>
              <a:solidFill>
                <a:srgbClr val="FE44D5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highlight>
                      <a:srgbClr val="FE44D5"/>
                    </a:highlight>
                  </a:rPr>
                  <a:t>72.3k</a:t>
                </a:r>
              </a:p>
            </p:txBody>
          </p:sp>
        </p:grpSp>
        <p:grpSp>
          <p:nvGrpSpPr>
            <p:cNvPr id="47" name="Gruppieren 46">
              <a:extLst>
                <a:ext uri="{FF2B5EF4-FFF2-40B4-BE49-F238E27FC236}">
                  <a16:creationId xmlns:a16="http://schemas.microsoft.com/office/drawing/2014/main" id="{9F3FE0D1-A7E0-DB21-63EA-25E6A0C996E8}"/>
                </a:ext>
              </a:extLst>
            </p:cNvPr>
            <p:cNvGrpSpPr/>
            <p:nvPr/>
          </p:nvGrpSpPr>
          <p:grpSpPr>
            <a:xfrm>
              <a:off x="591958" y="1039577"/>
              <a:ext cx="3379967" cy="914400"/>
              <a:chOff x="1280160" y="1335819"/>
              <a:chExt cx="3379967" cy="914400"/>
            </a:xfrm>
          </p:grpSpPr>
          <p:sp>
            <p:nvSpPr>
              <p:cNvPr id="48" name="Ellipse 47">
                <a:extLst>
                  <a:ext uri="{FF2B5EF4-FFF2-40B4-BE49-F238E27FC236}">
                    <a16:creationId xmlns:a16="http://schemas.microsoft.com/office/drawing/2014/main" id="{3E1D8D1A-268A-5B1C-63B5-F4A36C56F3CB}"/>
                  </a:ext>
                </a:extLst>
              </p:cNvPr>
              <p:cNvSpPr/>
              <p:nvPr/>
            </p:nvSpPr>
            <p:spPr>
              <a:xfrm>
                <a:off x="1280160" y="1335819"/>
                <a:ext cx="914400" cy="9144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Ellipse 48">
                <a:extLst>
                  <a:ext uri="{FF2B5EF4-FFF2-40B4-BE49-F238E27FC236}">
                    <a16:creationId xmlns:a16="http://schemas.microsoft.com/office/drawing/2014/main" id="{2706EC21-E4BB-770D-AC36-881214E19242}"/>
                  </a:ext>
                </a:extLst>
              </p:cNvPr>
              <p:cNvSpPr/>
              <p:nvPr/>
            </p:nvSpPr>
            <p:spPr>
              <a:xfrm>
                <a:off x="2512944" y="1335819"/>
                <a:ext cx="914400" cy="914400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Ellipse 49">
                <a:extLst>
                  <a:ext uri="{FF2B5EF4-FFF2-40B4-BE49-F238E27FC236}">
                    <a16:creationId xmlns:a16="http://schemas.microsoft.com/office/drawing/2014/main" id="{E7F85E17-98EE-FD6E-97B4-CB588A04070E}"/>
                  </a:ext>
                </a:extLst>
              </p:cNvPr>
              <p:cNvSpPr/>
              <p:nvPr/>
            </p:nvSpPr>
            <p:spPr>
              <a:xfrm>
                <a:off x="3745727" y="1335819"/>
                <a:ext cx="914400" cy="914400"/>
              </a:xfrm>
              <a:prstGeom prst="ellipse">
                <a:avLst/>
              </a:prstGeom>
              <a:solidFill>
                <a:srgbClr val="FE44D5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highlight>
                      <a:srgbClr val="FE44D5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91.6k</a:t>
                </a:r>
              </a:p>
            </p:txBody>
          </p:sp>
        </p:grpSp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7ECB4CF5-F1EA-C6FB-E206-0C898AF48297}"/>
                </a:ext>
              </a:extLst>
            </p:cNvPr>
            <p:cNvGrpSpPr/>
            <p:nvPr/>
          </p:nvGrpSpPr>
          <p:grpSpPr>
            <a:xfrm>
              <a:off x="4521310" y="2083646"/>
              <a:ext cx="3379967" cy="914400"/>
              <a:chOff x="1280160" y="1335819"/>
              <a:chExt cx="3379967" cy="914400"/>
            </a:xfrm>
          </p:grpSpPr>
          <p:sp>
            <p:nvSpPr>
              <p:cNvPr id="52" name="Ellipse 51">
                <a:extLst>
                  <a:ext uri="{FF2B5EF4-FFF2-40B4-BE49-F238E27FC236}">
                    <a16:creationId xmlns:a16="http://schemas.microsoft.com/office/drawing/2014/main" id="{654BC551-2C8A-1341-F82E-FEA3C6C5F9B8}"/>
                  </a:ext>
                </a:extLst>
              </p:cNvPr>
              <p:cNvSpPr/>
              <p:nvPr/>
            </p:nvSpPr>
            <p:spPr>
              <a:xfrm>
                <a:off x="1280160" y="1335819"/>
                <a:ext cx="914400" cy="914400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Ellipse 53">
                <a:extLst>
                  <a:ext uri="{FF2B5EF4-FFF2-40B4-BE49-F238E27FC236}">
                    <a16:creationId xmlns:a16="http://schemas.microsoft.com/office/drawing/2014/main" id="{73C0CB95-5E1F-BE8E-F37A-F8EEBB4C02F4}"/>
                  </a:ext>
                </a:extLst>
              </p:cNvPr>
              <p:cNvSpPr/>
              <p:nvPr/>
            </p:nvSpPr>
            <p:spPr>
              <a:xfrm>
                <a:off x="3745727" y="1335819"/>
                <a:ext cx="914400" cy="914400"/>
              </a:xfrm>
              <a:prstGeom prst="ellipse">
                <a:avLst/>
              </a:prstGeom>
              <a:solidFill>
                <a:srgbClr val="FE44D5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highlight>
                      <a:srgbClr val="FE44D5"/>
                    </a:highlight>
                  </a:rPr>
                  <a:t>60.2k</a:t>
                </a:r>
              </a:p>
            </p:txBody>
          </p:sp>
        </p:grpSp>
        <p:grpSp>
          <p:nvGrpSpPr>
            <p:cNvPr id="55" name="Gruppieren 54">
              <a:extLst>
                <a:ext uri="{FF2B5EF4-FFF2-40B4-BE49-F238E27FC236}">
                  <a16:creationId xmlns:a16="http://schemas.microsoft.com/office/drawing/2014/main" id="{2C825413-5F9C-609B-84C1-D49E2440AFB5}"/>
                </a:ext>
              </a:extLst>
            </p:cNvPr>
            <p:cNvGrpSpPr/>
            <p:nvPr/>
          </p:nvGrpSpPr>
          <p:grpSpPr>
            <a:xfrm>
              <a:off x="4521310" y="3127715"/>
              <a:ext cx="3379967" cy="914400"/>
              <a:chOff x="1280160" y="1335819"/>
              <a:chExt cx="3379967" cy="914400"/>
            </a:xfrm>
          </p:grpSpPr>
          <p:sp>
            <p:nvSpPr>
              <p:cNvPr id="56" name="Ellipse 55">
                <a:extLst>
                  <a:ext uri="{FF2B5EF4-FFF2-40B4-BE49-F238E27FC236}">
                    <a16:creationId xmlns:a16="http://schemas.microsoft.com/office/drawing/2014/main" id="{553E1330-63F3-D64D-D6E8-3BAC71013B73}"/>
                  </a:ext>
                </a:extLst>
              </p:cNvPr>
              <p:cNvSpPr/>
              <p:nvPr/>
            </p:nvSpPr>
            <p:spPr>
              <a:xfrm>
                <a:off x="1280160" y="1335819"/>
                <a:ext cx="914400" cy="914400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Ellipse 56">
                <a:extLst>
                  <a:ext uri="{FF2B5EF4-FFF2-40B4-BE49-F238E27FC236}">
                    <a16:creationId xmlns:a16="http://schemas.microsoft.com/office/drawing/2014/main" id="{A993B8CC-5E8D-2996-9927-7F55C932DE39}"/>
                  </a:ext>
                </a:extLst>
              </p:cNvPr>
              <p:cNvSpPr/>
              <p:nvPr/>
            </p:nvSpPr>
            <p:spPr>
              <a:xfrm>
                <a:off x="2512944" y="1335819"/>
                <a:ext cx="914400" cy="914400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Ellipse 57">
                <a:extLst>
                  <a:ext uri="{FF2B5EF4-FFF2-40B4-BE49-F238E27FC236}">
                    <a16:creationId xmlns:a16="http://schemas.microsoft.com/office/drawing/2014/main" id="{DB88DDDF-0858-3CD6-4A48-2BA1E574CB74}"/>
                  </a:ext>
                </a:extLst>
              </p:cNvPr>
              <p:cNvSpPr/>
              <p:nvPr/>
            </p:nvSpPr>
            <p:spPr>
              <a:xfrm>
                <a:off x="3745727" y="1335819"/>
                <a:ext cx="914400" cy="914400"/>
              </a:xfrm>
              <a:prstGeom prst="ellipse">
                <a:avLst/>
              </a:prstGeom>
              <a:solidFill>
                <a:srgbClr val="FE44D5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highlight>
                      <a:srgbClr val="FE44D5"/>
                    </a:highlight>
                  </a:rPr>
                  <a:t>60.1k</a:t>
                </a:r>
              </a:p>
            </p:txBody>
          </p:sp>
        </p:grpSp>
        <p:grpSp>
          <p:nvGrpSpPr>
            <p:cNvPr id="59" name="Gruppieren 58">
              <a:extLst>
                <a:ext uri="{FF2B5EF4-FFF2-40B4-BE49-F238E27FC236}">
                  <a16:creationId xmlns:a16="http://schemas.microsoft.com/office/drawing/2014/main" id="{83F58B67-7828-BAC4-EAC4-CA56A8DD0EA4}"/>
                </a:ext>
              </a:extLst>
            </p:cNvPr>
            <p:cNvGrpSpPr/>
            <p:nvPr/>
          </p:nvGrpSpPr>
          <p:grpSpPr>
            <a:xfrm>
              <a:off x="4521310" y="4171784"/>
              <a:ext cx="3379967" cy="914400"/>
              <a:chOff x="1280160" y="1335819"/>
              <a:chExt cx="3379967" cy="914400"/>
            </a:xfrm>
          </p:grpSpPr>
          <p:sp>
            <p:nvSpPr>
              <p:cNvPr id="60" name="Ellipse 59">
                <a:extLst>
                  <a:ext uri="{FF2B5EF4-FFF2-40B4-BE49-F238E27FC236}">
                    <a16:creationId xmlns:a16="http://schemas.microsoft.com/office/drawing/2014/main" id="{6FF8ED45-D2A5-C586-198B-283706922BB7}"/>
                  </a:ext>
                </a:extLst>
              </p:cNvPr>
              <p:cNvSpPr/>
              <p:nvPr/>
            </p:nvSpPr>
            <p:spPr>
              <a:xfrm>
                <a:off x="1280160" y="1335819"/>
                <a:ext cx="914400" cy="914400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Ellipse 60">
                <a:extLst>
                  <a:ext uri="{FF2B5EF4-FFF2-40B4-BE49-F238E27FC236}">
                    <a16:creationId xmlns:a16="http://schemas.microsoft.com/office/drawing/2014/main" id="{3ABEA625-8C88-F2BB-5452-4564289938CD}"/>
                  </a:ext>
                </a:extLst>
              </p:cNvPr>
              <p:cNvSpPr/>
              <p:nvPr/>
            </p:nvSpPr>
            <p:spPr>
              <a:xfrm>
                <a:off x="2512944" y="1335819"/>
                <a:ext cx="914400" cy="914400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Ellipse 61">
                <a:extLst>
                  <a:ext uri="{FF2B5EF4-FFF2-40B4-BE49-F238E27FC236}">
                    <a16:creationId xmlns:a16="http://schemas.microsoft.com/office/drawing/2014/main" id="{B1740232-2FCE-F4C9-0EE1-9315F1360C68}"/>
                  </a:ext>
                </a:extLst>
              </p:cNvPr>
              <p:cNvSpPr/>
              <p:nvPr/>
            </p:nvSpPr>
            <p:spPr>
              <a:xfrm>
                <a:off x="3745727" y="1335819"/>
                <a:ext cx="914400" cy="914400"/>
              </a:xfrm>
              <a:prstGeom prst="ellipse">
                <a:avLst/>
              </a:prstGeom>
              <a:solidFill>
                <a:srgbClr val="FE44D5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highlight>
                      <a:srgbClr val="FE44D5"/>
                    </a:highlight>
                  </a:rPr>
                  <a:t>60.1k</a:t>
                </a:r>
              </a:p>
            </p:txBody>
          </p:sp>
        </p:grpSp>
        <p:grpSp>
          <p:nvGrpSpPr>
            <p:cNvPr id="63" name="Gruppieren 62">
              <a:extLst>
                <a:ext uri="{FF2B5EF4-FFF2-40B4-BE49-F238E27FC236}">
                  <a16:creationId xmlns:a16="http://schemas.microsoft.com/office/drawing/2014/main" id="{2D52E1DB-C6C7-F0C7-1750-D11CF01C2A3C}"/>
                </a:ext>
              </a:extLst>
            </p:cNvPr>
            <p:cNvGrpSpPr/>
            <p:nvPr/>
          </p:nvGrpSpPr>
          <p:grpSpPr>
            <a:xfrm>
              <a:off x="4521310" y="1039577"/>
              <a:ext cx="3379967" cy="914400"/>
              <a:chOff x="1280160" y="1335819"/>
              <a:chExt cx="3379967" cy="914400"/>
            </a:xfrm>
          </p:grpSpPr>
          <p:sp>
            <p:nvSpPr>
              <p:cNvPr id="64" name="Ellipse 63">
                <a:extLst>
                  <a:ext uri="{FF2B5EF4-FFF2-40B4-BE49-F238E27FC236}">
                    <a16:creationId xmlns:a16="http://schemas.microsoft.com/office/drawing/2014/main" id="{0A525CC8-2690-FDE7-FAEF-244AB826CAEF}"/>
                  </a:ext>
                </a:extLst>
              </p:cNvPr>
              <p:cNvSpPr/>
              <p:nvPr/>
            </p:nvSpPr>
            <p:spPr>
              <a:xfrm>
                <a:off x="1280160" y="1335819"/>
                <a:ext cx="914400" cy="914400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Ellipse 64">
                <a:extLst>
                  <a:ext uri="{FF2B5EF4-FFF2-40B4-BE49-F238E27FC236}">
                    <a16:creationId xmlns:a16="http://schemas.microsoft.com/office/drawing/2014/main" id="{3898EE6C-9AD5-66D6-A13F-3923C5A825C8}"/>
                  </a:ext>
                </a:extLst>
              </p:cNvPr>
              <p:cNvSpPr/>
              <p:nvPr/>
            </p:nvSpPr>
            <p:spPr>
              <a:xfrm>
                <a:off x="2512944" y="1335819"/>
                <a:ext cx="914400" cy="9144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Ellipse 65">
                <a:extLst>
                  <a:ext uri="{FF2B5EF4-FFF2-40B4-BE49-F238E27FC236}">
                    <a16:creationId xmlns:a16="http://schemas.microsoft.com/office/drawing/2014/main" id="{4F04C8D6-3E14-AF57-0F87-03440638F018}"/>
                  </a:ext>
                </a:extLst>
              </p:cNvPr>
              <p:cNvSpPr/>
              <p:nvPr/>
            </p:nvSpPr>
            <p:spPr>
              <a:xfrm>
                <a:off x="3745727" y="1335819"/>
                <a:ext cx="914400" cy="914400"/>
              </a:xfrm>
              <a:prstGeom prst="ellipse">
                <a:avLst/>
              </a:prstGeom>
              <a:solidFill>
                <a:srgbClr val="FE44D5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highlight>
                      <a:srgbClr val="FE44D5"/>
                    </a:highlight>
                  </a:rPr>
                  <a:t>60.7k</a:t>
                </a:r>
              </a:p>
            </p:txBody>
          </p:sp>
        </p:grpSp>
      </p:grpSp>
      <p:sp>
        <p:nvSpPr>
          <p:cNvPr id="68" name="Ellipse 67">
            <a:extLst>
              <a:ext uri="{FF2B5EF4-FFF2-40B4-BE49-F238E27FC236}">
                <a16:creationId xmlns:a16="http://schemas.microsoft.com/office/drawing/2014/main" id="{D2D2260E-18A4-8F7F-8940-6CAD0AC97A26}"/>
              </a:ext>
            </a:extLst>
          </p:cNvPr>
          <p:cNvSpPr/>
          <p:nvPr/>
        </p:nvSpPr>
        <p:spPr>
          <a:xfrm>
            <a:off x="5754093" y="2340993"/>
            <a:ext cx="914400" cy="91440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92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42F79-D621-0A9A-44E7-8946D51AD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73ACC86A-8AF1-457C-932E-F1E2F5E8C79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19351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EC74BEF3-EB19-C342-0B49-FD92F65645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>
            <a:extLst>
              <a:ext uri="{FF2B5EF4-FFF2-40B4-BE49-F238E27FC236}">
                <a16:creationId xmlns:a16="http://schemas.microsoft.com/office/drawing/2014/main" id="{C6F1FE65-D153-89A0-12D8-3947EFC63C65}"/>
              </a:ext>
            </a:extLst>
          </p:cNvPr>
          <p:cNvSpPr/>
          <p:nvPr/>
        </p:nvSpPr>
        <p:spPr>
          <a:xfrm>
            <a:off x="0" y="1588"/>
            <a:ext cx="12192000" cy="6854824"/>
          </a:xfrm>
          <a:prstGeom prst="rect">
            <a:avLst/>
          </a:prstGeom>
          <a:gradFill>
            <a:gsLst>
              <a:gs pos="70000">
                <a:srgbClr val="FFFFFF">
                  <a:alpha val="50000"/>
                </a:srgbClr>
              </a:gs>
              <a:gs pos="40000">
                <a:schemeClr val="bg1"/>
              </a:gs>
              <a:gs pos="0">
                <a:schemeClr val="accent1">
                  <a:lumMod val="90000"/>
                </a:schemeClr>
              </a:gs>
              <a:gs pos="100000">
                <a:schemeClr val="bg1">
                  <a:alpha val="0"/>
                </a:schemeClr>
              </a:gs>
            </a:gsLst>
            <a:lin ang="20400000" scaled="0"/>
          </a:gradFill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E3A40EA-DE43-0F62-BD30-216586FEF83A}"/>
              </a:ext>
            </a:extLst>
          </p:cNvPr>
          <p:cNvSpPr txBox="1"/>
          <p:nvPr/>
        </p:nvSpPr>
        <p:spPr>
          <a:xfrm>
            <a:off x="352798" y="77258"/>
            <a:ext cx="11550277" cy="44319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00B0F0"/>
                </a:solidFill>
              </a:rPr>
              <a:t>We’re all part of the story</a:t>
            </a:r>
          </a:p>
        </p:txBody>
      </p:sp>
      <p:sp>
        <p:nvSpPr>
          <p:cNvPr id="25" name="Foliennummernplatzhalter 5">
            <a:extLst>
              <a:ext uri="{FF2B5EF4-FFF2-40B4-BE49-F238E27FC236}">
                <a16:creationId xmlns:a16="http://schemas.microsoft.com/office/drawing/2014/main" id="{47DC103C-0CF8-F557-E1DA-EF23E16F8A0D}"/>
              </a:ext>
            </a:extLst>
          </p:cNvPr>
          <p:cNvSpPr txBox="1">
            <a:spLocks/>
          </p:cNvSpPr>
          <p:nvPr/>
        </p:nvSpPr>
        <p:spPr>
          <a:xfrm>
            <a:off x="11903076" y="6402359"/>
            <a:ext cx="422808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300" b="1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66EDDE-833B-4344-9721-5E0524BAF04E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3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3FF9E56A-F866-19A6-DDCA-5366D05A81BC}"/>
              </a:ext>
            </a:extLst>
          </p:cNvPr>
          <p:cNvSpPr txBox="1">
            <a:spLocks/>
          </p:cNvSpPr>
          <p:nvPr/>
        </p:nvSpPr>
        <p:spPr>
          <a:xfrm>
            <a:off x="352799" y="6535847"/>
            <a:ext cx="4230313" cy="277606"/>
          </a:xfrm>
          <a:prstGeom prst="rect">
            <a:avLst/>
          </a:prstGeom>
        </p:spPr>
        <p:txBody>
          <a:bodyPr lIns="0" bIns="0" anchor="ctr"/>
          <a:lstStyle>
            <a:lvl1pPr marL="342905" indent="-342905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60" indent="-285753" algn="l" defTabSz="45720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4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0" indent="-228603" algn="l" defTabSz="45720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6" indent="-228603" algn="l" defTabSz="45720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apl. Prof. Dr. Dominik Schreyer | WHU | Center for Sports and Management (CSM)</a:t>
            </a:r>
          </a:p>
        </p:txBody>
      </p:sp>
      <p:grpSp>
        <p:nvGrpSpPr>
          <p:cNvPr id="127" name="Gruppieren 126">
            <a:extLst>
              <a:ext uri="{FF2B5EF4-FFF2-40B4-BE49-F238E27FC236}">
                <a16:creationId xmlns:a16="http://schemas.microsoft.com/office/drawing/2014/main" id="{29A0C879-C6DE-6B2A-623D-3A946CBB573B}"/>
              </a:ext>
            </a:extLst>
          </p:cNvPr>
          <p:cNvGrpSpPr/>
          <p:nvPr/>
        </p:nvGrpSpPr>
        <p:grpSpPr>
          <a:xfrm>
            <a:off x="214887" y="572404"/>
            <a:ext cx="11762226" cy="5713193"/>
            <a:chOff x="352798" y="635347"/>
            <a:chExt cx="11762226" cy="5713193"/>
          </a:xfrm>
        </p:grpSpPr>
        <p:pic>
          <p:nvPicPr>
            <p:cNvPr id="74" name="Grafik 73" descr="Ein Bild, das Text, Menschliches Gesicht, Person, Screenshot enthält.&#10;&#10;KI-generierte Inhalte können fehlerhaft sein.">
              <a:extLst>
                <a:ext uri="{FF2B5EF4-FFF2-40B4-BE49-F238E27FC236}">
                  <a16:creationId xmlns:a16="http://schemas.microsoft.com/office/drawing/2014/main" id="{C7FF8053-1784-EAD8-5398-7D92F9E7C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798" y="635347"/>
              <a:ext cx="1272308" cy="1800000"/>
            </a:xfrm>
            <a:prstGeom prst="rect">
              <a:avLst/>
            </a:prstGeom>
            <a:ln>
              <a:solidFill>
                <a:srgbClr val="00A5D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6" name="Grafik 75" descr="Ein Bild, das Text, Screenshot, Tanz enthält.&#10;&#10;KI-generierte Inhalte können fehlerhaft sein.">
              <a:extLst>
                <a:ext uri="{FF2B5EF4-FFF2-40B4-BE49-F238E27FC236}">
                  <a16:creationId xmlns:a16="http://schemas.microsoft.com/office/drawing/2014/main" id="{0BD0FB9C-740B-B63B-13F7-E961C0A9F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3766" y="635347"/>
              <a:ext cx="1272852" cy="1800000"/>
            </a:xfrm>
            <a:prstGeom prst="rect">
              <a:avLst/>
            </a:prstGeom>
            <a:ln>
              <a:solidFill>
                <a:srgbClr val="00A5D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8" name="Grafik 77" descr="Ein Bild, das Text, Papier, Schrift, Schwarzweiß enthält.&#10;&#10;KI-generierte Inhalte können fehlerhaft sein.">
              <a:extLst>
                <a:ext uri="{FF2B5EF4-FFF2-40B4-BE49-F238E27FC236}">
                  <a16:creationId xmlns:a16="http://schemas.microsoft.com/office/drawing/2014/main" id="{49A6AF0A-5CBF-ED0C-A360-5DACB25CA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5278" y="635347"/>
              <a:ext cx="1272852" cy="1800000"/>
            </a:xfrm>
            <a:prstGeom prst="rect">
              <a:avLst/>
            </a:prstGeom>
            <a:ln>
              <a:solidFill>
                <a:srgbClr val="00A5D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0" name="Grafik 79" descr="Ein Bild, das Text, Menschliches Gesicht, Zeitung, Screenshot enthält.&#10;&#10;KI-generierte Inhalte können fehlerhaft sein.">
              <a:extLst>
                <a:ext uri="{FF2B5EF4-FFF2-40B4-BE49-F238E27FC236}">
                  <a16:creationId xmlns:a16="http://schemas.microsoft.com/office/drawing/2014/main" id="{0F1E8A35-01E7-6766-44A0-80CE796CD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6790" y="635347"/>
              <a:ext cx="1272308" cy="1800000"/>
            </a:xfrm>
            <a:prstGeom prst="rect">
              <a:avLst/>
            </a:prstGeom>
            <a:ln>
              <a:solidFill>
                <a:srgbClr val="00A5D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2" name="Grafik 81" descr="Ein Bild, das Menschliches Gesicht, Screenshot, Kleidung, Person enthält.&#10;&#10;KI-generierte Inhalte können fehlerhaft sein.">
              <a:extLst>
                <a:ext uri="{FF2B5EF4-FFF2-40B4-BE49-F238E27FC236}">
                  <a16:creationId xmlns:a16="http://schemas.microsoft.com/office/drawing/2014/main" id="{16B0C0ED-4BF2-56BF-52D7-BDF87658E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758" y="635347"/>
              <a:ext cx="1272308" cy="1800000"/>
            </a:xfrm>
            <a:prstGeom prst="rect">
              <a:avLst/>
            </a:prstGeom>
            <a:ln>
              <a:solidFill>
                <a:srgbClr val="00A5D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4" name="Grafik 83" descr="Ein Bild, das Text, Screenshot, Schrift, Zahl enthält.&#10;&#10;KI-generierte Inhalte können fehlerhaft sein.">
              <a:extLst>
                <a:ext uri="{FF2B5EF4-FFF2-40B4-BE49-F238E27FC236}">
                  <a16:creationId xmlns:a16="http://schemas.microsoft.com/office/drawing/2014/main" id="{0889938B-9ED2-6435-7F43-9262EAF2A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8726" y="635347"/>
              <a:ext cx="1272852" cy="1800000"/>
            </a:xfrm>
            <a:prstGeom prst="rect">
              <a:avLst/>
            </a:prstGeom>
            <a:ln>
              <a:solidFill>
                <a:srgbClr val="00A5D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6" name="Grafik 85" descr="Ein Bild, das Text, Menschliches Gesicht, Screenshot enthält.&#10;&#10;KI-generierte Inhalte können fehlerhaft sein.">
              <a:extLst>
                <a:ext uri="{FF2B5EF4-FFF2-40B4-BE49-F238E27FC236}">
                  <a16:creationId xmlns:a16="http://schemas.microsoft.com/office/drawing/2014/main" id="{E89A593D-6A12-3C39-8CE8-4E864A78A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0238" y="635347"/>
              <a:ext cx="1272308" cy="1800000"/>
            </a:xfrm>
            <a:prstGeom prst="rect">
              <a:avLst/>
            </a:prstGeom>
            <a:ln>
              <a:solidFill>
                <a:srgbClr val="00A5D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8" name="Grafik 87" descr="Ein Bild, das Text, Screenshot, Schrift, Aufdruck enthält.&#10;&#10;KI-generierte Inhalte können fehlerhaft sein.">
              <a:extLst>
                <a:ext uri="{FF2B5EF4-FFF2-40B4-BE49-F238E27FC236}">
                  <a16:creationId xmlns:a16="http://schemas.microsoft.com/office/drawing/2014/main" id="{F06AA566-3338-1B9F-7DE0-0F57EC5B8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1206" y="635347"/>
              <a:ext cx="1272308" cy="1800000"/>
            </a:xfrm>
            <a:prstGeom prst="rect">
              <a:avLst/>
            </a:prstGeom>
            <a:ln>
              <a:solidFill>
                <a:srgbClr val="00A5D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0" name="Grafik 89" descr="Ein Bild, das Text, Screenshot, Menschliches Gesicht, Schrift enthält.&#10;&#10;KI-generierte Inhalte können fehlerhaft sein.">
              <a:extLst>
                <a:ext uri="{FF2B5EF4-FFF2-40B4-BE49-F238E27FC236}">
                  <a16:creationId xmlns:a16="http://schemas.microsoft.com/office/drawing/2014/main" id="{156C9105-32B5-CC62-323D-AF4373A26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2172" y="635347"/>
              <a:ext cx="1272308" cy="1800000"/>
            </a:xfrm>
            <a:prstGeom prst="rect">
              <a:avLst/>
            </a:prstGeom>
            <a:ln>
              <a:solidFill>
                <a:srgbClr val="00A5D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2" name="Grafik 91" descr="Ein Bild, das Text, Flugzeug, Screenshot, Fahrzeug enthält.&#10;&#10;KI-generierte Inhalte können fehlerhaft sein.">
              <a:extLst>
                <a:ext uri="{FF2B5EF4-FFF2-40B4-BE49-F238E27FC236}">
                  <a16:creationId xmlns:a16="http://schemas.microsoft.com/office/drawing/2014/main" id="{C55D827E-62E9-BF49-7310-363450E3F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798" y="2591944"/>
              <a:ext cx="1272308" cy="1800000"/>
            </a:xfrm>
            <a:prstGeom prst="rect">
              <a:avLst/>
            </a:prstGeom>
            <a:ln>
              <a:solidFill>
                <a:srgbClr val="00A5D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4" name="Grafik 93" descr="Ein Bild, das Text, Screenshot, Schrift, Design enthält.&#10;&#10;KI-generierte Inhalte können fehlerhaft sein.">
              <a:extLst>
                <a:ext uri="{FF2B5EF4-FFF2-40B4-BE49-F238E27FC236}">
                  <a16:creationId xmlns:a16="http://schemas.microsoft.com/office/drawing/2014/main" id="{512FC537-132B-E7D0-3C02-D0647A713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3970" y="2591943"/>
              <a:ext cx="1272308" cy="1800000"/>
            </a:xfrm>
            <a:prstGeom prst="rect">
              <a:avLst/>
            </a:prstGeom>
            <a:ln>
              <a:solidFill>
                <a:srgbClr val="00A5D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6" name="Grafik 95" descr="Ein Bild, das Text, Screenshot, Menschliches Gesicht enthält.&#10;&#10;KI-generierte Inhalte können fehlerhaft sein.">
              <a:extLst>
                <a:ext uri="{FF2B5EF4-FFF2-40B4-BE49-F238E27FC236}">
                  <a16:creationId xmlns:a16="http://schemas.microsoft.com/office/drawing/2014/main" id="{19A91936-73DB-343D-313C-0ECFCA7BF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5142" y="2591943"/>
              <a:ext cx="1272308" cy="1800000"/>
            </a:xfrm>
            <a:prstGeom prst="rect">
              <a:avLst/>
            </a:prstGeom>
            <a:ln>
              <a:solidFill>
                <a:srgbClr val="00A5D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8" name="Grafik 97" descr="Ein Bild, das Text, Screenshot, Brief, Aufdruck enthält.&#10;&#10;KI-generierte Inhalte können fehlerhaft sein.">
              <a:extLst>
                <a:ext uri="{FF2B5EF4-FFF2-40B4-BE49-F238E27FC236}">
                  <a16:creationId xmlns:a16="http://schemas.microsoft.com/office/drawing/2014/main" id="{64921939-72CE-D74D-5D29-0F49D8356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6314" y="2591943"/>
              <a:ext cx="1272308" cy="1800000"/>
            </a:xfrm>
            <a:prstGeom prst="rect">
              <a:avLst/>
            </a:prstGeom>
            <a:ln>
              <a:solidFill>
                <a:srgbClr val="00A5D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0" name="Grafik 99" descr="Ein Bild, das Text, Menschliches Gesicht, Screenshot, Schrift enthält.&#10;&#10;KI-generierte Inhalte können fehlerhaft sein.">
              <a:extLst>
                <a:ext uri="{FF2B5EF4-FFF2-40B4-BE49-F238E27FC236}">
                  <a16:creationId xmlns:a16="http://schemas.microsoft.com/office/drawing/2014/main" id="{6A1751F5-2D6B-A626-914B-184C86FDC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486" y="2591943"/>
              <a:ext cx="1272308" cy="1800000"/>
            </a:xfrm>
            <a:prstGeom prst="rect">
              <a:avLst/>
            </a:prstGeom>
            <a:ln>
              <a:solidFill>
                <a:srgbClr val="00A5D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2" name="Grafik 101" descr="Ein Bild, das Text, Menschliches Gesicht, Screenshot enthält.&#10;&#10;KI-generierte Inhalte können fehlerhaft sein.">
              <a:extLst>
                <a:ext uri="{FF2B5EF4-FFF2-40B4-BE49-F238E27FC236}">
                  <a16:creationId xmlns:a16="http://schemas.microsoft.com/office/drawing/2014/main" id="{6FFD5237-597D-3A55-88D4-77E47E360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8658" y="2591943"/>
              <a:ext cx="1272308" cy="1800000"/>
            </a:xfrm>
            <a:prstGeom prst="rect">
              <a:avLst/>
            </a:prstGeom>
            <a:ln>
              <a:solidFill>
                <a:srgbClr val="00A5D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4" name="Grafik 103" descr="Ein Bild, das Text, Menschliches Gesicht, Mann, Screenshot enthält.&#10;&#10;KI-generierte Inhalte können fehlerhaft sein.">
              <a:extLst>
                <a:ext uri="{FF2B5EF4-FFF2-40B4-BE49-F238E27FC236}">
                  <a16:creationId xmlns:a16="http://schemas.microsoft.com/office/drawing/2014/main" id="{C749F1DD-6AD5-5493-3024-48C6A2EEC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9830" y="2591943"/>
              <a:ext cx="1272308" cy="1800000"/>
            </a:xfrm>
            <a:prstGeom prst="rect">
              <a:avLst/>
            </a:prstGeom>
            <a:ln>
              <a:solidFill>
                <a:srgbClr val="00A5D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6" name="Grafik 105" descr="Ein Bild, das Text, Screenshot, Schrift, Aufdruck enthält.&#10;&#10;KI-generierte Inhalte können fehlerhaft sein.">
              <a:extLst>
                <a:ext uri="{FF2B5EF4-FFF2-40B4-BE49-F238E27FC236}">
                  <a16:creationId xmlns:a16="http://schemas.microsoft.com/office/drawing/2014/main" id="{30A89236-4098-9F9E-8938-4372D9351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1002" y="2591943"/>
              <a:ext cx="1272308" cy="1800000"/>
            </a:xfrm>
            <a:prstGeom prst="rect">
              <a:avLst/>
            </a:prstGeom>
            <a:ln>
              <a:solidFill>
                <a:srgbClr val="00A5D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8" name="Grafik 107" descr="Ein Bild, das Text, Screenshot, Design enthält.&#10;&#10;KI-generierte Inhalte können fehlerhaft sein.">
              <a:extLst>
                <a:ext uri="{FF2B5EF4-FFF2-40B4-BE49-F238E27FC236}">
                  <a16:creationId xmlns:a16="http://schemas.microsoft.com/office/drawing/2014/main" id="{EBB9D4CA-3BCD-4DAF-226F-6010770EB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2172" y="2591944"/>
              <a:ext cx="1272308" cy="1800000"/>
            </a:xfrm>
            <a:prstGeom prst="rect">
              <a:avLst/>
            </a:prstGeom>
            <a:ln>
              <a:solidFill>
                <a:srgbClr val="00A5D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0" name="Grafik 109" descr="Ein Bild, das Text, Menschliches Gesicht, Mann, Person enthält.&#10;&#10;KI-generierte Inhalte können fehlerhaft sein.">
              <a:extLst>
                <a:ext uri="{FF2B5EF4-FFF2-40B4-BE49-F238E27FC236}">
                  <a16:creationId xmlns:a16="http://schemas.microsoft.com/office/drawing/2014/main" id="{F3332D32-4A15-6738-5FBA-A1D0A88E9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798" y="4548540"/>
              <a:ext cx="1272308" cy="1800000"/>
            </a:xfrm>
            <a:prstGeom prst="rect">
              <a:avLst/>
            </a:prstGeom>
            <a:ln>
              <a:solidFill>
                <a:srgbClr val="00A5D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2" name="Grafik 111" descr="Ein Bild, das Text, Screenshot, Schrift enthält.&#10;&#10;KI-generierte Inhalte können fehlerhaft sein.">
              <a:extLst>
                <a:ext uri="{FF2B5EF4-FFF2-40B4-BE49-F238E27FC236}">
                  <a16:creationId xmlns:a16="http://schemas.microsoft.com/office/drawing/2014/main" id="{1BF8F54D-41A1-0473-C641-54FBF326D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3698" y="4548540"/>
              <a:ext cx="1272308" cy="1800000"/>
            </a:xfrm>
            <a:prstGeom prst="rect">
              <a:avLst/>
            </a:prstGeom>
            <a:ln>
              <a:solidFill>
                <a:srgbClr val="00A5D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4" name="Grafik 113" descr="Ein Bild, das Menschliches Gesicht, Screenshot, Kleidung, Person enthält.&#10;&#10;KI-generierte Inhalte können fehlerhaft sein.">
              <a:extLst>
                <a:ext uri="{FF2B5EF4-FFF2-40B4-BE49-F238E27FC236}">
                  <a16:creationId xmlns:a16="http://schemas.microsoft.com/office/drawing/2014/main" id="{984DA07D-7652-B044-82CC-5C3DAB519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4598" y="4548540"/>
              <a:ext cx="1272308" cy="1800000"/>
            </a:xfrm>
            <a:prstGeom prst="rect">
              <a:avLst/>
            </a:prstGeom>
            <a:ln>
              <a:solidFill>
                <a:srgbClr val="00A5D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6" name="Grafik 115" descr="Ein Bild, das Text, Screenshot, Schrift, Zahl enthält.&#10;&#10;KI-generierte Inhalte können fehlerhaft sein.">
              <a:extLst>
                <a:ext uri="{FF2B5EF4-FFF2-40B4-BE49-F238E27FC236}">
                  <a16:creationId xmlns:a16="http://schemas.microsoft.com/office/drawing/2014/main" id="{14075C03-C0C1-6531-0D63-133839D65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5498" y="4548540"/>
              <a:ext cx="1272852" cy="1800000"/>
            </a:xfrm>
            <a:prstGeom prst="rect">
              <a:avLst/>
            </a:prstGeom>
            <a:ln>
              <a:solidFill>
                <a:srgbClr val="00A5D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8" name="Grafik 117" descr="Ein Bild, das Sportausrüstung, Fußball, Ball, Ballspiel enthält.&#10;&#10;KI-generierte Inhalte können fehlerhaft sein.">
              <a:extLst>
                <a:ext uri="{FF2B5EF4-FFF2-40B4-BE49-F238E27FC236}">
                  <a16:creationId xmlns:a16="http://schemas.microsoft.com/office/drawing/2014/main" id="{2E2304F9-73DC-9BDF-66C3-12728A866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942" y="4548540"/>
              <a:ext cx="1272308" cy="1800000"/>
            </a:xfrm>
            <a:prstGeom prst="rect">
              <a:avLst/>
            </a:prstGeom>
            <a:ln>
              <a:solidFill>
                <a:srgbClr val="00A5D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0" name="Grafik 119" descr="Ein Bild, das Text, Schrift, Papier, Screenshot enthält.&#10;&#10;KI-generierte Inhalte können fehlerhaft sein.">
              <a:extLst>
                <a:ext uri="{FF2B5EF4-FFF2-40B4-BE49-F238E27FC236}">
                  <a16:creationId xmlns:a16="http://schemas.microsoft.com/office/drawing/2014/main" id="{805260F9-AFAE-41E7-0F8D-4046B4407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7842" y="4548540"/>
              <a:ext cx="1272852" cy="1800000"/>
            </a:xfrm>
            <a:prstGeom prst="rect">
              <a:avLst/>
            </a:prstGeom>
            <a:ln>
              <a:solidFill>
                <a:srgbClr val="00A5D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2" name="Grafik 121" descr="Ein Bild, das Text, Screenshot, parallel, Schrift enthält.&#10;&#10;KI-generierte Inhalte können fehlerhaft sein.">
              <a:extLst>
                <a:ext uri="{FF2B5EF4-FFF2-40B4-BE49-F238E27FC236}">
                  <a16:creationId xmlns:a16="http://schemas.microsoft.com/office/drawing/2014/main" id="{95F852E8-A732-C0C8-389A-AE3DE6E28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9286" y="4548540"/>
              <a:ext cx="1272852" cy="1800000"/>
            </a:xfrm>
            <a:prstGeom prst="rect">
              <a:avLst/>
            </a:prstGeom>
            <a:ln>
              <a:solidFill>
                <a:srgbClr val="00A5D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4" name="Grafik 123" descr="Ein Bild, das Text, Menschliches Gesicht, Person, Screenshot enthält.&#10;&#10;KI-generierte Inhalte können fehlerhaft sein.">
              <a:extLst>
                <a:ext uri="{FF2B5EF4-FFF2-40B4-BE49-F238E27FC236}">
                  <a16:creationId xmlns:a16="http://schemas.microsoft.com/office/drawing/2014/main" id="{7A401A5A-D4B8-911C-8CCF-8AAE7C7A7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0730" y="4548540"/>
              <a:ext cx="1272852" cy="1800000"/>
            </a:xfrm>
            <a:prstGeom prst="rect">
              <a:avLst/>
            </a:prstGeom>
            <a:ln>
              <a:solidFill>
                <a:srgbClr val="00A5D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6" name="Grafik 125" descr="Ein Bild, das Text, Screenshot, weiß, Design enthält.&#10;&#10;KI-generierte Inhalte können fehlerhaft sein.">
              <a:extLst>
                <a:ext uri="{FF2B5EF4-FFF2-40B4-BE49-F238E27FC236}">
                  <a16:creationId xmlns:a16="http://schemas.microsoft.com/office/drawing/2014/main" id="{7057636A-CCAE-B767-6F43-5A5623973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2172" y="4548540"/>
              <a:ext cx="1272852" cy="1800000"/>
            </a:xfrm>
            <a:prstGeom prst="rect">
              <a:avLst/>
            </a:prstGeom>
            <a:ln>
              <a:solidFill>
                <a:srgbClr val="00A5D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8" name="Textfeld 127">
            <a:extLst>
              <a:ext uri="{FF2B5EF4-FFF2-40B4-BE49-F238E27FC236}">
                <a16:creationId xmlns:a16="http://schemas.microsoft.com/office/drawing/2014/main" id="{D1F8338B-FC47-E867-F60C-E6B520D12B65}"/>
              </a:ext>
            </a:extLst>
          </p:cNvPr>
          <p:cNvSpPr txBox="1"/>
          <p:nvPr/>
        </p:nvSpPr>
        <p:spPr>
          <a:xfrm>
            <a:off x="3756026" y="3429000"/>
            <a:ext cx="7884112" cy="2360726"/>
          </a:xfrm>
          <a:prstGeom prst="rect">
            <a:avLst/>
          </a:prstGeom>
          <a:noFill/>
        </p:spPr>
        <p:txBody>
          <a:bodyPr wrap="square" lIns="108000" tIns="0" rIns="108000" bIns="0" rtlCol="0" anchor="ctr" anchorCtr="1">
            <a:no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i="0" dirty="0">
                <a:solidFill>
                  <a:schemeClr val="bg1"/>
                </a:solidFill>
                <a:effectLst/>
                <a:highlight>
                  <a:srgbClr val="FE44D5"/>
                </a:highlight>
              </a:rPr>
              <a:t>“Fan reach and sponsorship </a:t>
            </a:r>
            <a:r>
              <a:rPr lang="en-US" sz="3600" b="1" dirty="0">
                <a:solidFill>
                  <a:schemeClr val="bg1"/>
                </a:solidFill>
                <a:highlight>
                  <a:srgbClr val="FE44D5"/>
                </a:highlight>
              </a:rPr>
              <a:t>v</a:t>
            </a:r>
            <a:r>
              <a:rPr lang="en-US" sz="3600" b="1" i="0" dirty="0">
                <a:solidFill>
                  <a:schemeClr val="bg1"/>
                </a:solidFill>
                <a:effectLst/>
                <a:highlight>
                  <a:srgbClr val="FE44D5"/>
                </a:highlight>
              </a:rPr>
              <a:t>alue in professional </a:t>
            </a:r>
            <a:r>
              <a:rPr lang="en-US" sz="3600" b="1" dirty="0">
                <a:solidFill>
                  <a:schemeClr val="bg1"/>
                </a:solidFill>
                <a:highlight>
                  <a:srgbClr val="FE44D5"/>
                </a:highlight>
              </a:rPr>
              <a:t>w</a:t>
            </a:r>
            <a:r>
              <a:rPr lang="en-US" sz="3600" b="1" i="0" dirty="0">
                <a:solidFill>
                  <a:schemeClr val="bg1"/>
                </a:solidFill>
                <a:effectLst/>
                <a:highlight>
                  <a:srgbClr val="FE44D5"/>
                </a:highlight>
              </a:rPr>
              <a:t>omen’s </a:t>
            </a:r>
            <a:r>
              <a:rPr lang="en-US" sz="3600" b="1" dirty="0">
                <a:solidFill>
                  <a:schemeClr val="bg1"/>
                </a:solidFill>
                <a:highlight>
                  <a:srgbClr val="FE44D5"/>
                </a:highlight>
              </a:rPr>
              <a:t>f</a:t>
            </a:r>
            <a:r>
              <a:rPr lang="en-US" sz="3600" b="1" i="0" dirty="0">
                <a:solidFill>
                  <a:schemeClr val="bg1"/>
                </a:solidFill>
                <a:effectLst/>
                <a:highlight>
                  <a:srgbClr val="FE44D5"/>
                </a:highlight>
              </a:rPr>
              <a:t>ootball in Germany could </a:t>
            </a:r>
            <a:r>
              <a:rPr lang="en-US" sz="3600" b="1" dirty="0">
                <a:solidFill>
                  <a:schemeClr val="bg1"/>
                </a:solidFill>
                <a:highlight>
                  <a:srgbClr val="FE44D5"/>
                </a:highlight>
              </a:rPr>
              <a:t>t</a:t>
            </a:r>
            <a:r>
              <a:rPr lang="en-US" sz="3600" b="1" i="0" dirty="0">
                <a:solidFill>
                  <a:schemeClr val="bg1"/>
                </a:solidFill>
                <a:effectLst/>
                <a:highlight>
                  <a:srgbClr val="FE44D5"/>
                </a:highlight>
              </a:rPr>
              <a:t>riple </a:t>
            </a:r>
            <a:r>
              <a:rPr lang="en-US" sz="3600" b="1" dirty="0">
                <a:solidFill>
                  <a:schemeClr val="bg1"/>
                </a:solidFill>
                <a:highlight>
                  <a:srgbClr val="FE44D5"/>
                </a:highlight>
              </a:rPr>
              <a:t>b</a:t>
            </a:r>
            <a:r>
              <a:rPr lang="en-US" sz="3600" b="1" i="0" dirty="0">
                <a:solidFill>
                  <a:schemeClr val="bg1"/>
                </a:solidFill>
                <a:effectLst/>
                <a:highlight>
                  <a:srgbClr val="FE44D5"/>
                </a:highlight>
              </a:rPr>
              <a:t>y 2031, new WHU Delphi study </a:t>
            </a:r>
            <a:r>
              <a:rPr lang="en-US" sz="3600" b="1" dirty="0">
                <a:solidFill>
                  <a:schemeClr val="bg1"/>
                </a:solidFill>
                <a:highlight>
                  <a:srgbClr val="FE44D5"/>
                </a:highlight>
              </a:rPr>
              <a:t>f</a:t>
            </a:r>
            <a:r>
              <a:rPr lang="en-US" sz="3600" b="1" i="0" dirty="0">
                <a:solidFill>
                  <a:schemeClr val="bg1"/>
                </a:solidFill>
                <a:effectLst/>
                <a:highlight>
                  <a:srgbClr val="FE44D5"/>
                </a:highlight>
              </a:rPr>
              <a:t>inds”</a:t>
            </a:r>
          </a:p>
        </p:txBody>
      </p:sp>
    </p:spTree>
    <p:extLst>
      <p:ext uri="{BB962C8B-B14F-4D97-AF65-F5344CB8AC3E}">
        <p14:creationId xmlns:p14="http://schemas.microsoft.com/office/powerpoint/2010/main" val="902481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61E1A-4134-BE82-3090-CEFEB9914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B1E187F9-F235-8119-0458-273BA3F9E4A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361326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8D71B436-FB10-FF05-DCAA-27418D927E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E0171C48-A9DF-0A2B-0305-17428C7F9C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59"/>
          <a:stretch/>
        </p:blipFill>
        <p:spPr>
          <a:xfrm>
            <a:off x="3392424" y="0"/>
            <a:ext cx="8799576" cy="6858000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9D58F0BF-7E5D-00FF-ACB8-4693E15C91C8}"/>
              </a:ext>
            </a:extLst>
          </p:cNvPr>
          <p:cNvSpPr/>
          <p:nvPr/>
        </p:nvSpPr>
        <p:spPr>
          <a:xfrm>
            <a:off x="0" y="1588"/>
            <a:ext cx="12192000" cy="6854824"/>
          </a:xfrm>
          <a:prstGeom prst="rect">
            <a:avLst/>
          </a:prstGeom>
          <a:gradFill>
            <a:gsLst>
              <a:gs pos="70000">
                <a:srgbClr val="FFFFFF">
                  <a:alpha val="50000"/>
                </a:srgbClr>
              </a:gs>
              <a:gs pos="40000">
                <a:schemeClr val="bg1"/>
              </a:gs>
              <a:gs pos="0">
                <a:schemeClr val="accent1">
                  <a:lumMod val="90000"/>
                </a:schemeClr>
              </a:gs>
              <a:gs pos="100000">
                <a:schemeClr val="bg1">
                  <a:alpha val="0"/>
                </a:schemeClr>
              </a:gs>
            </a:gsLst>
            <a:lin ang="20400000" scaled="0"/>
          </a:gradFill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de-DE" dirty="0"/>
          </a:p>
        </p:txBody>
      </p:sp>
      <p:sp>
        <p:nvSpPr>
          <p:cNvPr id="25" name="Foliennummernplatzhalter 5">
            <a:extLst>
              <a:ext uri="{FF2B5EF4-FFF2-40B4-BE49-F238E27FC236}">
                <a16:creationId xmlns:a16="http://schemas.microsoft.com/office/drawing/2014/main" id="{3006AD23-23BD-5BC0-AEF3-FF5EBAE77DC1}"/>
              </a:ext>
            </a:extLst>
          </p:cNvPr>
          <p:cNvSpPr txBox="1">
            <a:spLocks/>
          </p:cNvSpPr>
          <p:nvPr/>
        </p:nvSpPr>
        <p:spPr>
          <a:xfrm>
            <a:off x="11903076" y="6402359"/>
            <a:ext cx="422808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300" b="1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66EDDE-833B-4344-9721-5E0524BAF04E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3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AAB592CF-FBE5-3B17-25E1-3C92445ACC77}"/>
              </a:ext>
            </a:extLst>
          </p:cNvPr>
          <p:cNvSpPr txBox="1">
            <a:spLocks/>
          </p:cNvSpPr>
          <p:nvPr/>
        </p:nvSpPr>
        <p:spPr>
          <a:xfrm>
            <a:off x="352799" y="6535847"/>
            <a:ext cx="4230313" cy="277606"/>
          </a:xfrm>
          <a:prstGeom prst="rect">
            <a:avLst/>
          </a:prstGeom>
        </p:spPr>
        <p:txBody>
          <a:bodyPr lIns="0" bIns="0" anchor="ctr"/>
          <a:lstStyle>
            <a:lvl1pPr marL="342905" indent="-342905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60" indent="-285753" algn="l" defTabSz="45720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4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0" indent="-228603" algn="l" defTabSz="45720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6" indent="-228603" algn="l" defTabSz="45720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apl. Prof. Dr. Dominik Schreyer | WHU | Center for Sports and Management (CSM)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5718B87C-7B66-5A2A-8E25-BB8C892B92BF}"/>
              </a:ext>
            </a:extLst>
          </p:cNvPr>
          <p:cNvSpPr txBox="1"/>
          <p:nvPr/>
        </p:nvSpPr>
        <p:spPr>
          <a:xfrm>
            <a:off x="352798" y="77258"/>
            <a:ext cx="11550277" cy="44319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00B0F0"/>
                </a:solidFill>
              </a:rPr>
              <a:t>Yes—but…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B0E45260-2044-859B-773D-D8484CE95194}"/>
              </a:ext>
            </a:extLst>
          </p:cNvPr>
          <p:cNvSpPr txBox="1"/>
          <p:nvPr/>
        </p:nvSpPr>
        <p:spPr>
          <a:xfrm>
            <a:off x="352799" y="6119999"/>
            <a:ext cx="7881029" cy="4373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90000"/>
              </a:lnSpc>
            </a:pPr>
            <a:r>
              <a:rPr lang="de-DE" sz="800" dirty="0" err="1">
                <a:solidFill>
                  <a:schemeClr val="tx2"/>
                </a:solidFill>
                <a:cs typeface="Montserrat Semi Bold"/>
              </a:rPr>
              <a:t>Abbreviations</a:t>
            </a:r>
            <a:r>
              <a:rPr lang="de-DE" sz="800" dirty="0">
                <a:solidFill>
                  <a:schemeClr val="tx2"/>
                </a:solidFill>
                <a:cs typeface="Montserrat Semi Bold"/>
              </a:rPr>
              <a:t>, </a:t>
            </a:r>
            <a:r>
              <a:rPr lang="de-DE" sz="800" dirty="0" err="1">
                <a:solidFill>
                  <a:schemeClr val="tx2"/>
                </a:solidFill>
                <a:cs typeface="Montserrat Semi Bold"/>
              </a:rPr>
              <a:t>notes</a:t>
            </a:r>
            <a:r>
              <a:rPr lang="de-DE" sz="800" dirty="0">
                <a:solidFill>
                  <a:schemeClr val="tx2"/>
                </a:solidFill>
                <a:cs typeface="Montserrat Semi Bold"/>
              </a:rPr>
              <a:t>, and </a:t>
            </a:r>
            <a:r>
              <a:rPr lang="de-DE" sz="800" dirty="0" err="1">
                <a:solidFill>
                  <a:schemeClr val="tx2"/>
                </a:solidFill>
                <a:cs typeface="Montserrat Semi Bold"/>
              </a:rPr>
              <a:t>sources</a:t>
            </a:r>
            <a:r>
              <a:rPr lang="de-DE" sz="800" dirty="0">
                <a:solidFill>
                  <a:schemeClr val="tx2"/>
                </a:solidFill>
                <a:cs typeface="Montserrat Semi Bold"/>
              </a:rPr>
              <a:t>: </a:t>
            </a:r>
            <a:r>
              <a:rPr lang="de-DE" sz="800" baseline="30000" dirty="0">
                <a:solidFill>
                  <a:schemeClr val="tx2"/>
                </a:solidFill>
                <a:cs typeface="Montserrat Semi Bold"/>
              </a:rPr>
              <a:t>1 </a:t>
            </a:r>
            <a:r>
              <a:rPr lang="de-DE" sz="800" dirty="0">
                <a:solidFill>
                  <a:schemeClr val="tx2"/>
                </a:solidFill>
                <a:cs typeface="Montserrat Semi Bold"/>
              </a:rPr>
              <a:t>As </a:t>
            </a:r>
            <a:r>
              <a:rPr lang="de-DE" sz="800" dirty="0" err="1">
                <a:solidFill>
                  <a:schemeClr val="tx2"/>
                </a:solidFill>
                <a:cs typeface="Montserrat Semi Bold"/>
              </a:rPr>
              <a:t>are</a:t>
            </a:r>
            <a:r>
              <a:rPr lang="de-DE" sz="800" dirty="0">
                <a:solidFill>
                  <a:schemeClr val="tx2"/>
                </a:solidFill>
                <a:cs typeface="Montserrat Semi Bold"/>
              </a:rPr>
              <a:t> Barcelona </a:t>
            </a:r>
            <a:r>
              <a:rPr lang="de-DE" sz="800" dirty="0" err="1">
                <a:solidFill>
                  <a:schemeClr val="tx2"/>
                </a:solidFill>
                <a:cs typeface="Montserrat Semi Bold"/>
              </a:rPr>
              <a:t>Femini</a:t>
            </a:r>
            <a:r>
              <a:rPr lang="de-DE" sz="800" dirty="0">
                <a:solidFill>
                  <a:schemeClr val="tx2"/>
                </a:solidFill>
                <a:cs typeface="Montserrat Semi Bold"/>
              </a:rPr>
              <a:t>. </a:t>
            </a:r>
            <a:r>
              <a:rPr lang="en-US" sz="800" dirty="0">
                <a:solidFill>
                  <a:schemeClr val="tx2"/>
                </a:solidFill>
                <a:cs typeface="Montserrat Semi Bold"/>
              </a:rPr>
              <a:t>For instance, in the current 2024–25 season, Arsenal distributed approximately 38% of all WSL tickets. As such, Arsenal—averaging around 29.4k tickets distributed per match—boosted the league’s average demand from about 4.4k to 6.4k. However, this is still lower than last season’s average.</a:t>
            </a:r>
            <a:endParaRPr lang="de-DE" sz="800" dirty="0">
              <a:solidFill>
                <a:schemeClr val="tx2"/>
              </a:solidFill>
              <a:ea typeface="Verdana" panose="020B060403050404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8740646-F63C-D90A-43F3-F486038E0780}"/>
              </a:ext>
            </a:extLst>
          </p:cNvPr>
          <p:cNvSpPr txBox="1"/>
          <p:nvPr/>
        </p:nvSpPr>
        <p:spPr>
          <a:xfrm>
            <a:off x="623886" y="1014597"/>
            <a:ext cx="10080000" cy="11988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Aft>
                <a:spcPts val="0"/>
              </a:spcAft>
            </a:pPr>
            <a:r>
              <a:rPr lang="en-US" sz="3600" b="1" i="0" dirty="0">
                <a:solidFill>
                  <a:srgbClr val="00A5DF"/>
                </a:solidFill>
                <a:effectLst/>
              </a:rPr>
              <a:t>Yes, </a:t>
            </a:r>
            <a:r>
              <a:rPr lang="en-US" sz="3600" b="1" i="0" dirty="0">
                <a:solidFill>
                  <a:schemeClr val="bg1"/>
                </a:solidFill>
                <a:effectLst/>
                <a:highlight>
                  <a:srgbClr val="FE44D5"/>
                </a:highlight>
              </a:rPr>
              <a:t>demand might triple</a:t>
            </a:r>
            <a:r>
              <a:rPr lang="en-US" sz="3600" b="1" i="0" dirty="0">
                <a:solidFill>
                  <a:schemeClr val="bg1"/>
                </a:solidFill>
                <a:effectLst/>
              </a:rPr>
              <a:t> </a:t>
            </a:r>
            <a:r>
              <a:rPr lang="en-US" sz="3600" b="1" i="0" dirty="0">
                <a:solidFill>
                  <a:srgbClr val="00A5DF"/>
                </a:solidFill>
                <a:effectLst/>
              </a:rPr>
              <a:t>by 2031—</a:t>
            </a:r>
            <a:br>
              <a:rPr lang="en-US" sz="3600" b="1" i="0" dirty="0">
                <a:solidFill>
                  <a:srgbClr val="00A5DF"/>
                </a:solidFill>
                <a:effectLst/>
              </a:rPr>
            </a:br>
            <a:r>
              <a:rPr lang="en-US" sz="3600" b="1" i="0" dirty="0">
                <a:solidFill>
                  <a:srgbClr val="00A5DF"/>
                </a:solidFill>
                <a:effectLst/>
              </a:rPr>
              <a:t>but it’ll still trail men’s 3. Liga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AD3D8F1-ED15-1A7F-C6AA-153A38B82DCC}"/>
              </a:ext>
            </a:extLst>
          </p:cNvPr>
          <p:cNvSpPr txBox="1"/>
          <p:nvPr/>
        </p:nvSpPr>
        <p:spPr>
          <a:xfrm>
            <a:off x="623886" y="2454198"/>
            <a:ext cx="10080000" cy="11988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Aft>
                <a:spcPts val="0"/>
              </a:spcAft>
            </a:pPr>
            <a:r>
              <a:rPr lang="en-US" sz="3600" b="1" i="0" dirty="0">
                <a:solidFill>
                  <a:srgbClr val="00A5DF"/>
                </a:solidFill>
                <a:effectLst/>
              </a:rPr>
              <a:t>Yes, </a:t>
            </a:r>
            <a:r>
              <a:rPr lang="en-US" sz="3600" b="1" i="0" dirty="0">
                <a:solidFill>
                  <a:schemeClr val="bg1"/>
                </a:solidFill>
                <a:effectLst/>
                <a:highlight>
                  <a:srgbClr val="FE44D5"/>
                </a:highlight>
              </a:rPr>
              <a:t>Arsenal’s Women</a:t>
            </a:r>
            <a:r>
              <a:rPr lang="en-US" sz="3600" b="1" i="0" dirty="0">
                <a:solidFill>
                  <a:schemeClr val="bg1"/>
                </a:solidFill>
                <a:effectLst/>
              </a:rPr>
              <a:t> </a:t>
            </a:r>
            <a:r>
              <a:rPr lang="en-US" sz="3600" b="1" i="0" dirty="0">
                <a:solidFill>
                  <a:srgbClr val="00A5DF"/>
                </a:solidFill>
                <a:effectLst/>
              </a:rPr>
              <a:t>attract large crowds </a:t>
            </a:r>
            <a:br>
              <a:rPr lang="en-US" sz="3600" b="1" i="0" dirty="0">
                <a:solidFill>
                  <a:srgbClr val="00A5DF"/>
                </a:solidFill>
                <a:effectLst/>
              </a:rPr>
            </a:br>
            <a:r>
              <a:rPr lang="en-US" sz="3600" b="1" i="0" dirty="0">
                <a:solidFill>
                  <a:srgbClr val="00A5DF"/>
                </a:solidFill>
                <a:effectLst/>
              </a:rPr>
              <a:t>to the Emirates— but they’re an outlier</a:t>
            </a:r>
            <a:r>
              <a:rPr lang="en-US" sz="3600" b="1" i="0" baseline="30000" dirty="0">
                <a:solidFill>
                  <a:srgbClr val="00A5DF"/>
                </a:solidFill>
                <a:effectLst/>
              </a:rPr>
              <a:t>1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FA3834D-D4F2-18CE-50CE-795D16741306}"/>
              </a:ext>
            </a:extLst>
          </p:cNvPr>
          <p:cNvSpPr txBox="1"/>
          <p:nvPr/>
        </p:nvSpPr>
        <p:spPr>
          <a:xfrm>
            <a:off x="623886" y="3893799"/>
            <a:ext cx="10080000" cy="180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Aft>
                <a:spcPts val="0"/>
              </a:spcAft>
            </a:pPr>
            <a:r>
              <a:rPr lang="en-US" sz="3600" b="1" i="0" dirty="0">
                <a:solidFill>
                  <a:srgbClr val="00A5DF"/>
                </a:solidFill>
                <a:effectLst/>
              </a:rPr>
              <a:t>Yes, there’s considerable </a:t>
            </a:r>
            <a:r>
              <a:rPr lang="en-US" sz="3600" b="1" i="0" dirty="0">
                <a:solidFill>
                  <a:schemeClr val="bg1"/>
                </a:solidFill>
                <a:effectLst/>
                <a:highlight>
                  <a:srgbClr val="FE44D5"/>
                </a:highlight>
              </a:rPr>
              <a:t>hype</a:t>
            </a:r>
            <a:r>
              <a:rPr lang="en-US" sz="3600" b="1" i="0" dirty="0">
                <a:solidFill>
                  <a:srgbClr val="00A5DF"/>
                </a:solidFill>
                <a:effectLst/>
              </a:rPr>
              <a:t>—but demand in both Women’s Super League and Frauen-Bundesliga seems to have plateaued</a:t>
            </a:r>
            <a:endParaRPr lang="en-US" sz="3600" b="1" i="0" baseline="30000" dirty="0">
              <a:solidFill>
                <a:srgbClr val="00A5D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72682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BE330-4EBC-BE76-61E6-CAFC242AD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F53A51BF-2822-6F85-9475-3719501FFB7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690062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B1E187F9-F235-8119-0458-273BA3F9E4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Grafik 8" descr="Ein Bild, das Sport, Sportspiele, Volleyball, Person enthält.&#10;&#10;KI-generierte Inhalte können fehlerhaft sein.">
            <a:extLst>
              <a:ext uri="{FF2B5EF4-FFF2-40B4-BE49-F238E27FC236}">
                <a16:creationId xmlns:a16="http://schemas.microsoft.com/office/drawing/2014/main" id="{0BC0DB94-23FA-29AB-E36C-10825A8B4B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210" y="0"/>
            <a:ext cx="10285790" cy="6858000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AE9F0E7E-60ED-5A5C-9343-086F87728C74}"/>
              </a:ext>
            </a:extLst>
          </p:cNvPr>
          <p:cNvSpPr/>
          <p:nvPr/>
        </p:nvSpPr>
        <p:spPr>
          <a:xfrm>
            <a:off x="0" y="1588"/>
            <a:ext cx="12192000" cy="6854824"/>
          </a:xfrm>
          <a:prstGeom prst="rect">
            <a:avLst/>
          </a:prstGeom>
          <a:gradFill>
            <a:gsLst>
              <a:gs pos="70000">
                <a:srgbClr val="FFFFFF">
                  <a:alpha val="50000"/>
                </a:srgbClr>
              </a:gs>
              <a:gs pos="40000">
                <a:schemeClr val="bg1"/>
              </a:gs>
              <a:gs pos="0">
                <a:schemeClr val="accent1">
                  <a:lumMod val="90000"/>
                </a:schemeClr>
              </a:gs>
              <a:gs pos="100000">
                <a:schemeClr val="bg1">
                  <a:alpha val="0"/>
                </a:schemeClr>
              </a:gs>
            </a:gsLst>
            <a:lin ang="20400000" scaled="0"/>
          </a:gradFill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de-DE" dirty="0"/>
          </a:p>
        </p:txBody>
      </p:sp>
      <p:sp>
        <p:nvSpPr>
          <p:cNvPr id="25" name="Foliennummernplatzhalter 5">
            <a:extLst>
              <a:ext uri="{FF2B5EF4-FFF2-40B4-BE49-F238E27FC236}">
                <a16:creationId xmlns:a16="http://schemas.microsoft.com/office/drawing/2014/main" id="{672966A2-2734-14F6-89EF-2E8D2127392D}"/>
              </a:ext>
            </a:extLst>
          </p:cNvPr>
          <p:cNvSpPr txBox="1">
            <a:spLocks/>
          </p:cNvSpPr>
          <p:nvPr/>
        </p:nvSpPr>
        <p:spPr>
          <a:xfrm>
            <a:off x="11903076" y="6402359"/>
            <a:ext cx="422808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300" b="1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66EDDE-833B-4344-9721-5E0524BAF04E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3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8B400DB1-BA7C-6B7D-0234-6920AA2F8436}"/>
              </a:ext>
            </a:extLst>
          </p:cNvPr>
          <p:cNvSpPr txBox="1">
            <a:spLocks/>
          </p:cNvSpPr>
          <p:nvPr/>
        </p:nvSpPr>
        <p:spPr>
          <a:xfrm>
            <a:off x="352799" y="6535847"/>
            <a:ext cx="4230313" cy="277606"/>
          </a:xfrm>
          <a:prstGeom prst="rect">
            <a:avLst/>
          </a:prstGeom>
        </p:spPr>
        <p:txBody>
          <a:bodyPr lIns="0" bIns="0" anchor="ctr"/>
          <a:lstStyle>
            <a:lvl1pPr marL="342905" indent="-342905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60" indent="-285753" algn="l" defTabSz="45720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4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0" indent="-228603" algn="l" defTabSz="45720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6" indent="-228603" algn="l" defTabSz="45720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apl. Prof. Dr. Dominik Schreyer | WHU | Center for Sports and Management (CSM)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84A1DC08-FC92-A747-C431-A459EEDCFF13}"/>
              </a:ext>
            </a:extLst>
          </p:cNvPr>
          <p:cNvSpPr txBox="1"/>
          <p:nvPr/>
        </p:nvSpPr>
        <p:spPr>
          <a:xfrm>
            <a:off x="352798" y="77258"/>
            <a:ext cx="11550277" cy="44319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00B0F0"/>
                </a:solidFill>
              </a:rPr>
              <a:t>If They Can’t Find It, They Won’t Watch It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6A3599B-CC7A-8CD9-A4F8-F61E674718B3}"/>
              </a:ext>
            </a:extLst>
          </p:cNvPr>
          <p:cNvSpPr txBox="1"/>
          <p:nvPr/>
        </p:nvSpPr>
        <p:spPr>
          <a:xfrm>
            <a:off x="2442411" y="936304"/>
            <a:ext cx="5592118" cy="1301947"/>
          </a:xfrm>
          <a:prstGeom prst="rect">
            <a:avLst/>
          </a:prstGeom>
          <a:noFill/>
        </p:spPr>
        <p:txBody>
          <a:bodyPr wrap="square" lIns="108000" tIns="0" rIns="108000" bIns="0" rtlCol="0" anchor="ctr" anchorCtr="1">
            <a:noAutofit/>
          </a:bodyPr>
          <a:lstStyle/>
          <a:p>
            <a:pPr>
              <a:spcAft>
                <a:spcPts val="0"/>
              </a:spcAft>
            </a:pPr>
            <a:endParaRPr lang="en-US" sz="1600" b="1" i="0" dirty="0">
              <a:solidFill>
                <a:srgbClr val="4F5A66"/>
              </a:solidFill>
              <a:effectLst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FE9DED1-2F4F-226A-F21E-7EEF9638CCA1}"/>
              </a:ext>
            </a:extLst>
          </p:cNvPr>
          <p:cNvSpPr txBox="1"/>
          <p:nvPr/>
        </p:nvSpPr>
        <p:spPr>
          <a:xfrm>
            <a:off x="505805" y="4192590"/>
            <a:ext cx="11180390" cy="19603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de-DE" sz="12400" b="1" dirty="0" err="1">
                <a:solidFill>
                  <a:schemeClr val="bg1"/>
                </a:solidFill>
                <a:highlight>
                  <a:srgbClr val="FE44D5"/>
                </a:highlight>
              </a:rPr>
              <a:t>Distribute</a:t>
            </a:r>
            <a:endParaRPr lang="de-DE" sz="12400" dirty="0">
              <a:solidFill>
                <a:schemeClr val="bg1"/>
              </a:solidFill>
              <a:highlight>
                <a:srgbClr val="FE44D5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80175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89808-9EF8-B78C-22DC-4D843B2F7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5F02E966-4029-34E4-6485-B5447A84DF4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687191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F53A51BF-2822-6F85-9475-3719501FFB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CBBC97C2-6ACF-5E53-0F22-A3B5BFA717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54"/>
          <a:stretch/>
        </p:blipFill>
        <p:spPr>
          <a:xfrm>
            <a:off x="3030439" y="0"/>
            <a:ext cx="9161561" cy="6858000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9E16369F-E4B6-BA6B-41F2-B7A4968878B2}"/>
              </a:ext>
            </a:extLst>
          </p:cNvPr>
          <p:cNvSpPr/>
          <p:nvPr/>
        </p:nvSpPr>
        <p:spPr>
          <a:xfrm>
            <a:off x="0" y="1588"/>
            <a:ext cx="12192000" cy="6854824"/>
          </a:xfrm>
          <a:prstGeom prst="rect">
            <a:avLst/>
          </a:prstGeom>
          <a:gradFill>
            <a:gsLst>
              <a:gs pos="70000">
                <a:srgbClr val="FFFFFF">
                  <a:alpha val="50000"/>
                </a:srgbClr>
              </a:gs>
              <a:gs pos="40000">
                <a:schemeClr val="bg1"/>
              </a:gs>
              <a:gs pos="0">
                <a:schemeClr val="accent1">
                  <a:lumMod val="90000"/>
                </a:schemeClr>
              </a:gs>
              <a:gs pos="100000">
                <a:schemeClr val="bg1">
                  <a:alpha val="0"/>
                </a:schemeClr>
              </a:gs>
            </a:gsLst>
            <a:lin ang="20400000" scaled="0"/>
          </a:gradFill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de-DE" dirty="0"/>
          </a:p>
        </p:txBody>
      </p:sp>
      <p:sp>
        <p:nvSpPr>
          <p:cNvPr id="25" name="Foliennummernplatzhalter 5">
            <a:extLst>
              <a:ext uri="{FF2B5EF4-FFF2-40B4-BE49-F238E27FC236}">
                <a16:creationId xmlns:a16="http://schemas.microsoft.com/office/drawing/2014/main" id="{AC3AD6C6-4E3D-2536-2FAB-4ECE2453A4A5}"/>
              </a:ext>
            </a:extLst>
          </p:cNvPr>
          <p:cNvSpPr txBox="1">
            <a:spLocks/>
          </p:cNvSpPr>
          <p:nvPr/>
        </p:nvSpPr>
        <p:spPr>
          <a:xfrm>
            <a:off x="11903076" y="6402359"/>
            <a:ext cx="422808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300" b="1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66EDDE-833B-4344-9721-5E0524BAF04E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3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8DAF1737-A046-6CC4-1FE9-CB72F0D48507}"/>
              </a:ext>
            </a:extLst>
          </p:cNvPr>
          <p:cNvSpPr txBox="1">
            <a:spLocks/>
          </p:cNvSpPr>
          <p:nvPr/>
        </p:nvSpPr>
        <p:spPr>
          <a:xfrm>
            <a:off x="352799" y="6535847"/>
            <a:ext cx="4230313" cy="277606"/>
          </a:xfrm>
          <a:prstGeom prst="rect">
            <a:avLst/>
          </a:prstGeom>
        </p:spPr>
        <p:txBody>
          <a:bodyPr lIns="0" bIns="0" anchor="ctr"/>
          <a:lstStyle>
            <a:lvl1pPr marL="342905" indent="-342905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60" indent="-285753" algn="l" defTabSz="45720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4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0" indent="-228603" algn="l" defTabSz="45720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6" indent="-228603" algn="l" defTabSz="45720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apl. Prof. Dr. Dominik Schreyer | WHU | Center for Sports and Management (CSM)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9ADF7D4-5AC9-9185-2D80-2B41B193076C}"/>
              </a:ext>
            </a:extLst>
          </p:cNvPr>
          <p:cNvSpPr txBox="1"/>
          <p:nvPr/>
        </p:nvSpPr>
        <p:spPr>
          <a:xfrm>
            <a:off x="352798" y="77258"/>
            <a:ext cx="11550277" cy="44319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00B0F0"/>
                </a:solidFill>
              </a:rPr>
              <a:t>Clubs need a platform to stand 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57D6A7A-A6E9-489C-24C1-E154B3BEDEE1}"/>
              </a:ext>
            </a:extLst>
          </p:cNvPr>
          <p:cNvSpPr txBox="1"/>
          <p:nvPr/>
        </p:nvSpPr>
        <p:spPr>
          <a:xfrm>
            <a:off x="2442411" y="936304"/>
            <a:ext cx="5592118" cy="1301947"/>
          </a:xfrm>
          <a:prstGeom prst="rect">
            <a:avLst/>
          </a:prstGeom>
          <a:noFill/>
        </p:spPr>
        <p:txBody>
          <a:bodyPr wrap="square" lIns="108000" tIns="0" rIns="108000" bIns="0" rtlCol="0" anchor="ctr" anchorCtr="1">
            <a:noAutofit/>
          </a:bodyPr>
          <a:lstStyle/>
          <a:p>
            <a:pPr>
              <a:spcAft>
                <a:spcPts val="0"/>
              </a:spcAft>
            </a:pPr>
            <a:endParaRPr lang="en-US" sz="1600" b="1" i="0" dirty="0">
              <a:solidFill>
                <a:srgbClr val="4F5A66"/>
              </a:solidFill>
              <a:effectLst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930301F-F1DE-E9BB-2540-B1D2B8B9CD74}"/>
              </a:ext>
            </a:extLst>
          </p:cNvPr>
          <p:cNvSpPr txBox="1"/>
          <p:nvPr/>
        </p:nvSpPr>
        <p:spPr>
          <a:xfrm>
            <a:off x="505805" y="4192590"/>
            <a:ext cx="11180390" cy="19603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12400" b="1" dirty="0">
                <a:solidFill>
                  <a:schemeClr val="bg1"/>
                </a:solidFill>
                <a:highlight>
                  <a:srgbClr val="FE44D5"/>
                </a:highlight>
              </a:rPr>
              <a:t>Scale</a:t>
            </a:r>
            <a:endParaRPr lang="en-US" sz="12400" dirty="0">
              <a:solidFill>
                <a:schemeClr val="bg1"/>
              </a:solidFill>
              <a:highlight>
                <a:srgbClr val="FE44D5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764161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  <p:tag name="THINKCELLPRESENTATIONDONOTDELETE" val="&lt;?xml version=&quot;1.0&quot; encoding=&quot;UTF-16&quot; standalone=&quot;yes&quot;?&gt;&lt;root reqver=&quot;28224&quot;&gt;&lt;version val=&quot;35584&quot;/&gt;&lt;CPresentation id=&quot;1&quot;&gt;&lt;m_precDefaultNumber&gt;&lt;m_bNumberIsYear val=&quot;1&quot;/&gt;&lt;m_chMinusSymbol&gt;-&lt;/m_chMinusSymbol&gt;&lt;m_chDecimalSymbol17909&gt;,&lt;/m_chDecimalSymbol17909&gt;&lt;m_nGroupingDigits17909 val=&quot;2147483647&quot;/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.%m.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24&quot;&gt;&lt;elem m_fUsage=&quot;5.08746937450863612185E+00&quot;&gt;&lt;m_msothmcolidx val=&quot;0&quot;/&gt;&lt;m_rgb r=&quot;FF&quot; g=&quot;00&quot; b=&quot;00&quot;/&gt;&lt;/elem&gt;&lt;elem m_fUsage=&quot;3.89648345282863406425E+00&quot;&gt;&lt;m_msothmcolidx val=&quot;0&quot;/&gt;&lt;m_rgb r=&quot;00&quot; g=&quot;B0&quot; b=&quot;50&quot;/&gt;&lt;/elem&gt;&lt;elem m_fUsage=&quot;8.91256960739610248901E-01&quot;&gt;&lt;m_msothmcolidx val=&quot;0&quot;/&gt;&lt;m_rgb r=&quot;F3&quot; g=&quot;FA&quot; b=&quot;F5&quot;/&gt;&lt;/elem&gt;&lt;elem m_fUsage=&quot;8.22668214547243731305E-02&quot;&gt;&lt;m_msothmcolidx val=&quot;0&quot;/&gt;&lt;m_rgb r=&quot;63&quot; g=&quot;BE&quot; b=&quot;7B&quot;/&gt;&lt;/elem&gt;&lt;elem m_fUsage=&quot;3.87338567982093429087E-02&quot;&gt;&lt;m_msothmcolidx val=&quot;0&quot;/&gt;&lt;m_rgb r=&quot;F8&quot; g=&quot;69&quot; b=&quot;6B&quot;/&gt;&lt;/elem&gt;&lt;elem m_fUsage=&quot;1.15919512859559729542E-03&quot;&gt;&lt;m_msothmcolidx val=&quot;0&quot;/&gt;&lt;m_rgb r=&quot;F8&quot; g=&quot;75&quot; b=&quot;6D&quot;/&gt;&lt;/elem&gt;&lt;elem m_fUsage=&quot;3.69988485035127590266E-04&quot;&gt;&lt;m_msothmcolidx val=&quot;0&quot;/&gt;&lt;m_rgb r=&quot;F8&quot; g=&quot;76&quot; b=&quot;6D&quot;/&gt;&lt;/elem&gt;&lt;elem m_fUsage=&quot;3.05139978092191989801E-04&quot;&gt;&lt;m_msothmcolidx val=&quot;0&quot;/&gt;&lt;m_rgb r=&quot;FE&quot; g=&quot;E4&quot; b=&quot;82&quot;/&gt;&lt;/elem&gt;&lt;elem m_fUsage=&quot;2.75374217920507644627E-04&quot;&gt;&lt;m_msothmcolidx val=&quot;0&quot;/&gt;&lt;m_rgb r=&quot;FA&quot; g=&quot;9F&quot; b=&quot;75&quot;/&gt;&lt;/elem&gt;&lt;elem m_fUsage=&quot;2.69721605590608043933E-04&quot;&gt;&lt;m_msothmcolidx val=&quot;0&quot;/&gt;&lt;m_rgb r=&quot;FA&quot; g=&quot;92&quot; b=&quot;73&quot;/&gt;&lt;/elem&gt;&lt;elem m_fUsage=&quot;2.42749445031547234118E-04&quot;&gt;&lt;m_msothmcolidx val=&quot;0&quot;/&gt;&lt;m_rgb r=&quot;F7&quot; g=&quot;E9&quot; b=&quot;84&quot;/&gt;&lt;/elem&gt;&lt;elem m_fUsage=&quot;2.18474500528392518838E-04&quot;&gt;&lt;m_msothmcolidx val=&quot;0&quot;/&gt;&lt;m_rgb r=&quot;D8&quot; g=&quot;E0&quot; b=&quot;82&quot;/&gt;&lt;/elem&gt;&lt;elem m_fUsage=&quot;1.76964345427997940801E-04&quot;&gt;&lt;m_msothmcolidx val=&quot;0&quot;/&gt;&lt;m_rgb r=&quot;90&quot; g=&quot;CB&quot; b=&quot;7E&quot;/&gt;&lt;/elem&gt;&lt;elem m_fUsage=&quot;9.40461086986006715655E-05&quot;&gt;&lt;m_msothmcolidx val=&quot;0&quot;/&gt;&lt;m_rgb r=&quot;FB&quot; g=&quot;EA&quot; b=&quot;84&quot;/&gt;&lt;/elem&gt;&lt;elem m_fUsage=&quot;8.46414978287406111852E-05&quot;&gt;&lt;m_msothmcolidx val=&quot;0&quot;/&gt;&lt;m_rgb r=&quot;EC&quot; g=&quot;E6&quot; b=&quot;83&quot;/&gt;&lt;/elem&gt;&lt;elem m_fUsage=&quot;7.61773480458665541324E-05&quot;&gt;&lt;m_msothmcolidx val=&quot;0&quot;/&gt;&lt;m_rgb r=&quot;EE&quot; g=&quot;E6&quot; b=&quot;83&quot;/&gt;&lt;/elem&gt;&lt;elem m_fUsage=&quot;6.85596132412799054955E-05&quot;&gt;&lt;m_msothmcolidx val=&quot;0&quot;/&gt;&lt;m_rgb r=&quot;FF&quot; g=&quot;EB&quot; b=&quot;84&quot;/&gt;&lt;/elem&gt;&lt;elem m_fUsage=&quot;6.17036519171519230774E-05&quot;&gt;&lt;m_msothmcolidx val=&quot;0&quot;/&gt;&lt;m_rgb r=&quot;E2&quot; g=&quot;E3&quot; b=&quot;83&quot;/&gt;&lt;/elem&gt;&lt;elem m_fUsage=&quot;5.55332867254367334802E-05&quot;&gt;&lt;m_msothmcolidx val=&quot;0&quot;/&gt;&lt;m_rgb r=&quot;FC&quot; g=&quot;B6&quot; b=&quot;79&quot;/&gt;&lt;/elem&gt;&lt;elem m_fUsage=&quot;4.04837660228433813972E-05&quot;&gt;&lt;m_msothmcolidx val=&quot;0&quot;/&gt;&lt;m_rgb r=&quot;F9&quot; g=&quot;7F&quot; b=&quot;6F&quot;/&gt;&lt;/elem&gt;&lt;elem m_fUsage=&quot;3.64353894205590446128E-05&quot;&gt;&lt;m_msothmcolidx val=&quot;0&quot;/&gt;&lt;m_rgb r=&quot;FD&quot; g=&quot;EB&quot; b=&quot;84&quot;/&gt;&lt;/elem&gt;&lt;elem m_fUsage=&quot;3.41848468161312584010E-05&quot;&gt;&lt;m_msothmcolidx val=&quot;0&quot;/&gt;&lt;m_rgb r=&quot;14&quot; g=&quot;C9&quot; b=&quot;10&quot;/&gt;&lt;/elem&gt;&lt;elem m_fUsage=&quot;2.95126654306528249166E-05&quot;&gt;&lt;m_msothmcolidx val=&quot;0&quot;/&gt;&lt;m_rgb r=&quot;D6&quot; g=&quot;E0&quot; b=&quot;82&quot;/&gt;&lt;/elem&gt;&lt;elem m_fUsage=&quot;2.55887341302608982559E-05&quot;&gt;&lt;m_msothmcolidx val=&quot;0&quot;/&gt;&lt;m_rgb r=&quot;D2&quot; g=&quot;03&quot; b=&quot;13&quot;/&gt;&lt;/elem&gt;&lt;/m_vecMRU&gt;&lt;/m_mruColor&gt;&lt;m_eweekdayFirstOfWeek val=&quot;2&quot;/&gt;&lt;m_eweekdayFirstOfWorkweek val=&quot;2&quot;/&gt;&lt;m_eweekdayFirstOfWeekend val=&quot;7&quot;/&gt;&lt;/CPresentation&gt;&lt;/root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enutzerdefiniertes Design">
  <a:themeElements>
    <a:clrScheme name="Benutzerdefiniert 5">
      <a:dk1>
        <a:srgbClr val="000000"/>
      </a:dk1>
      <a:lt1>
        <a:srgbClr val="FFFFFF"/>
      </a:lt1>
      <a:dk2>
        <a:srgbClr val="2C4592"/>
      </a:dk2>
      <a:lt2>
        <a:srgbClr val="00A5DF"/>
      </a:lt2>
      <a:accent1>
        <a:srgbClr val="E6EBF0"/>
      </a:accent1>
      <a:accent2>
        <a:srgbClr val="505456"/>
      </a:accent2>
      <a:accent3>
        <a:srgbClr val="000000"/>
      </a:accent3>
      <a:accent4>
        <a:srgbClr val="007A85"/>
      </a:accent4>
      <a:accent5>
        <a:srgbClr val="00A9B9"/>
      </a:accent5>
      <a:accent6>
        <a:srgbClr val="E85A0A"/>
      </a:accent6>
      <a:hlink>
        <a:srgbClr val="FFE400"/>
      </a:hlink>
      <a:folHlink>
        <a:srgbClr val="808FB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FC140F04C5B348BC5C368D27E46845" ma:contentTypeVersion="0" ma:contentTypeDescription="Create a new document." ma:contentTypeScope="" ma:versionID="cbce077dbfb314748946d6387a24cc7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9F26FD-C0BE-4E80-B4F7-88E227C61C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F28D127-72CF-4526-B047-67CB1087E4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2455</Words>
  <Application>Microsoft Office PowerPoint</Application>
  <PresentationFormat>Breitbild</PresentationFormat>
  <Paragraphs>225</Paragraphs>
  <Slides>13</Slides>
  <Notes>13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9" baseType="lpstr">
      <vt:lpstr>Arial</vt:lpstr>
      <vt:lpstr>Calibri</vt:lpstr>
      <vt:lpstr>Montserrat Semi Bold</vt:lpstr>
      <vt:lpstr>Verdana</vt:lpstr>
      <vt:lpstr>Benutzerdefiniertes Design</vt:lpstr>
      <vt:lpstr>think-cell Folie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mamaoffice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maik schrake</dc:creator>
  <cp:lastModifiedBy>Schreyer, Dominik</cp:lastModifiedBy>
  <cp:revision>3825</cp:revision>
  <cp:lastPrinted>2025-02-07T15:43:54Z</cp:lastPrinted>
  <dcterms:created xsi:type="dcterms:W3CDTF">2006-09-26T13:55:01Z</dcterms:created>
  <dcterms:modified xsi:type="dcterms:W3CDTF">2025-04-14T05:19:55Z</dcterms:modified>
</cp:coreProperties>
</file>