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2147475537" r:id="rId6"/>
    <p:sldId id="271" r:id="rId7"/>
    <p:sldId id="2147475559" r:id="rId8"/>
    <p:sldId id="2147475557" r:id="rId9"/>
    <p:sldId id="261" r:id="rId10"/>
    <p:sldId id="2147475556" r:id="rId11"/>
    <p:sldId id="2147475558" r:id="rId12"/>
    <p:sldId id="276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C5E5B2-FE2B-49F1-B5E6-C0695E1CEF99}" v="18" dt="2025-04-14T10:24:38.2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584" autoAdjust="0"/>
  </p:normalViewPr>
  <p:slideViewPr>
    <p:cSldViewPr snapToGrid="0">
      <p:cViewPr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E0C4C1-F47E-2A47-AB99-53C9E79D67C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FDAD2-D6B8-584E-BF2D-FECF993CD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25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FDAD2-D6B8-584E-BF2D-FECF993CD1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11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a step back. 2022. New position.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FDAD2-D6B8-584E-BF2D-FECF993CD1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9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Provinces = Canada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FDAD2-D6B8-584E-BF2D-FECF993CD1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82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D8821-8643-14BD-1DD0-EFCBED1D7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BA1EE8-2157-F0FE-303D-4AB6D0DF43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54CAAE-8756-DFE0-85EB-9871AC1BBA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A6361-54A3-36BF-8B46-918996DB44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FDAD2-D6B8-584E-BF2D-FECF993CD1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13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422F1-1F8F-7065-C4BA-C93BF3105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A05F4A-6548-7612-A8EF-18ACB40ECB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687C34-D534-F2F3-5530-6BF872F9B6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Boiling the ocean.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EACB12-A8DB-28BF-4CE9-A66BCDB0BC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FDAD2-D6B8-584E-BF2D-FECF993CD1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44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Arial" panose="02070309020205020404" pitchFamily="49" charset="0"/>
              <a:buNone/>
            </a:pPr>
            <a:r>
              <a:rPr lang="en-CA" b="1" dirty="0">
                <a:solidFill>
                  <a:srgbClr val="C00000"/>
                </a:solidFill>
              </a:rPr>
              <a:t>TOTAL PLAYERS = 500,000</a:t>
            </a:r>
          </a:p>
          <a:p>
            <a:pPr lvl="1">
              <a:buFont typeface="Arial" panose="02070309020205020404" pitchFamily="49" charset="0"/>
              <a:buNone/>
            </a:pPr>
            <a:r>
              <a:rPr lang="en-CA" b="1" dirty="0">
                <a:solidFill>
                  <a:srgbClr val="C00000"/>
                </a:solidFill>
              </a:rPr>
              <a:t>W&amp;G PLAYERS =</a:t>
            </a:r>
            <a:r>
              <a:rPr lang="en-CA" dirty="0"/>
              <a:t> &lt; 1</a:t>
            </a:r>
            <a:r>
              <a:rPr lang="en-CA" dirty="0">
                <a:ea typeface="+mn-lt"/>
                <a:cs typeface="+mn-lt"/>
              </a:rPr>
              <a:t>00,000 – a 13% increase from 22-23 (20%) **AREA OF OPPORTUNITY to grow – not important about the #, it’s the ratio/percentage</a:t>
            </a:r>
          </a:p>
          <a:p>
            <a:pPr lvl="1">
              <a:buFont typeface="Arial" panose="02070309020205020404" pitchFamily="49" charset="0"/>
              <a:buNone/>
            </a:pPr>
            <a:r>
              <a:rPr lang="en-CA" b="1" dirty="0">
                <a:solidFill>
                  <a:srgbClr val="C00000"/>
                </a:solidFill>
              </a:rPr>
              <a:t>W&amp;G COACHES</a:t>
            </a:r>
            <a:r>
              <a:rPr lang="en-CA" dirty="0"/>
              <a:t> =  6,045 – a </a:t>
            </a:r>
            <a:r>
              <a:rPr lang="en-CA" dirty="0">
                <a:ea typeface="+mn-lt"/>
                <a:cs typeface="+mn-lt"/>
              </a:rPr>
              <a:t>16% increase from 22-23 </a:t>
            </a:r>
          </a:p>
          <a:p>
            <a:pPr lvl="1">
              <a:buFont typeface="Arial" panose="02070309020205020404" pitchFamily="49" charset="0"/>
              <a:buNone/>
            </a:pPr>
            <a:r>
              <a:rPr lang="en-CA" b="1" dirty="0">
                <a:solidFill>
                  <a:srgbClr val="C00000"/>
                </a:solidFill>
                <a:ea typeface="+mn-lt"/>
                <a:cs typeface="+mn-lt"/>
              </a:rPr>
              <a:t>W&amp;G </a:t>
            </a:r>
            <a:r>
              <a:rPr lang="en-CA" b="1" dirty="0">
                <a:solidFill>
                  <a:srgbClr val="C00000"/>
                </a:solidFill>
              </a:rPr>
              <a:t>OFFICIALS</a:t>
            </a:r>
            <a:r>
              <a:rPr lang="en-CA" dirty="0"/>
              <a:t>  = 4,045 </a:t>
            </a:r>
            <a:r>
              <a:rPr lang="en-CA" dirty="0">
                <a:ea typeface="+mn-lt"/>
                <a:cs typeface="+mn-lt"/>
              </a:rPr>
              <a:t>– a 24% increase from 22-23 </a:t>
            </a:r>
          </a:p>
          <a:p>
            <a:pPr lvl="1">
              <a:buFont typeface="Arial" panose="02070309020205020404" pitchFamily="49" charset="0"/>
              <a:buChar char="•"/>
            </a:pPr>
            <a:endParaRPr lang="en-CA" dirty="0">
              <a:ea typeface="+mn-lt"/>
              <a:cs typeface="+mn-lt"/>
            </a:endParaRPr>
          </a:p>
          <a:p>
            <a:pPr lvl="1">
              <a:buFont typeface="Arial" panose="02070309020205020404" pitchFamily="49" charset="0"/>
              <a:buChar char="•"/>
            </a:pPr>
            <a:r>
              <a:rPr lang="en-CA" dirty="0">
                <a:ea typeface="+mn-lt"/>
                <a:cs typeface="+mn-lt"/>
              </a:rPr>
              <a:t>45% of girls come from OWHA / 50 years</a:t>
            </a:r>
          </a:p>
          <a:p>
            <a:pPr lvl="1">
              <a:buFont typeface="Arial" panose="02070309020205020404" pitchFamily="49" charset="0"/>
              <a:buChar char="•"/>
            </a:pPr>
            <a:r>
              <a:rPr lang="en-CA" dirty="0">
                <a:ea typeface="+mn-lt"/>
                <a:cs typeface="+mn-lt"/>
              </a:rPr>
              <a:t>Poland = ~ 4,000 total players (22-23) – similar size to # of girls in Nova Scotia</a:t>
            </a:r>
          </a:p>
          <a:p>
            <a:pPr lvl="1">
              <a:buFont typeface="Arial" panose="02070309020205020404" pitchFamily="49" charset="0"/>
              <a:buChar char="•"/>
            </a:pPr>
            <a:r>
              <a:rPr lang="en-CA" dirty="0">
                <a:ea typeface="+mn-lt"/>
                <a:cs typeface="+mn-lt"/>
              </a:rPr>
              <a:t> Poland = ~500 girls players (2024)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FDAD2-D6B8-584E-BF2D-FECF993CD1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87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BC288-637D-3438-53BE-468824049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D26309-5C8E-349B-36D3-C226FA2524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B3224A-B778-45A8-F8FB-6593574096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BDAC6-768E-AD60-00D5-C819F6B74C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FDAD2-D6B8-584E-BF2D-FECF993CD1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6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F81E8-6430-A5BB-5E92-E3A30C96A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1CB723-FCEC-5A1A-E576-1B4B721FC9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61257B-F738-A6A2-142E-61623E88F2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53F07-D3F9-7EBD-BF79-2DEC2F140A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FDAD2-D6B8-584E-BF2D-FECF993CD1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35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543AE-F1FA-B280-C69C-FCBB4B627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0B2908-3159-0948-F788-EEF94438B2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1D8B7-8101-AD02-4F46-A1B4EA04C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F39B-CC02-5240-ADB0-58113E4B2DC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3608C-5566-66CA-73DC-1DEE0EDAF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51E06-C8F9-468A-B566-FEA7C5793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C988-552E-0843-96A4-4B7AE1488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45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829BC-6168-673C-A2E2-454D8A837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45160E-ECF4-C158-190B-EDE267576E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BDAF0-4EAC-2276-A406-4E2DA2595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F39B-CC02-5240-ADB0-58113E4B2DC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57A24-48F5-B581-E602-F0278577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804C0-0250-8DD1-9A9A-935EE8605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C988-552E-0843-96A4-4B7AE1488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10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1596C8-DC27-6F8A-F2A7-0AD36A51B3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620452-B2F9-6D29-AC2D-C19F02EAE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D6739-5218-449D-51A2-0A5D1E47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F39B-CC02-5240-ADB0-58113E4B2DC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FC535-F49F-8E0D-8DDD-305519D48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EF9DA-1EEA-656C-1814-A24EC8AC8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C988-552E-0843-96A4-4B7AE1488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61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EF5C7-8CE3-FD8F-5EBF-513F67BEA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FDBBF-28F7-61B8-04EC-8D771CFF2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ADC97-FD79-5117-C2BF-2F99F10FE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F39B-CC02-5240-ADB0-58113E4B2DC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190F6-FAF1-AAD7-5A46-2A4E05133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D17D0-6D46-49E5-F13D-016D7C42C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C988-552E-0843-96A4-4B7AE1488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27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1414-3C49-60E7-B373-EAEA1A2C2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19D21-6D7E-2CA2-3C0F-3FF058A72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40B90-CD82-B291-BB4E-24D6E1868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F39B-CC02-5240-ADB0-58113E4B2DC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4D0BC-2A13-E639-D35E-34388F6A3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C3007-B645-4266-B8C6-533278224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C988-552E-0843-96A4-4B7AE1488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80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A48C9-BA91-64F5-9F36-8F6547C8B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A6A40-A35F-D203-61FA-F0D79F7D85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7F6630-35D9-F3A4-18BB-4F66AB93D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2A86A7-220E-AAFE-58F1-ACAB871C4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F39B-CC02-5240-ADB0-58113E4B2DC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4F1C83-53B1-8D0D-4053-56D63668C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AFD575-FAE9-01CB-D32A-3F7B36EC7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C988-552E-0843-96A4-4B7AE1488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055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B9243-B660-AADD-EE5F-A034DA287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196463-8DA1-E08C-64C3-DF468BEA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5DBA5-1A16-A00E-C733-ED1CF6F4F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75642-003D-C5C3-BB4B-BF46B27AED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D7F6B0-6F84-F432-4A4D-42E91883CC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5BE5E9-228B-538F-57E2-37A50BB7D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F39B-CC02-5240-ADB0-58113E4B2DC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D2B33E-7262-5EFE-A3A5-E3552532B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91A881-663C-BC8B-6A29-F0530A24E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C988-552E-0843-96A4-4B7AE1488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30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5FC25-3141-EC04-48D2-0EC6A9668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23D10-450A-53A4-EFF6-BA9022D95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F39B-CC02-5240-ADB0-58113E4B2DC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2558B1-3E06-2C70-9286-2EAD9DC21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07385B-3F22-02A1-F8DD-C43CFC96A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C988-552E-0843-96A4-4B7AE1488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20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9A53CD-4C29-6429-5585-CA62A7303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F39B-CC02-5240-ADB0-58113E4B2DC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B92029-CD49-EF37-2809-2432A690D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6844C-21A1-A64F-BD37-C5AE058B9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C988-552E-0843-96A4-4B7AE1488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63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76F8D-1B9A-05B6-2E06-EF0DACE1C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7231F-46A5-1637-F9A3-6FBDB8A48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DEC6B3-5CDD-B33F-72D5-79C332402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90FC97-4847-8394-BC40-CAAD95D72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F39B-CC02-5240-ADB0-58113E4B2DC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28C49-0747-1800-E3F3-010B9AD53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BBC98-673F-2516-E1A5-7B2CC21EE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C988-552E-0843-96A4-4B7AE1488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5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1B0A3-FEBD-C5A2-05C8-B822B339C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AD4E9A-82A0-09B5-C23E-789942B19B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37FE2-6608-B251-F2FE-F447DCCAB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D64227-3C64-56BF-6AEB-19C3C7352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F39B-CC02-5240-ADB0-58113E4B2DC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93E81-5521-E33F-CA56-3F0F1D2C1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998D6-8920-6B1E-BAB0-63B2CD78F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C988-552E-0843-96A4-4B7AE1488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36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0766BE-656B-5AB2-D398-7EF66AFC6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4779E0-5054-6205-DBE6-504AD6289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6E907-58E4-2C97-5183-8F6502DC4B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AF39B-CC02-5240-ADB0-58113E4B2DC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368A8-8746-F060-9341-95DD4BDB8D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02D58-7DFF-0F1C-88F5-BE7F2CD7D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9C988-552E-0843-96A4-4B7AE1488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2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F556A9E7-FCF6-7A89-CE5A-73DCED0B4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382D3D-2538-8CB9-B52C-47A49407A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8520" y="1634732"/>
            <a:ext cx="917722" cy="2370339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624E666B-9410-479D-C762-9A23FFE35F2C}"/>
              </a:ext>
            </a:extLst>
          </p:cNvPr>
          <p:cNvSpPr txBox="1">
            <a:spLocks/>
          </p:cNvSpPr>
          <p:nvPr/>
        </p:nvSpPr>
        <p:spPr>
          <a:xfrm>
            <a:off x="6105334" y="2494705"/>
            <a:ext cx="5961888" cy="1095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Aptos" panose="020B0004020202020204" pitchFamily="34" charset="0"/>
              </a:rPr>
              <a:t>Marin Hickox</a:t>
            </a:r>
          </a:p>
          <a:p>
            <a:pPr algn="ctr"/>
            <a:r>
              <a:rPr lang="en-US" sz="2400" b="1" dirty="0">
                <a:latin typeface="Aptos" panose="020B0004020202020204" pitchFamily="34" charset="0"/>
              </a:rPr>
              <a:t>Vice President, Women’s &amp; Girls Hockey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26E9632-0007-9489-1539-833B07D90F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980556" y="1402820"/>
            <a:ext cx="6211444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400" b="1" i="1" dirty="0">
                <a:latin typeface="Aptos" panose="020B0004020202020204" pitchFamily="34" charset="0"/>
              </a:rPr>
              <a:t>E.H.C Professional </a:t>
            </a:r>
            <a:br>
              <a:rPr lang="en-US" altLang="en-US" sz="3400" b="1" i="1" dirty="0">
                <a:latin typeface="Aptos" panose="020B0004020202020204" pitchFamily="34" charset="0"/>
              </a:rPr>
            </a:br>
            <a:r>
              <a:rPr lang="en-US" altLang="en-US" sz="3400" b="1" i="1" dirty="0">
                <a:latin typeface="Aptos" panose="020B0004020202020204" pitchFamily="34" charset="0"/>
              </a:rPr>
              <a:t>Women’s Seminar </a:t>
            </a:r>
          </a:p>
        </p:txBody>
      </p:sp>
    </p:spTree>
    <p:extLst>
      <p:ext uri="{BB962C8B-B14F-4D97-AF65-F5344CB8AC3E}">
        <p14:creationId xmlns:p14="http://schemas.microsoft.com/office/powerpoint/2010/main" val="61508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9B10E-F2E0-841B-D6AD-C5DBCBA4A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3A0B58E-E4C2-00F6-5534-47AADD5DF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FB38A05-209A-C494-371D-A45D71960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HOCKEY CANADA’S </a:t>
            </a:r>
            <a:br>
              <a:rPr lang="en-US" b="1" dirty="0"/>
            </a:br>
            <a:r>
              <a:rPr lang="en-US" b="1" dirty="0"/>
              <a:t>WOMEN’S &amp; GIRLS HOCKEY STRATEGY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26F576-189D-5D15-F150-BFC2B3D4C7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3 C’s </a:t>
            </a:r>
          </a:p>
          <a:p>
            <a:r>
              <a:rPr lang="en-US" dirty="0"/>
              <a:t>Barriers?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C2BC868-9F37-81F1-5DBA-55EFA2DCFD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BODY COPY V2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3ED978-A236-058F-CDF3-730034AA7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632" y="15175"/>
            <a:ext cx="1190843" cy="215013"/>
          </a:xfrm>
          <a:prstGeom prst="rect">
            <a:avLst/>
          </a:prstGeom>
        </p:spPr>
      </p:pic>
      <p:pic>
        <p:nvPicPr>
          <p:cNvPr id="4" name="Picture 2" descr="2025 IIHF Women's World Championship Division II - Wikipedia">
            <a:extLst>
              <a:ext uri="{FF2B5EF4-FFF2-40B4-BE49-F238E27FC236}">
                <a16:creationId xmlns:a16="http://schemas.microsoft.com/office/drawing/2014/main" id="{BC92573C-E983-19CF-7694-A8CBEE7F3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191" y="94932"/>
            <a:ext cx="673417" cy="107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erson with a flag on her head&#10;&#10;Description automatically generated">
            <a:extLst>
              <a:ext uri="{FF2B5EF4-FFF2-40B4-BE49-F238E27FC236}">
                <a16:creationId xmlns:a16="http://schemas.microsoft.com/office/drawing/2014/main" id="{70B8A0A7-DD04-CAAD-4F5E-E49F18598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E98D2CF-98B7-89CB-1882-7FE93920B778}"/>
              </a:ext>
            </a:extLst>
          </p:cNvPr>
          <p:cNvSpPr txBox="1">
            <a:spLocks/>
          </p:cNvSpPr>
          <p:nvPr/>
        </p:nvSpPr>
        <p:spPr>
          <a:xfrm>
            <a:off x="6795209" y="1172399"/>
            <a:ext cx="4408064" cy="1768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b="1" dirty="0"/>
            </a:br>
            <a:r>
              <a:rPr lang="en-US" b="1" dirty="0"/>
              <a:t> </a:t>
            </a:r>
            <a:br>
              <a:rPr lang="en-US" b="1" dirty="0"/>
            </a:b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3935744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F1D2B-0740-C9FB-ABE4-DF779B52D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id="{349F8116-CF9A-A369-0BD3-165EC1955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371" y="70516"/>
            <a:ext cx="5071946" cy="388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332DC-EB0F-2808-87CB-744006E94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FE9E3-59EF-3048-8248-7234B947BADA}" type="slidenum">
              <a:rPr lang="en-US" smtClean="0"/>
              <a:t>2</a:t>
            </a:fld>
            <a:endParaRPr lang="en-US" dirty="0"/>
          </a:p>
        </p:txBody>
      </p:sp>
      <p:pic>
        <p:nvPicPr>
          <p:cNvPr id="1042" name="Picture 18">
            <a:extLst>
              <a:ext uri="{FF2B5EF4-FFF2-40B4-BE49-F238E27FC236}">
                <a16:creationId xmlns:a16="http://schemas.microsoft.com/office/drawing/2014/main" id="{74B15C9E-7DE4-FEE8-1DE3-8C0286F24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417" y="171695"/>
            <a:ext cx="3313449" cy="331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465258EB-EDBB-FB0F-E537-2B35FC158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866" y="4824109"/>
            <a:ext cx="3461473" cy="194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group of hockey players in red uniforms&#10;&#10;AI-generated content may be incorrect.">
            <a:extLst>
              <a:ext uri="{FF2B5EF4-FFF2-40B4-BE49-F238E27FC236}">
                <a16:creationId xmlns:a16="http://schemas.microsoft.com/office/drawing/2014/main" id="{BF6DF4BB-FB52-9BE0-DE73-3BF9EAB2F8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67" y="171695"/>
            <a:ext cx="2792760" cy="3429000"/>
          </a:xfrm>
          <a:prstGeom prst="rect">
            <a:avLst/>
          </a:prstGeom>
        </p:spPr>
      </p:pic>
      <p:pic>
        <p:nvPicPr>
          <p:cNvPr id="1026" name="Picture 2" descr="5 Fabulous Reasons Girls Should Try Hockey — Elite Amateur Sports">
            <a:extLst>
              <a:ext uri="{FF2B5EF4-FFF2-40B4-BE49-F238E27FC236}">
                <a16:creationId xmlns:a16="http://schemas.microsoft.com/office/drawing/2014/main" id="{CA2E384F-AAF8-A87C-D868-CED65216C2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785" y="3184775"/>
            <a:ext cx="4856276" cy="323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 hockey coach showing a diagram to a person&#10;&#10;Description automatically generated">
            <a:extLst>
              <a:ext uri="{FF2B5EF4-FFF2-40B4-BE49-F238E27FC236}">
                <a16:creationId xmlns:a16="http://schemas.microsoft.com/office/drawing/2014/main" id="{CB6B201D-5673-15C4-CDF8-7F0BB2A74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062" y="2352401"/>
            <a:ext cx="2971622" cy="198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0F66A5-2CCC-47DA-09FA-3415EC894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33" y="3238778"/>
            <a:ext cx="3312589" cy="186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F604D73-952C-9192-4B2F-425A8E9A2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77" y="4417791"/>
            <a:ext cx="4393313" cy="235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D9F8EFED-A51C-3E9E-3519-99144B43A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95509" y="294555"/>
            <a:ext cx="3175033" cy="175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271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hockey players&#10;&#10;Description automatically generated">
            <a:extLst>
              <a:ext uri="{FF2B5EF4-FFF2-40B4-BE49-F238E27FC236}">
                <a16:creationId xmlns:a16="http://schemas.microsoft.com/office/drawing/2014/main" id="{C93F3BB3-F5F3-43B3-FEE6-D79275118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D8E8ED-3118-749B-90A0-7D16C8700C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" t="9028" r="4733" b="7616"/>
          <a:stretch/>
        </p:blipFill>
        <p:spPr>
          <a:xfrm>
            <a:off x="1096993" y="950180"/>
            <a:ext cx="9840502" cy="563971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sp>
        <p:nvSpPr>
          <p:cNvPr id="5" name="AutoShape 2" descr="Hockey North - Wikipedia">
            <a:extLst>
              <a:ext uri="{FF2B5EF4-FFF2-40B4-BE49-F238E27FC236}">
                <a16:creationId xmlns:a16="http://schemas.microsoft.com/office/drawing/2014/main" id="{E45EAB03-B244-4902-E6C2-A5ADF0B67C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1407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AutoShape 4" descr="Hockey North - Wikipedia">
            <a:extLst>
              <a:ext uri="{FF2B5EF4-FFF2-40B4-BE49-F238E27FC236}">
                <a16:creationId xmlns:a16="http://schemas.microsoft.com/office/drawing/2014/main" id="{0E951215-5FF2-28FE-E947-57C0C365A1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2931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FC922E-11F1-C328-1827-E86CB81CB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60485" y="2078888"/>
            <a:ext cx="1131804" cy="1032204"/>
          </a:xfrm>
          <a:prstGeom prst="rect">
            <a:avLst/>
          </a:prstGeom>
          <a:noFill/>
        </p:spPr>
      </p:pic>
      <p:pic>
        <p:nvPicPr>
          <p:cNvPr id="8" name="Picture 8" descr="British Columbia Amateur Hockey Association - Wikipedia">
            <a:extLst>
              <a:ext uri="{FF2B5EF4-FFF2-40B4-BE49-F238E27FC236}">
                <a16:creationId xmlns:a16="http://schemas.microsoft.com/office/drawing/2014/main" id="{69ABA7E3-069B-792A-3DFB-849EAFFCE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541" y="3964541"/>
            <a:ext cx="897053" cy="42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ockey Alberta | Positive Experiences For All Players">
            <a:extLst>
              <a:ext uri="{FF2B5EF4-FFF2-40B4-BE49-F238E27FC236}">
                <a16:creationId xmlns:a16="http://schemas.microsoft.com/office/drawing/2014/main" id="{3BB3177A-9F1A-862E-F86E-439F07278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497" y="3919506"/>
            <a:ext cx="866488" cy="69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55C2AD4A-F0E1-B452-F919-0CBA96209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90404" y="4048826"/>
            <a:ext cx="879512" cy="78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Logo Use - Style Guide « Hockey Saskatchewan">
            <a:extLst>
              <a:ext uri="{FF2B5EF4-FFF2-40B4-BE49-F238E27FC236}">
                <a16:creationId xmlns:a16="http://schemas.microsoft.com/office/drawing/2014/main" id="{0FF34624-1FA0-9DAB-2901-1F3CBEA27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889" y="3735983"/>
            <a:ext cx="1228041" cy="122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8C9F95-4CFF-1DBF-C58E-49F0B579D6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4472" y="4705624"/>
            <a:ext cx="1137107" cy="930592"/>
          </a:xfrm>
          <a:prstGeom prst="rect">
            <a:avLst/>
          </a:prstGeom>
        </p:spPr>
      </p:pic>
      <p:pic>
        <p:nvPicPr>
          <p:cNvPr id="14" name="Picture 24" descr="iCoacHockeyD.com | Hockey Québec">
            <a:extLst>
              <a:ext uri="{FF2B5EF4-FFF2-40B4-BE49-F238E27FC236}">
                <a16:creationId xmlns:a16="http://schemas.microsoft.com/office/drawing/2014/main" id="{C1B6D77F-6278-8645-800C-76D0AF1F9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802" y="4384201"/>
            <a:ext cx="1077840" cy="71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6" descr="Hockey New Brunswick - Wikipedia">
            <a:extLst>
              <a:ext uri="{FF2B5EF4-FFF2-40B4-BE49-F238E27FC236}">
                <a16:creationId xmlns:a16="http://schemas.microsoft.com/office/drawing/2014/main" id="{B5AA54F0-95B8-EDBE-3A0E-4B487DFF8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208" y="5086047"/>
            <a:ext cx="1027749" cy="80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8" descr="Hockey PEI - Wikipedia">
            <a:extLst>
              <a:ext uri="{FF2B5EF4-FFF2-40B4-BE49-F238E27FC236}">
                <a16:creationId xmlns:a16="http://schemas.microsoft.com/office/drawing/2014/main" id="{3B029479-7B15-0202-FEDC-9F0C6B2A5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688" y="4157828"/>
            <a:ext cx="1077840" cy="78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0" descr="Hockey Nova Scotia - Wikipedia">
            <a:extLst>
              <a:ext uri="{FF2B5EF4-FFF2-40B4-BE49-F238E27FC236}">
                <a16:creationId xmlns:a16="http://schemas.microsoft.com/office/drawing/2014/main" id="{062DF78B-3426-BEAF-08A3-4DB9E38A0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173" y="5028198"/>
            <a:ext cx="1484591" cy="55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2" descr="Home Page | HOCKEY NEWFOUNDLAND &amp; LABRADOR">
            <a:extLst>
              <a:ext uri="{FF2B5EF4-FFF2-40B4-BE49-F238E27FC236}">
                <a16:creationId xmlns:a16="http://schemas.microsoft.com/office/drawing/2014/main" id="{13FDD40D-A3DC-5765-FBD7-74167C536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606" y="3140670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5DD08B0-649E-D2F0-38AB-8271526B1002}"/>
              </a:ext>
            </a:extLst>
          </p:cNvPr>
          <p:cNvSpPr txBox="1">
            <a:spLocks/>
          </p:cNvSpPr>
          <p:nvPr/>
        </p:nvSpPr>
        <p:spPr>
          <a:xfrm>
            <a:off x="894164" y="-1170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b="1" dirty="0"/>
              <a:t>HOCKEY CANADA’S MEMBERS</a:t>
            </a:r>
          </a:p>
        </p:txBody>
      </p:sp>
    </p:spTree>
    <p:extLst>
      <p:ext uri="{BB962C8B-B14F-4D97-AF65-F5344CB8AC3E}">
        <p14:creationId xmlns:p14="http://schemas.microsoft.com/office/powerpoint/2010/main" val="1347671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44D52-36F3-110F-43CD-A1AAEF276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hockey players&#10;&#10;Description automatically generated">
            <a:extLst>
              <a:ext uri="{FF2B5EF4-FFF2-40B4-BE49-F238E27FC236}">
                <a16:creationId xmlns:a16="http://schemas.microsoft.com/office/drawing/2014/main" id="{62F14FB6-CBB0-C03E-08F6-BCA7833BD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98"/>
            <a:ext cx="12192000" cy="6858000"/>
          </a:xfrm>
          <a:prstGeom prst="rect">
            <a:avLst/>
          </a:prstGeom>
        </p:spPr>
      </p:pic>
      <p:sp>
        <p:nvSpPr>
          <p:cNvPr id="5" name="AutoShape 2" descr="Hockey North - Wikipedia">
            <a:extLst>
              <a:ext uri="{FF2B5EF4-FFF2-40B4-BE49-F238E27FC236}">
                <a16:creationId xmlns:a16="http://schemas.microsoft.com/office/drawing/2014/main" id="{4B01D66B-5D21-FF07-89BA-9E47E05031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1407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AutoShape 4" descr="Hockey North - Wikipedia">
            <a:extLst>
              <a:ext uri="{FF2B5EF4-FFF2-40B4-BE49-F238E27FC236}">
                <a16:creationId xmlns:a16="http://schemas.microsoft.com/office/drawing/2014/main" id="{7763FC7E-C2F9-7F44-9ECE-745C604123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2931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62D54FC-CFE1-74D9-3354-C4DD04494D5C}"/>
              </a:ext>
            </a:extLst>
          </p:cNvPr>
          <p:cNvSpPr txBox="1">
            <a:spLocks/>
          </p:cNvSpPr>
          <p:nvPr/>
        </p:nvSpPr>
        <p:spPr>
          <a:xfrm>
            <a:off x="894164" y="-1170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b="1" dirty="0"/>
              <a:t>MARIN’s MANDATE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3BEC5D9-8292-5CFF-0A1E-5B9E0F48E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73" y="1422329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CA" sz="2100" dirty="0">
                <a:solidFill>
                  <a:prstClr val="black"/>
                </a:solidFill>
                <a:latin typeface="Calibri"/>
              </a:rPr>
              <a:t>Champion the long-term growth and sustainability of Women &amp; Girls hockey ecosystem, identifying opportunities for continued advancement, development, investment and equity.</a:t>
            </a:r>
          </a:p>
          <a:p>
            <a:pPr>
              <a:buFont typeface="Wingdings" panose="05000000000000000000" pitchFamily="2" charset="2"/>
              <a:buChar char="§"/>
            </a:pPr>
            <a:endParaRPr lang="en-CA" sz="2100" dirty="0">
              <a:solidFill>
                <a:prstClr val="black"/>
              </a:solidFill>
              <a:latin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CA" sz="2100" dirty="0">
                <a:solidFill>
                  <a:prstClr val="black"/>
                </a:solidFill>
                <a:latin typeface="Calibri"/>
              </a:rPr>
              <a:t>Support the national collective of Members and Member identified women &amp; girls leads (28) to ensure a unified, consistent and strategic approach to the delivery of programs and services. </a:t>
            </a:r>
          </a:p>
          <a:p>
            <a:pPr>
              <a:buFont typeface="Wingdings" panose="05000000000000000000" pitchFamily="2" charset="2"/>
              <a:buChar char="§"/>
            </a:pPr>
            <a:endParaRPr lang="en-CA" sz="2100" dirty="0">
              <a:solidFill>
                <a:prstClr val="black"/>
              </a:solidFill>
              <a:latin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CA" sz="2100" dirty="0">
                <a:solidFill>
                  <a:prstClr val="black"/>
                </a:solidFill>
                <a:latin typeface="Calibri"/>
              </a:rPr>
              <a:t>Set annual, national priorities utilizing the Women &amp; Girls Game Plan as a blueprint, driving accountability and alignment across all stakeholders: Members and HC Departments. </a:t>
            </a:r>
          </a:p>
          <a:p>
            <a:pPr>
              <a:buFont typeface="Wingdings" panose="05000000000000000000" pitchFamily="2" charset="2"/>
              <a:buChar char="§"/>
            </a:pPr>
            <a:endParaRPr lang="en-CA" sz="2100" dirty="0">
              <a:solidFill>
                <a:prstClr val="black"/>
              </a:solidFill>
              <a:latin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CA" sz="2100" dirty="0">
                <a:solidFill>
                  <a:prstClr val="black"/>
                </a:solidFill>
                <a:latin typeface="Calibri"/>
              </a:rPr>
              <a:t>Advocate and representative of HC Women &amp; Girls initiatives, including leadership voice at Executive Table, external committees (IIHF, NHL/NHLPA, PWHL, Canadian Olympic Committee, Canadian Women &amp; Sport) and beyond. </a:t>
            </a:r>
          </a:p>
          <a:p>
            <a:pPr marL="0" indent="0">
              <a:buNone/>
            </a:pPr>
            <a:endParaRPr lang="en-CA" sz="2100" dirty="0">
              <a:solidFill>
                <a:prstClr val="black"/>
              </a:solidFill>
              <a:latin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CA" sz="2100" dirty="0">
                <a:solidFill>
                  <a:prstClr val="black"/>
                </a:solidFill>
                <a:latin typeface="Calibri"/>
              </a:rPr>
              <a:t>Collaborate across all Hockey Canada business units (</a:t>
            </a:r>
            <a:r>
              <a:rPr lang="en-CA" sz="2100" dirty="0" err="1">
                <a:solidFill>
                  <a:prstClr val="black"/>
                </a:solidFill>
                <a:latin typeface="Calibri"/>
              </a:rPr>
              <a:t>ie</a:t>
            </a:r>
            <a:r>
              <a:rPr lang="en-CA" sz="2100" dirty="0">
                <a:solidFill>
                  <a:prstClr val="black"/>
                </a:solidFill>
                <a:latin typeface="Calibri"/>
              </a:rPr>
              <a:t>: Growth &amp; Retention, Hockey Ops, Safe Sport, Marketing, Revenue &amp; Partnerships) to make data driven and informed business decisions. </a:t>
            </a:r>
          </a:p>
          <a:p>
            <a:pPr marL="0" indent="0">
              <a:buNone/>
            </a:pPr>
            <a:endParaRPr lang="en-CA" sz="1765" dirty="0"/>
          </a:p>
          <a:p>
            <a:pPr marL="0" indent="0">
              <a:buNone/>
            </a:pPr>
            <a:endParaRPr lang="en-CA" sz="1765" dirty="0"/>
          </a:p>
          <a:p>
            <a:pPr marL="0" indent="0">
              <a:buNone/>
            </a:pPr>
            <a:endParaRPr lang="en-CA" sz="1765" dirty="0"/>
          </a:p>
        </p:txBody>
      </p:sp>
    </p:spTree>
    <p:extLst>
      <p:ext uri="{BB962C8B-B14F-4D97-AF65-F5344CB8AC3E}">
        <p14:creationId xmlns:p14="http://schemas.microsoft.com/office/powerpoint/2010/main" val="1950011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8A62C-ADD3-5F3B-64DA-4FC85F4AF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CA43FE9E-346F-7586-3C9C-96B715B07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6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9DA14B0-C864-61BF-C09B-75D523625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5" y="278888"/>
            <a:ext cx="1115626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GUIDING PRINCIPLES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EB3A41-B95E-22C6-143C-E4CBE7791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687" y="8276"/>
            <a:ext cx="2714539" cy="12632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3D229E7-7925-FB3A-EBED-1AE8D4AE97EF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701965" y="1459345"/>
            <a:ext cx="10252362" cy="415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146" marR="0" lvl="1" indent="-252146" algn="l" defTabSz="914400" rtl="0" eaLnBrk="1" fontAlgn="auto" latinLnBrk="0" hangingPunct="1">
              <a:lnSpc>
                <a:spcPct val="90000"/>
              </a:lnSpc>
              <a:spcBef>
                <a:spcPts val="88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 messaging and education opportunities for leaders and executives of Provincial, Territorial Hockey Associations that creates buy-in and prepares them to support and enable the women’s and girls’ hockey leads within their jurisdictions. 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  <a:p>
            <a:pPr marL="252146" marR="0" lvl="1" indent="-252146" algn="l" defTabSz="914400" rtl="0" eaLnBrk="1" fontAlgn="auto" latinLnBrk="0" hangingPunct="1">
              <a:lnSpc>
                <a:spcPct val="90000"/>
              </a:lnSpc>
              <a:spcBef>
                <a:spcPts val="88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Facilitate the connection and network of Women &amp; Girls hockey leads across Canada, cultivating a platform and cadence for best practice sharing, collaboration and alignment for the future (monthly calls, annual meeting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, innovation exchange).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52146" marR="0" lvl="1" indent="-252146" algn="l" defTabSz="914400" rtl="0" eaLnBrk="1" fontAlgn="auto" latinLnBrk="0" hangingPunct="1">
              <a:lnSpc>
                <a:spcPct val="90000"/>
              </a:lnSpc>
              <a:spcBef>
                <a:spcPts val="88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 and maximize two-way learning, incorporating presentations by Hockey Canada subject matter experts and external representatives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Canadian Women &amp; Sport) to drive feedback, action and the foundation of the Women &amp; Girls hockey strategy. </a:t>
            </a:r>
          </a:p>
          <a:p>
            <a:pPr marL="252146" marR="0" lvl="1" indent="-252146" algn="l" defTabSz="914400" rtl="0" eaLnBrk="1" fontAlgn="auto" latinLnBrk="0" hangingPunct="1">
              <a:lnSpc>
                <a:spcPct val="90000"/>
              </a:lnSpc>
              <a:spcBef>
                <a:spcPts val="88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Ensure Members and stakeholders feel aligned with Hockey Canada direction and feel empowered to contribute to the sustainable growth and long-term development of women’s hockey. </a:t>
            </a:r>
          </a:p>
          <a:p>
            <a:pPr marL="252146" marR="0" lvl="1" indent="-252146" algn="l" defTabSz="914400" rtl="0" eaLnBrk="1" fontAlgn="auto" latinLnBrk="0" hangingPunct="1">
              <a:lnSpc>
                <a:spcPct val="90000"/>
              </a:lnSpc>
              <a:spcBef>
                <a:spcPts val="88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Ensure 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increased learning opportunities &amp; touchpoints across the country 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that support 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empowerment, growth and positive change.</a:t>
            </a:r>
          </a:p>
          <a:p>
            <a:pPr marL="252146" marR="0" lvl="1" indent="-252146" algn="l" defTabSz="914400" rtl="0" eaLnBrk="1" fontAlgn="auto" latinLnBrk="0" hangingPunct="1">
              <a:lnSpc>
                <a:spcPct val="90000"/>
              </a:lnSpc>
              <a:spcBef>
                <a:spcPts val="88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Prioritize connection and conversations with other HC department leads to discuss continuous alignment. 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C71C2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083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43F8F78-4EF0-5FD6-AB03-A1960E085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32328DA-6147-74C4-A274-CA7533460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33" y="9479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CURRENT STATE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58B9B1-EAC5-B067-AF64-E80D0A5B1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023" y="1178755"/>
            <a:ext cx="9963725" cy="50647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CA" sz="1900" b="1" dirty="0">
                <a:solidFill>
                  <a:srgbClr val="C00000"/>
                </a:solidFill>
              </a:rPr>
              <a:t>Canada saw highest registration numbers ever in 24-25 for Women &amp; Girls</a:t>
            </a:r>
          </a:p>
          <a:p>
            <a:pPr lvl="1"/>
            <a:r>
              <a:rPr lang="en-CA" sz="1900" b="1" dirty="0"/>
              <a:t>PLAYERS</a:t>
            </a:r>
            <a:r>
              <a:rPr lang="en-CA" sz="1900" dirty="0"/>
              <a:t> = &lt; 100,000 – a 13% increase from 22-23      </a:t>
            </a:r>
            <a:r>
              <a:rPr lang="en-CA" sz="1900" i="1" dirty="0"/>
              <a:t>(but still only 20% of total players registered…) </a:t>
            </a:r>
          </a:p>
          <a:p>
            <a:pPr lvl="1"/>
            <a:r>
              <a:rPr lang="en-CA" sz="1900" b="1" dirty="0"/>
              <a:t>COACHES</a:t>
            </a:r>
            <a:r>
              <a:rPr lang="en-CA" sz="1900" dirty="0"/>
              <a:t> =  6,045 – a 16% increase from 22-23 </a:t>
            </a:r>
          </a:p>
          <a:p>
            <a:pPr lvl="1"/>
            <a:r>
              <a:rPr lang="en-CA" sz="1900" b="1" dirty="0"/>
              <a:t>OFFICIALS</a:t>
            </a:r>
            <a:r>
              <a:rPr lang="en-CA" sz="1900" dirty="0"/>
              <a:t>  = 4,045 – a 24% increase from 22-23 </a:t>
            </a:r>
          </a:p>
          <a:p>
            <a:pPr marL="0" indent="0">
              <a:buNone/>
            </a:pPr>
            <a:endParaRPr lang="en-CA" sz="19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CA" sz="1900" b="1" dirty="0">
                <a:solidFill>
                  <a:srgbClr val="C00000"/>
                </a:solidFill>
              </a:rPr>
              <a:t>We’re at a tipping point for Women’s Sport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1900" dirty="0"/>
              <a:t>This societal shift has NEVER happened before.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1900" dirty="0"/>
              <a:t>Incredible momentum in Hockey. Registration. PWHL. 5x World Championships. A passionate ecosystem.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1900" dirty="0"/>
              <a:t>Immense popularity in women’s sports: NCAA Women’s basketball, Northern Super League Soccer (Spring 2025). WNBA - Toronto Tempo (Summer 2026).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1900" dirty="0"/>
              <a:t>How do we harness the momentum and excitement to drive Pond-to-Podium-to-Professional?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CA" sz="1900" dirty="0"/>
          </a:p>
          <a:p>
            <a:pPr marL="0" indent="0">
              <a:buNone/>
            </a:pPr>
            <a:r>
              <a:rPr lang="en-CA" sz="1900" b="1" dirty="0">
                <a:solidFill>
                  <a:srgbClr val="C00000"/>
                </a:solidFill>
              </a:rPr>
              <a:t>Building the Future of Women’s &amp; Girls’ Hockey in Canada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1900" dirty="0"/>
              <a:t>Foundational knowledge is strong, but now we have extensive research to back our insights.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1900" dirty="0"/>
              <a:t>Time to chart forward to ensure we have a sport structure and system that holds {ourselves} accountable to the incredible opportunity of serving women and girls through hockey, for the sustainable future. 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03CE20-DD2E-0FF3-834F-5FFDA875D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637" y="9479"/>
            <a:ext cx="2714539" cy="12632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CD22F6D-F95C-EF9E-CD9E-8AE4F1173EB1}"/>
              </a:ext>
            </a:extLst>
          </p:cNvPr>
          <p:cNvSpPr txBox="1">
            <a:spLocks/>
          </p:cNvSpPr>
          <p:nvPr/>
        </p:nvSpPr>
        <p:spPr>
          <a:xfrm>
            <a:off x="1419251" y="2980162"/>
            <a:ext cx="10091664" cy="42187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9072" indent="-259072" algn="l" defTabSz="1036290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3173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7721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72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295362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267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81350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33165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84979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794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608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4230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514755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B6561-560A-D066-6FD9-DD6AC7E7D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hockey players&#10;&#10;Description automatically generated">
            <a:extLst>
              <a:ext uri="{FF2B5EF4-FFF2-40B4-BE49-F238E27FC236}">
                <a16:creationId xmlns:a16="http://schemas.microsoft.com/office/drawing/2014/main" id="{F64204DE-204E-ED0D-1C9C-A308F5CAF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utoShape 2" descr="Hockey North - Wikipedia">
            <a:extLst>
              <a:ext uri="{FF2B5EF4-FFF2-40B4-BE49-F238E27FC236}">
                <a16:creationId xmlns:a16="http://schemas.microsoft.com/office/drawing/2014/main" id="{8AEDB146-02A1-C50F-9A4D-34AAE14757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1407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AutoShape 4" descr="Hockey North - Wikipedia">
            <a:extLst>
              <a:ext uri="{FF2B5EF4-FFF2-40B4-BE49-F238E27FC236}">
                <a16:creationId xmlns:a16="http://schemas.microsoft.com/office/drawing/2014/main" id="{31F55469-FA2E-ED28-7AB6-5427A49DA8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2931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E5FAD09-66F8-824E-8AA0-2A61FE6E74C5}"/>
              </a:ext>
            </a:extLst>
          </p:cNvPr>
          <p:cNvSpPr txBox="1">
            <a:spLocks/>
          </p:cNvSpPr>
          <p:nvPr/>
        </p:nvSpPr>
        <p:spPr>
          <a:xfrm>
            <a:off x="894164" y="-1170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A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4BC906-D981-2AB0-5129-5CC778F601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9" t="25612" r="19908" b="13888"/>
          <a:stretch/>
        </p:blipFill>
        <p:spPr>
          <a:xfrm>
            <a:off x="1071417" y="1616433"/>
            <a:ext cx="9264073" cy="4236743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19CF2549-A08D-38B9-592E-AF6C30823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33" y="9479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VISION 2030</a:t>
            </a:r>
          </a:p>
        </p:txBody>
      </p:sp>
    </p:spTree>
    <p:extLst>
      <p:ext uri="{BB962C8B-B14F-4D97-AF65-F5344CB8AC3E}">
        <p14:creationId xmlns:p14="http://schemas.microsoft.com/office/powerpoint/2010/main" val="202192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194AA-5C55-50A5-EE87-A6DF75999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hockey players&#10;&#10;Description automatically generated">
            <a:extLst>
              <a:ext uri="{FF2B5EF4-FFF2-40B4-BE49-F238E27FC236}">
                <a16:creationId xmlns:a16="http://schemas.microsoft.com/office/drawing/2014/main" id="{DBD91156-56A9-D944-993F-B85BA5269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utoShape 2" descr="Hockey North - Wikipedia">
            <a:extLst>
              <a:ext uri="{FF2B5EF4-FFF2-40B4-BE49-F238E27FC236}">
                <a16:creationId xmlns:a16="http://schemas.microsoft.com/office/drawing/2014/main" id="{688A3517-91C1-ED37-F234-D55B06D6A7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1407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AutoShape 4" descr="Hockey North - Wikipedia">
            <a:extLst>
              <a:ext uri="{FF2B5EF4-FFF2-40B4-BE49-F238E27FC236}">
                <a16:creationId xmlns:a16="http://schemas.microsoft.com/office/drawing/2014/main" id="{0553F98A-E425-420A-0166-3CF5D6BAAC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2931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A001F5D-49C6-3B86-7C98-A938425E70B3}"/>
              </a:ext>
            </a:extLst>
          </p:cNvPr>
          <p:cNvSpPr txBox="1">
            <a:spLocks/>
          </p:cNvSpPr>
          <p:nvPr/>
        </p:nvSpPr>
        <p:spPr>
          <a:xfrm>
            <a:off x="894164" y="-1170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A" b="1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1E73D19-612F-A9E8-FEDC-73543AC7F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33" y="9479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GAME PLAN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7A5DE5-5ADE-87BF-1A08-B89A0D1E6523}"/>
              </a:ext>
            </a:extLst>
          </p:cNvPr>
          <p:cNvGrpSpPr/>
          <p:nvPr/>
        </p:nvGrpSpPr>
        <p:grpSpPr>
          <a:xfrm>
            <a:off x="940861" y="1159696"/>
            <a:ext cx="10310278" cy="5620642"/>
            <a:chOff x="1123898" y="1599974"/>
            <a:chExt cx="10310278" cy="56206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F19C4A-F762-5D9E-5751-AA052FCE6659}"/>
                </a:ext>
              </a:extLst>
            </p:cNvPr>
            <p:cNvSpPr txBox="1"/>
            <p:nvPr/>
          </p:nvSpPr>
          <p:spPr>
            <a:xfrm>
              <a:off x="1123898" y="1599974"/>
              <a:ext cx="3471825" cy="4968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882"/>
                </a:spcBef>
              </a:pPr>
              <a:r>
                <a:rPr lang="en-CA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 </a:t>
              </a:r>
              <a:r>
                <a:rPr lang="en-CA" b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CONNECTION </a:t>
              </a:r>
            </a:p>
            <a:p>
              <a:pPr marL="252146" lvl="1" indent="-252146">
                <a:lnSpc>
                  <a:spcPct val="90000"/>
                </a:lnSpc>
                <a:spcBef>
                  <a:spcPts val="882"/>
                </a:spcBef>
                <a:buFont typeface="Arial" panose="020B0604020202020204" pitchFamily="34" charset="0"/>
                <a:buChar char="•"/>
              </a:pPr>
              <a:r>
                <a:rPr lang="en-CA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Member Listening &amp; Learning (annual summit, Member &amp; HC Meetings) </a:t>
              </a:r>
            </a:p>
            <a:p>
              <a:pPr marL="252146" lvl="1" indent="-252146">
                <a:lnSpc>
                  <a:spcPct val="90000"/>
                </a:lnSpc>
                <a:spcBef>
                  <a:spcPts val="882"/>
                </a:spcBef>
                <a:buFont typeface="Arial" panose="020B0604020202020204" pitchFamily="34" charset="0"/>
                <a:buChar char="•"/>
              </a:pPr>
              <a:r>
                <a:rPr lang="en-CA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Consistent national communication structure</a:t>
              </a:r>
            </a:p>
            <a:p>
              <a:pPr marL="252146" lvl="1" indent="-252146">
                <a:lnSpc>
                  <a:spcPct val="90000"/>
                </a:lnSpc>
                <a:spcBef>
                  <a:spcPts val="882"/>
                </a:spcBef>
                <a:buFont typeface="Arial" panose="020B0604020202020204" pitchFamily="34" charset="0"/>
                <a:buChar char="•"/>
              </a:pPr>
              <a:r>
                <a:rPr lang="en-CA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Best in Class programs &amp; initiatives – knowledge sharing (NSOs, CWS, Members, IIHF ++) </a:t>
              </a:r>
            </a:p>
            <a:p>
              <a:pPr marL="252146" lvl="1" indent="-252146">
                <a:lnSpc>
                  <a:spcPct val="90000"/>
                </a:lnSpc>
                <a:spcBef>
                  <a:spcPts val="882"/>
                </a:spcBef>
                <a:buFont typeface="Arial" panose="020B0604020202020204" pitchFamily="34" charset="0"/>
                <a:buChar char="•"/>
              </a:pPr>
              <a:r>
                <a:rPr lang="en-CA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Increased learning opportunities &amp; touchpoints across the country </a:t>
              </a:r>
              <a:r>
                <a:rPr lang="en-CA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sym typeface="Wingdings" panose="05000000000000000000" pitchFamily="2" charset="2"/>
                </a:rPr>
                <a:t></a:t>
              </a:r>
              <a:r>
                <a:rPr lang="en-CA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 </a:t>
              </a:r>
              <a:r>
                <a:rPr lang="en-CA" i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leaning into empowerment &amp; change</a:t>
              </a:r>
            </a:p>
            <a:p>
              <a:pPr>
                <a:lnSpc>
                  <a:spcPct val="90000"/>
                </a:lnSpc>
                <a:spcBef>
                  <a:spcPts val="882"/>
                </a:spcBef>
              </a:pPr>
              <a:endParaRPr lang="en-CA" sz="1412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endParaRPr>
            </a:p>
            <a:p>
              <a:endParaRPr lang="en-CA" sz="1401" b="1" dirty="0"/>
            </a:p>
            <a:p>
              <a:pPr lvl="1"/>
              <a:endParaRPr lang="en-CA" sz="1401" dirty="0"/>
            </a:p>
            <a:p>
              <a:pPr marL="266992" indent="-266992">
                <a:buFont typeface="Arial" panose="020B0604020202020204" pitchFamily="34" charset="0"/>
                <a:buChar char="•"/>
              </a:pPr>
              <a:endParaRPr lang="en-CA" sz="1401" dirty="0"/>
            </a:p>
            <a:p>
              <a:pPr marL="266992" indent="-266992">
                <a:buFont typeface="Arial" panose="020B0604020202020204" pitchFamily="34" charset="0"/>
                <a:buChar char="•"/>
              </a:pPr>
              <a:endParaRPr lang="en-CA" sz="140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5BC290-23BC-5FF3-E327-80EC5F98EDF5}"/>
                </a:ext>
              </a:extLst>
            </p:cNvPr>
            <p:cNvSpPr txBox="1"/>
            <p:nvPr/>
          </p:nvSpPr>
          <p:spPr>
            <a:xfrm>
              <a:off x="4533349" y="1599974"/>
              <a:ext cx="3471825" cy="4321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882"/>
                </a:spcBef>
              </a:pPr>
              <a:r>
                <a:rPr lang="en-CA" b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CREATION</a:t>
              </a:r>
              <a:r>
                <a:rPr lang="en-CA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 </a:t>
              </a:r>
              <a:r>
                <a:rPr lang="en-CA" sz="1588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 </a:t>
              </a:r>
            </a:p>
            <a:p>
              <a:pPr marL="252146" lvl="1" indent="-252146">
                <a:lnSpc>
                  <a:spcPct val="90000"/>
                </a:lnSpc>
                <a:spcBef>
                  <a:spcPts val="882"/>
                </a:spcBef>
                <a:buFont typeface="Arial" panose="020B0604020202020204" pitchFamily="34" charset="0"/>
                <a:buChar char="•"/>
              </a:pPr>
              <a:r>
                <a:rPr lang="en-CA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Calendar of priorities – 12 month + </a:t>
              </a:r>
            </a:p>
            <a:p>
              <a:pPr marL="252146" lvl="1" indent="-252146">
                <a:lnSpc>
                  <a:spcPct val="90000"/>
                </a:lnSpc>
                <a:spcBef>
                  <a:spcPts val="882"/>
                </a:spcBef>
                <a:buFont typeface="Arial" panose="020B0604020202020204" pitchFamily="34" charset="0"/>
                <a:buChar char="•"/>
              </a:pPr>
              <a:r>
                <a:rPr lang="en-CA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Resource creation (player, coaching, officiating pathways &amp; building volunteer capacity)</a:t>
              </a:r>
            </a:p>
            <a:p>
              <a:pPr marL="252146" lvl="1" indent="-252146">
                <a:lnSpc>
                  <a:spcPct val="90000"/>
                </a:lnSpc>
                <a:spcBef>
                  <a:spcPts val="882"/>
                </a:spcBef>
                <a:buFont typeface="Arial" panose="020B0604020202020204" pitchFamily="34" charset="0"/>
                <a:buChar char="•"/>
              </a:pPr>
              <a:r>
                <a:rPr lang="en-CA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Policy &amp; governance review of PSOs, equity in resource allocation and overall structure</a:t>
              </a:r>
            </a:p>
            <a:p>
              <a:pPr marL="252146" lvl="1" indent="-252146">
                <a:lnSpc>
                  <a:spcPct val="90000"/>
                </a:lnSpc>
                <a:spcBef>
                  <a:spcPts val="882"/>
                </a:spcBef>
                <a:buFont typeface="Arial" panose="020B0604020202020204" pitchFamily="34" charset="0"/>
                <a:buChar char="•"/>
              </a:pPr>
              <a:r>
                <a:rPr lang="en-CA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Alignment with gender expression &amp; EDI, terminology review, gender policy implementation</a:t>
              </a:r>
            </a:p>
            <a:p>
              <a:pPr>
                <a:lnSpc>
                  <a:spcPct val="90000"/>
                </a:lnSpc>
                <a:spcBef>
                  <a:spcPts val="882"/>
                </a:spcBef>
              </a:pPr>
              <a:endParaRPr lang="en-CA" sz="1412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endParaRPr>
            </a:p>
            <a:p>
              <a:endParaRPr lang="en-CA" sz="1401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54A66C-959B-E440-CE08-98330911BB01}"/>
                </a:ext>
              </a:extLst>
            </p:cNvPr>
            <p:cNvSpPr txBox="1"/>
            <p:nvPr/>
          </p:nvSpPr>
          <p:spPr>
            <a:xfrm>
              <a:off x="7962351" y="1599975"/>
              <a:ext cx="3471825" cy="5620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882"/>
                </a:spcBef>
              </a:pPr>
              <a:r>
                <a:rPr lang="en-CA" b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COMMUNITY</a:t>
              </a:r>
              <a:r>
                <a:rPr lang="en-CA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 </a:t>
              </a:r>
            </a:p>
            <a:p>
              <a:pPr marL="252146" lvl="1" indent="-252146">
                <a:lnSpc>
                  <a:spcPct val="90000"/>
                </a:lnSpc>
                <a:spcBef>
                  <a:spcPts val="882"/>
                </a:spcBef>
                <a:buFont typeface="Arial" panose="020B0604020202020204" pitchFamily="34" charset="0"/>
                <a:buChar char="•"/>
              </a:pPr>
              <a:r>
                <a:rPr lang="en-CA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HC Program and community touchpoint collaboration (IIHF programs, Rivalry Series, WWC +++)</a:t>
              </a:r>
            </a:p>
            <a:p>
              <a:pPr marL="252146" lvl="1" indent="-252146">
                <a:lnSpc>
                  <a:spcPct val="90000"/>
                </a:lnSpc>
                <a:spcBef>
                  <a:spcPts val="882"/>
                </a:spcBef>
                <a:buFont typeface="Arial" panose="020B0604020202020204" pitchFamily="34" charset="0"/>
                <a:buChar char="•"/>
              </a:pPr>
              <a:r>
                <a:rPr lang="en-CA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Community support of underserved and under-represented markets</a:t>
              </a:r>
            </a:p>
            <a:p>
              <a:pPr marL="252146" lvl="1" indent="-252146">
                <a:lnSpc>
                  <a:spcPct val="90000"/>
                </a:lnSpc>
                <a:spcBef>
                  <a:spcPts val="882"/>
                </a:spcBef>
                <a:buFont typeface="Arial" panose="020B0604020202020204" pitchFamily="34" charset="0"/>
                <a:buChar char="•"/>
              </a:pPr>
              <a:r>
                <a:rPr lang="en-CA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Outreach and association with external Hockey Canada groups (PWHL, </a:t>
              </a:r>
              <a:r>
                <a:rPr lang="en-CA" dirty="0" err="1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USports</a:t>
              </a:r>
              <a:r>
                <a:rPr lang="en-CA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, NCAA) </a:t>
              </a:r>
            </a:p>
            <a:p>
              <a:pPr marL="252146" lvl="1" indent="-252146">
                <a:lnSpc>
                  <a:spcPct val="90000"/>
                </a:lnSpc>
                <a:spcBef>
                  <a:spcPts val="882"/>
                </a:spcBef>
                <a:buFont typeface="Arial" panose="020B0604020202020204" pitchFamily="34" charset="0"/>
                <a:buChar char="•"/>
              </a:pPr>
              <a:r>
                <a:rPr lang="en-CA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See It, Be It. Increased strategy surrounding NWT (past and present) Community Appearances, Alumni Ambassador Program</a:t>
              </a:r>
            </a:p>
            <a:p>
              <a:pPr marL="457696" lvl="1"/>
              <a:endParaRPr lang="en-CA" sz="1401" b="1" dirty="0"/>
            </a:p>
            <a:p>
              <a:endParaRPr lang="en-CA" sz="1401" b="1" dirty="0"/>
            </a:p>
            <a:p>
              <a:pPr lvl="1"/>
              <a:endParaRPr lang="en-CA" sz="1401" dirty="0"/>
            </a:p>
            <a:p>
              <a:pPr marL="266992" indent="-266992">
                <a:buFont typeface="Arial" panose="020B0604020202020204" pitchFamily="34" charset="0"/>
                <a:buChar char="•"/>
              </a:pPr>
              <a:endParaRPr lang="en-CA" sz="1401" dirty="0"/>
            </a:p>
            <a:p>
              <a:pPr marL="266992" indent="-266992">
                <a:buFont typeface="Arial" panose="020B0604020202020204" pitchFamily="34" charset="0"/>
                <a:buChar char="•"/>
              </a:pPr>
              <a:endParaRPr lang="en-CA" sz="1401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FBB0E9-7FE5-EBEB-6441-F3DCC1100FD5}"/>
              </a:ext>
            </a:extLst>
          </p:cNvPr>
          <p:cNvGrpSpPr/>
          <p:nvPr/>
        </p:nvGrpSpPr>
        <p:grpSpPr>
          <a:xfrm>
            <a:off x="1374867" y="5715513"/>
            <a:ext cx="9422713" cy="998528"/>
            <a:chOff x="1217566" y="5220924"/>
            <a:chExt cx="9422713" cy="99852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4CA6EC-CCC7-1483-D347-B09A94CFADB1}"/>
                </a:ext>
              </a:extLst>
            </p:cNvPr>
            <p:cNvSpPr txBox="1"/>
            <p:nvPr/>
          </p:nvSpPr>
          <p:spPr>
            <a:xfrm>
              <a:off x="1225858" y="5220924"/>
              <a:ext cx="9406128" cy="287899"/>
            </a:xfrm>
            <a:prstGeom prst="rect">
              <a:avLst/>
            </a:prstGeom>
            <a:solidFill>
              <a:srgbClr val="BA1317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882"/>
                </a:spcBef>
              </a:pPr>
              <a:r>
                <a:rPr lang="en-CA" sz="1412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 </a:t>
              </a:r>
              <a:r>
                <a:rPr lang="en-CA" sz="1412" b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STRUCTURE OF WOMEN &amp; GIRLS HOCKEY </a:t>
              </a:r>
              <a:endParaRPr lang="en-CA" sz="1412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B2C0C9-03FB-9C44-C8A1-F4FB6D363F0E}"/>
                </a:ext>
              </a:extLst>
            </p:cNvPr>
            <p:cNvSpPr txBox="1"/>
            <p:nvPr/>
          </p:nvSpPr>
          <p:spPr>
            <a:xfrm>
              <a:off x="1217566" y="5578605"/>
              <a:ext cx="9414420" cy="287899"/>
            </a:xfrm>
            <a:prstGeom prst="rect">
              <a:avLst/>
            </a:prstGeom>
            <a:solidFill>
              <a:srgbClr val="BA1317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882"/>
                </a:spcBef>
              </a:pPr>
              <a:r>
                <a:rPr lang="en-CA" sz="1412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 </a:t>
              </a:r>
              <a:r>
                <a:rPr lang="en-CA" sz="1412" b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EDUCATION &amp; TRAINING  </a:t>
              </a:r>
              <a:endParaRPr lang="en-CA" sz="1412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AC6BB6C-07E3-D8DB-AE8F-82FC82196F4D}"/>
                </a:ext>
              </a:extLst>
            </p:cNvPr>
            <p:cNvSpPr txBox="1"/>
            <p:nvPr/>
          </p:nvSpPr>
          <p:spPr>
            <a:xfrm>
              <a:off x="1225860" y="5931553"/>
              <a:ext cx="9414419" cy="287899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882"/>
                </a:spcBef>
              </a:pPr>
              <a:r>
                <a:rPr lang="en-CA" sz="1412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 </a:t>
              </a:r>
              <a:r>
                <a:rPr lang="en-CA" sz="1412" b="1" dirty="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</a:rPr>
                <a:t>VISIBILITY &amp; CELEBRATION </a:t>
              </a:r>
              <a:endParaRPr lang="en-CA" sz="1412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9174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ADCCB-B9DA-7060-D893-C76D7D602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6D63E-F880-3C83-F05B-73D14361F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A crowd of people in a stadium&#10;&#10;Description automatically generated">
            <a:extLst>
              <a:ext uri="{FF2B5EF4-FFF2-40B4-BE49-F238E27FC236}">
                <a16:creationId xmlns:a16="http://schemas.microsoft.com/office/drawing/2014/main" id="{ACB902D6-D03C-AAB7-0939-6ACDCF314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A78886C8-CCD0-E6B0-F966-DF1D0C493C55}"/>
              </a:ext>
            </a:extLst>
          </p:cNvPr>
          <p:cNvSpPr txBox="1">
            <a:spLocks/>
          </p:cNvSpPr>
          <p:nvPr/>
        </p:nvSpPr>
        <p:spPr>
          <a:xfrm>
            <a:off x="139961" y="-4418"/>
            <a:ext cx="111562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KEY TAKEAWAYS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FF8EB72-7DB4-104B-3F7A-00409257BBE3}"/>
              </a:ext>
            </a:extLst>
          </p:cNvPr>
          <p:cNvSpPr txBox="1">
            <a:spLocks/>
          </p:cNvSpPr>
          <p:nvPr/>
        </p:nvSpPr>
        <p:spPr>
          <a:xfrm>
            <a:off x="1111024" y="1686270"/>
            <a:ext cx="9926432" cy="3440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/>
              <a:t>Who’s on your team? – </a:t>
            </a:r>
            <a:r>
              <a:rPr lang="en-US" i="1" dirty="0"/>
              <a:t>build your bench.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Identify the problem – </a:t>
            </a:r>
            <a:r>
              <a:rPr lang="en-US" i="1" dirty="0"/>
              <a:t>are you boiling the ocean</a:t>
            </a:r>
            <a:r>
              <a:rPr lang="en-US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Set Clear Objectives – </a:t>
            </a:r>
            <a:r>
              <a:rPr lang="en-US" i="1" dirty="0"/>
              <a:t>what’s your vision 2030</a:t>
            </a:r>
            <a:r>
              <a:rPr lang="en-US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Share. Learn. Collaborate.  Repeat. -  </a:t>
            </a:r>
            <a:r>
              <a:rPr lang="en-US" i="1" dirty="0"/>
              <a:t>We vs Me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97952D-E23C-27DC-DCCC-C5E302C24CAB}"/>
              </a:ext>
            </a:extLst>
          </p:cNvPr>
          <p:cNvSpPr txBox="1"/>
          <p:nvPr/>
        </p:nvSpPr>
        <p:spPr>
          <a:xfrm>
            <a:off x="139961" y="4891614"/>
            <a:ext cx="11271380" cy="1390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8694">
              <a:lnSpc>
                <a:spcPct val="87000"/>
              </a:lnSpc>
              <a:spcBef>
                <a:spcPct val="20000"/>
              </a:spcBef>
            </a:pPr>
            <a:r>
              <a:rPr lang="en-US" sz="2800" b="1" i="1" dirty="0">
                <a:latin typeface="+mj-lt"/>
                <a:ea typeface="+mj-ea"/>
                <a:cs typeface="+mj-cs"/>
              </a:rPr>
              <a:t>It's foot on the gas, and driving for more; </a:t>
            </a:r>
          </a:p>
          <a:p>
            <a:pPr algn="ctr" defTabSz="518694">
              <a:lnSpc>
                <a:spcPct val="87000"/>
              </a:lnSpc>
              <a:spcBef>
                <a:spcPct val="20000"/>
              </a:spcBef>
            </a:pPr>
            <a:r>
              <a:rPr lang="en-US" sz="2800" b="1" i="1" dirty="0">
                <a:latin typeface="+mj-lt"/>
                <a:ea typeface="+mj-ea"/>
                <a:cs typeface="+mj-cs"/>
              </a:rPr>
              <a:t>more opportunities, more growth, more optimism and exposure. </a:t>
            </a:r>
          </a:p>
          <a:p>
            <a:pPr algn="ctr" defTabSz="518694">
              <a:lnSpc>
                <a:spcPct val="87000"/>
              </a:lnSpc>
              <a:spcBef>
                <a:spcPct val="20000"/>
              </a:spcBef>
            </a:pPr>
            <a:r>
              <a:rPr lang="en-US" sz="2800" b="1" i="1" dirty="0">
                <a:latin typeface="+mj-lt"/>
                <a:ea typeface="+mj-ea"/>
                <a:cs typeface="+mj-cs"/>
              </a:rPr>
              <a:t>When you can See it, you can Be it. </a:t>
            </a:r>
            <a:endParaRPr lang="en-CA" sz="2800" b="1" i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298597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374b23b-5199-4b9c-b7ee-ce1cfc21ea13">
      <Terms xmlns="http://schemas.microsoft.com/office/infopath/2007/PartnerControls"/>
    </lcf76f155ced4ddcb4097134ff3c332f>
    <TaxCatchAll xmlns="696106e1-2e92-48cf-aead-745172d5a9b9" xsi:nil="true"/>
    <Details xmlns="1374b23b-5199-4b9c-b7ee-ce1cfc21ea1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A6225AFD774A4A8FEEBBDF7493D72D" ma:contentTypeVersion="20" ma:contentTypeDescription="Create a new document." ma:contentTypeScope="" ma:versionID="fdc58ba6cd2c0b024819d52c9bdc8d07">
  <xsd:schema xmlns:xsd="http://www.w3.org/2001/XMLSchema" xmlns:xs="http://www.w3.org/2001/XMLSchema" xmlns:p="http://schemas.microsoft.com/office/2006/metadata/properties" xmlns:ns2="1374b23b-5199-4b9c-b7ee-ce1cfc21ea13" xmlns:ns3="696106e1-2e92-48cf-aead-745172d5a9b9" targetNamespace="http://schemas.microsoft.com/office/2006/metadata/properties" ma:root="true" ma:fieldsID="bae1d1c564633f8e1fef431fa659ab66" ns2:_="" ns3:_="">
    <xsd:import namespace="1374b23b-5199-4b9c-b7ee-ce1cfc21ea13"/>
    <xsd:import namespace="696106e1-2e92-48cf-aead-745172d5a9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74b23b-5199-4b9c-b7ee-ce1cfc21ea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e4babc0-888b-4c01-9079-fea1d94d1c6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etails" ma:index="24" nillable="true" ma:displayName="Details" ma:format="DateOnly" ma:internalName="Details">
      <xsd:simpleType>
        <xsd:restriction base="dms:DateTim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6106e1-2e92-48cf-aead-745172d5a9b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86e9d59-274b-4549-b218-8da64ce86c00}" ma:internalName="TaxCatchAll" ma:showField="CatchAllData" ma:web="696106e1-2e92-48cf-aead-745172d5a9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67BFB6-5D97-4EF6-B9CC-1BAE05FA06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46179F-1A8D-47CE-A54D-7984E4222A9F}">
  <ds:schemaRefs>
    <ds:schemaRef ds:uri="http://schemas.microsoft.com/office/2006/metadata/properties"/>
    <ds:schemaRef ds:uri="http://schemas.microsoft.com/office/infopath/2007/PartnerControls"/>
    <ds:schemaRef ds:uri="1374b23b-5199-4b9c-b7ee-ce1cfc21ea13"/>
    <ds:schemaRef ds:uri="696106e1-2e92-48cf-aead-745172d5a9b9"/>
  </ds:schemaRefs>
</ds:datastoreItem>
</file>

<file path=customXml/itemProps3.xml><?xml version="1.0" encoding="utf-8"?>
<ds:datastoreItem xmlns:ds="http://schemas.openxmlformats.org/officeDocument/2006/customXml" ds:itemID="{DBD893B1-0077-46FF-9ED3-14A7D4CD42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74b23b-5199-4b9c-b7ee-ce1cfc21ea13"/>
    <ds:schemaRef ds:uri="696106e1-2e92-48cf-aead-745172d5a9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8023</TotalTime>
  <Words>955</Words>
  <Application>Microsoft Office PowerPoint</Application>
  <PresentationFormat>Widescreen</PresentationFormat>
  <Paragraphs>96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Arial</vt:lpstr>
      <vt:lpstr>Calibri</vt:lpstr>
      <vt:lpstr>Calibri Light</vt:lpstr>
      <vt:lpstr>Wingdings</vt:lpstr>
      <vt:lpstr>Office Theme</vt:lpstr>
      <vt:lpstr>E.H.C Professional  Women’s Seminar </vt:lpstr>
      <vt:lpstr>PowerPoint Presentation</vt:lpstr>
      <vt:lpstr>PowerPoint Presentation</vt:lpstr>
      <vt:lpstr>PowerPoint Presentation</vt:lpstr>
      <vt:lpstr>GUIDING PRINCIPLES </vt:lpstr>
      <vt:lpstr>CURRENT STATE</vt:lpstr>
      <vt:lpstr>VISION 2030</vt:lpstr>
      <vt:lpstr>GAME PLAN</vt:lpstr>
      <vt:lpstr>PowerPoint Presentation</vt:lpstr>
      <vt:lpstr>HOCKEY CANADA’S  WOMEN’S &amp; GIRLS HOCKEY STRATEGY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Dallas Fidierchuk</dc:creator>
  <cp:lastModifiedBy>Marin Hickox</cp:lastModifiedBy>
  <cp:revision>10</cp:revision>
  <dcterms:created xsi:type="dcterms:W3CDTF">2023-05-03T20:53:16Z</dcterms:created>
  <dcterms:modified xsi:type="dcterms:W3CDTF">2025-04-14T10:35:50Z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0x010100A3A6225AFD774A4A8FEEBBDF7493D72D</vt:lpwstr>
  </property>
  <property fmtid="{D5CDD505-2E9C-101B-9397-08002B2CF9AE}" pid="3" name="MediaServiceImageTags">
    <vt:lpwstr/>
  </property>
</Properties>
</file>